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8"/>
  </p:notesMasterIdLst>
  <p:sldIdLst>
    <p:sldId id="303" r:id="rId6"/>
    <p:sldId id="304" r:id="rId7"/>
    <p:sldId id="301" r:id="rId8"/>
    <p:sldId id="267" r:id="rId9"/>
    <p:sldId id="305" r:id="rId10"/>
    <p:sldId id="266" r:id="rId11"/>
    <p:sldId id="269" r:id="rId12"/>
    <p:sldId id="272" r:id="rId13"/>
    <p:sldId id="273" r:id="rId14"/>
    <p:sldId id="268" r:id="rId15"/>
    <p:sldId id="302" r:id="rId16"/>
    <p:sldId id="298" r:id="rId17"/>
    <p:sldId id="306" r:id="rId18"/>
    <p:sldId id="307" r:id="rId19"/>
    <p:sldId id="308" r:id="rId20"/>
    <p:sldId id="309" r:id="rId21"/>
    <p:sldId id="310" r:id="rId22"/>
    <p:sldId id="286"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80288" autoAdjust="0"/>
  </p:normalViewPr>
  <p:slideViewPr>
    <p:cSldViewPr snapToGrid="0" showGuides="1">
      <p:cViewPr varScale="1">
        <p:scale>
          <a:sx n="63" d="100"/>
          <a:sy n="63" d="100"/>
        </p:scale>
        <p:origin x="1008"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'Kultur og fritid'!$N$16</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'Kultur og fritid'!$A$17:$A$26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'Kultur og fritid'!$N$17:$N$26</c:f>
              <c:numCache>
                <c:formatCode>0%</c:formatCode>
                <c:ptCount val="10"/>
                <c:pt idx="0">
                  <c:v>0.26153846153846155</c:v>
                </c:pt>
                <c:pt idx="1">
                  <c:v>0.28125</c:v>
                </c:pt>
                <c:pt idx="2">
                  <c:v>0.25</c:v>
                </c:pt>
                <c:pt idx="3">
                  <c:v>0.390625</c:v>
                </c:pt>
                <c:pt idx="4">
                  <c:v>0.140625</c:v>
                </c:pt>
                <c:pt idx="5">
                  <c:v>6.25E-2</c:v>
                </c:pt>
                <c:pt idx="6">
                  <c:v>0.125</c:v>
                </c:pt>
                <c:pt idx="7">
                  <c:v>0.328125</c:v>
                </c:pt>
                <c:pt idx="8">
                  <c:v>0.109375</c:v>
                </c:pt>
                <c:pt idx="9">
                  <c:v>0.140625</c:v>
                </c:pt>
              </c:numCache>
            </c:numRef>
          </c:val>
          <c:extLst>
            <c:ext xmlns:c16="http://schemas.microsoft.com/office/drawing/2014/chart" uri="{C3380CC4-5D6E-409C-BE32-E72D297353CC}">
              <c16:uniqueId val="{00000000-6583-4006-B9A6-C967FFFBA0C0}"/>
            </c:ext>
          </c:extLst>
        </c:ser>
        <c:ser>
          <c:idx val="13"/>
          <c:order val="13"/>
          <c:tx>
            <c:strRef>
              <c:f>'Kultur og fritid'!$O$16</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'Kultur og fritid'!$A$17:$A$26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'Kultur og fritid'!$O$17:$O$26</c:f>
              <c:numCache>
                <c:formatCode>0%</c:formatCode>
                <c:ptCount val="10"/>
                <c:pt idx="0">
                  <c:v>0.52307692307692311</c:v>
                </c:pt>
                <c:pt idx="1">
                  <c:v>0.484375</c:v>
                </c:pt>
                <c:pt idx="2">
                  <c:v>0.40625</c:v>
                </c:pt>
                <c:pt idx="3">
                  <c:v>0.421875</c:v>
                </c:pt>
                <c:pt idx="4">
                  <c:v>0.546875</c:v>
                </c:pt>
                <c:pt idx="5">
                  <c:v>0.5625</c:v>
                </c:pt>
                <c:pt idx="6">
                  <c:v>0.578125</c:v>
                </c:pt>
                <c:pt idx="7">
                  <c:v>0.453125</c:v>
                </c:pt>
                <c:pt idx="8">
                  <c:v>0.296875</c:v>
                </c:pt>
                <c:pt idx="9">
                  <c:v>0.359375</c:v>
                </c:pt>
              </c:numCache>
            </c:numRef>
          </c:val>
          <c:extLst>
            <c:ext xmlns:c16="http://schemas.microsoft.com/office/drawing/2014/chart" uri="{C3380CC4-5D6E-409C-BE32-E72D297353CC}">
              <c16:uniqueId val="{00000001-6583-4006-B9A6-C967FFFBA0C0}"/>
            </c:ext>
          </c:extLst>
        </c:ser>
        <c:ser>
          <c:idx val="14"/>
          <c:order val="14"/>
          <c:tx>
            <c:strRef>
              <c:f>'Kultur og fritid'!$P$16</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'Kultur og fritid'!$A$17:$A$26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'Kultur og fritid'!$P$17:$P$26</c:f>
              <c:numCache>
                <c:formatCode>0%</c:formatCode>
                <c:ptCount val="10"/>
                <c:pt idx="0">
                  <c:v>0.13846153846153847</c:v>
                </c:pt>
                <c:pt idx="1">
                  <c:v>0.140625</c:v>
                </c:pt>
                <c:pt idx="2">
                  <c:v>7.8125E-2</c:v>
                </c:pt>
                <c:pt idx="3">
                  <c:v>3.125E-2</c:v>
                </c:pt>
                <c:pt idx="4">
                  <c:v>0.265625</c:v>
                </c:pt>
                <c:pt idx="5">
                  <c:v>0.359375</c:v>
                </c:pt>
                <c:pt idx="6">
                  <c:v>0.21875</c:v>
                </c:pt>
                <c:pt idx="7">
                  <c:v>0.109375</c:v>
                </c:pt>
                <c:pt idx="8">
                  <c:v>0.390625</c:v>
                </c:pt>
                <c:pt idx="9">
                  <c:v>0.265625</c:v>
                </c:pt>
              </c:numCache>
            </c:numRef>
          </c:val>
          <c:extLst>
            <c:ext xmlns:c16="http://schemas.microsoft.com/office/drawing/2014/chart" uri="{C3380CC4-5D6E-409C-BE32-E72D297353CC}">
              <c16:uniqueId val="{00000002-6583-4006-B9A6-C967FFFBA0C0}"/>
            </c:ext>
          </c:extLst>
        </c:ser>
        <c:ser>
          <c:idx val="15"/>
          <c:order val="15"/>
          <c:tx>
            <c:strRef>
              <c:f>'Kultur og fritid'!$Q$16</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'Kultur og fritid'!$A$17:$A$26</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'Kultur og fritid'!$Q$17:$Q$26</c:f>
              <c:numCache>
                <c:formatCode>0%</c:formatCode>
                <c:ptCount val="10"/>
                <c:pt idx="0">
                  <c:v>7.6923076923076927E-2</c:v>
                </c:pt>
                <c:pt idx="1">
                  <c:v>9.375E-2</c:v>
                </c:pt>
                <c:pt idx="2">
                  <c:v>0.265625</c:v>
                </c:pt>
                <c:pt idx="3">
                  <c:v>0.15625</c:v>
                </c:pt>
                <c:pt idx="4">
                  <c:v>4.6875E-2</c:v>
                </c:pt>
                <c:pt idx="5">
                  <c:v>1.5625E-2</c:v>
                </c:pt>
                <c:pt idx="6">
                  <c:v>7.8125E-2</c:v>
                </c:pt>
                <c:pt idx="7">
                  <c:v>0.109375</c:v>
                </c:pt>
                <c:pt idx="8">
                  <c:v>0.203125</c:v>
                </c:pt>
                <c:pt idx="9">
                  <c:v>0.234375</c:v>
                </c:pt>
              </c:numCache>
            </c:numRef>
          </c:val>
          <c:extLst>
            <c:ext xmlns:c16="http://schemas.microsoft.com/office/drawing/2014/chart" uri="{C3380CC4-5D6E-409C-BE32-E72D297353CC}">
              <c16:uniqueId val="{00000003-6583-4006-B9A6-C967FFFBA0C0}"/>
            </c:ext>
          </c:extLst>
        </c:ser>
        <c:dLbls>
          <c:dLblPos val="ctr"/>
          <c:showLegendKey val="0"/>
          <c:showVal val="1"/>
          <c:showCatName val="0"/>
          <c:showSerName val="0"/>
          <c:showPercent val="0"/>
          <c:showBubbleSize val="0"/>
        </c:dLbls>
        <c:gapWidth val="50"/>
        <c:overlap val="100"/>
        <c:axId val="2086622287"/>
        <c:axId val="633051551"/>
        <c:extLst>
          <c:ext xmlns:c15="http://schemas.microsoft.com/office/drawing/2012/chart" uri="{02D57815-91ED-43cb-92C2-25804820EDAC}">
            <c15:filteredBarSeries>
              <c15:ser>
                <c:idx val="0"/>
                <c:order val="0"/>
                <c:tx>
                  <c:strRef>
                    <c:extLst>
                      <c:ext uri="{02D57815-91ED-43cb-92C2-25804820EDAC}">
                        <c15:formulaRef>
                          <c15:sqref>'Kultur og fritid'!$B$16</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'Kultur og fritid'!$B$17:$B$26</c15:sqref>
                        </c15:formulaRef>
                      </c:ext>
                    </c:extLst>
                    <c:numCache>
                      <c:formatCode>General</c:formatCode>
                      <c:ptCount val="10"/>
                    </c:numCache>
                  </c:numRef>
                </c:val>
                <c:extLst>
                  <c:ext xmlns:c16="http://schemas.microsoft.com/office/drawing/2014/chart" uri="{C3380CC4-5D6E-409C-BE32-E72D297353CC}">
                    <c16:uniqueId val="{00000004-6583-4006-B9A6-C967FFFBA0C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'Kultur og fritid'!$C$16</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fritid'!$C$17:$C$26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6583-4006-B9A6-C967FFFBA0C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'Kultur og fritid'!$D$16</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fritid'!$D$17:$D$26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6583-4006-B9A6-C967FFFBA0C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'Kultur og fritid'!$E$16</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fritid'!$E$17:$E$26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6583-4006-B9A6-C967FFFBA0C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'Kultur og fritid'!$F$16</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fritid'!$F$17:$F$26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6583-4006-B9A6-C967FFFBA0C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'Kultur og fritid'!$G$16</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fritid'!$G$17:$G$26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6583-4006-B9A6-C967FFFBA0C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'Kultur og fritid'!$H$16</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fritid'!$H$17:$H$26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6583-4006-B9A6-C967FFFBA0C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'Kultur og fritid'!$I$16</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fritid'!$I$17:$I$26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6583-4006-B9A6-C967FFFBA0C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'Kultur og fritid'!$J$16</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fritid'!$J$17:$J$26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6583-4006-B9A6-C967FFFBA0C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'Kultur og fritid'!$K$16</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fritid'!$K$17:$K$26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6583-4006-B9A6-C967FFFBA0C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'Kultur og fritid'!$L$16</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fritid'!$L$17:$L$26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6583-4006-B9A6-C967FFFBA0C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'Kultur og fritid'!$M$16</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'Kultur og fritid'!$A$17:$A$26</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'Kultur og fritid'!$M$17:$M$26</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6583-4006-B9A6-C967FFFBA0C0}"/>
                  </c:ext>
                </c:extLst>
              </c15:ser>
            </c15:filteredBarSeries>
          </c:ext>
        </c:extLst>
      </c:barChart>
      <c:catAx>
        <c:axId val="2086622287"/>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51551"/>
        <c:crosses val="autoZero"/>
        <c:auto val="1"/>
        <c:lblAlgn val="ctr"/>
        <c:lblOffset val="100"/>
        <c:noMultiLvlLbl val="0"/>
      </c:catAx>
      <c:valAx>
        <c:axId val="633051551"/>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08662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84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78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3039134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879083997"/>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videncenter.kl.dk/teknologier/kommunernes-teknologiradar/byg-jeres-egen-radar/"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421508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enhed, meter&#10;&#10;Automatisk genereret beskrivelse">
            <a:extLst>
              <a:ext uri="{FF2B5EF4-FFF2-40B4-BE49-F238E27FC236}">
                <a16:creationId xmlns:a16="http://schemas.microsoft.com/office/drawing/2014/main" id="{0513E51B-41DD-4978-AC7A-0424E7CD9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35" y="-143260"/>
            <a:ext cx="12856415" cy="9091887"/>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71048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 </a:t>
            </a:r>
            <a:r>
              <a:rPr lang="da-DK" sz="2000" spc="-100" dirty="0">
                <a:solidFill>
                  <a:srgbClr val="F26749"/>
                </a:solidFill>
                <a:latin typeface="Arial" panose="020B0604020202020204"/>
              </a:rPr>
              <a:t>KULTUR OG FRITIDSOMRÅDET</a:t>
            </a:r>
            <a:endPar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4031673"/>
            <a:ext cx="2549236" cy="2800682"/>
          </a:xfrm>
          <a:custGeom>
            <a:avLst/>
            <a:gdLst>
              <a:gd name="connsiteX0" fmla="*/ 0 w 2549236"/>
              <a:gd name="connsiteY0" fmla="*/ 0 h 2800682"/>
              <a:gd name="connsiteX1" fmla="*/ 490240 w 2549236"/>
              <a:gd name="connsiteY1" fmla="*/ 0 h 2800682"/>
              <a:gd name="connsiteX2" fmla="*/ 980480 w 2549236"/>
              <a:gd name="connsiteY2" fmla="*/ 0 h 2800682"/>
              <a:gd name="connsiteX3" fmla="*/ 1493004 w 2549236"/>
              <a:gd name="connsiteY3" fmla="*/ 0 h 2800682"/>
              <a:gd name="connsiteX4" fmla="*/ 2228364 w 2549236"/>
              <a:gd name="connsiteY4" fmla="*/ 0 h 2800682"/>
              <a:gd name="connsiteX5" fmla="*/ 2325695 w 2549236"/>
              <a:gd name="connsiteY5" fmla="*/ 424770 h 2800682"/>
              <a:gd name="connsiteX6" fmla="*/ 2423026 w 2549236"/>
              <a:gd name="connsiteY6" fmla="*/ 849540 h 2800682"/>
              <a:gd name="connsiteX7" fmla="*/ 2549236 w 2549236"/>
              <a:gd name="connsiteY7" fmla="*/ 1400341 h 2800682"/>
              <a:gd name="connsiteX8" fmla="*/ 2448696 w 2549236"/>
              <a:gd name="connsiteY8" fmla="*/ 1839115 h 2800682"/>
              <a:gd name="connsiteX9" fmla="*/ 2335321 w 2549236"/>
              <a:gd name="connsiteY9" fmla="*/ 2333902 h 2800682"/>
              <a:gd name="connsiteX10" fmla="*/ 2228364 w 2549236"/>
              <a:gd name="connsiteY10" fmla="*/ 2800682 h 2800682"/>
              <a:gd name="connsiteX11" fmla="*/ 1648989 w 2549236"/>
              <a:gd name="connsiteY11" fmla="*/ 2800682 h 2800682"/>
              <a:gd name="connsiteX12" fmla="*/ 1047331 w 2549236"/>
              <a:gd name="connsiteY12" fmla="*/ 2800682 h 2800682"/>
              <a:gd name="connsiteX13" fmla="*/ 0 w 2549236"/>
              <a:gd name="connsiteY13" fmla="*/ 2800682 h 2800682"/>
              <a:gd name="connsiteX14" fmla="*/ 0 w 2549236"/>
              <a:gd name="connsiteY14" fmla="*/ 2268552 h 2800682"/>
              <a:gd name="connsiteX15" fmla="*/ 0 w 2549236"/>
              <a:gd name="connsiteY15" fmla="*/ 1708416 h 2800682"/>
              <a:gd name="connsiteX16" fmla="*/ 0 w 2549236"/>
              <a:gd name="connsiteY16" fmla="*/ 1176286 h 2800682"/>
              <a:gd name="connsiteX17" fmla="*/ 0 w 2549236"/>
              <a:gd name="connsiteY17" fmla="*/ 672164 h 2800682"/>
              <a:gd name="connsiteX18" fmla="*/ 0 w 2549236"/>
              <a:gd name="connsiteY18" fmla="*/ 0 h 280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800682"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71222" y="206557"/>
                  <a:pt x="2288290" y="289496"/>
                  <a:pt x="2325695" y="424770"/>
                </a:cubicBezTo>
                <a:cubicBezTo>
                  <a:pt x="2363100" y="560044"/>
                  <a:pt x="2373552" y="682572"/>
                  <a:pt x="2423026" y="849540"/>
                </a:cubicBezTo>
                <a:cubicBezTo>
                  <a:pt x="2472500" y="1016508"/>
                  <a:pt x="2532520" y="1260180"/>
                  <a:pt x="2549236" y="1400341"/>
                </a:cubicBezTo>
                <a:cubicBezTo>
                  <a:pt x="2505621" y="1493148"/>
                  <a:pt x="2483004" y="1648003"/>
                  <a:pt x="2448696" y="1839115"/>
                </a:cubicBezTo>
                <a:cubicBezTo>
                  <a:pt x="2414388" y="2030227"/>
                  <a:pt x="2370326" y="2188912"/>
                  <a:pt x="2335321" y="2333902"/>
                </a:cubicBezTo>
                <a:cubicBezTo>
                  <a:pt x="2300316" y="2478892"/>
                  <a:pt x="2279599" y="2598864"/>
                  <a:pt x="2228364" y="2800682"/>
                </a:cubicBezTo>
                <a:cubicBezTo>
                  <a:pt x="2010064" y="2787137"/>
                  <a:pt x="1887719" y="2785843"/>
                  <a:pt x="1648989" y="2800682"/>
                </a:cubicBezTo>
                <a:cubicBezTo>
                  <a:pt x="1410259" y="2815521"/>
                  <a:pt x="1328554" y="2812046"/>
                  <a:pt x="1047331" y="2800682"/>
                </a:cubicBezTo>
                <a:cubicBezTo>
                  <a:pt x="766108" y="2789318"/>
                  <a:pt x="214051" y="2803221"/>
                  <a:pt x="0" y="2800682"/>
                </a:cubicBezTo>
                <a:cubicBezTo>
                  <a:pt x="14874" y="2670103"/>
                  <a:pt x="-9014" y="2384065"/>
                  <a:pt x="0" y="2268552"/>
                </a:cubicBezTo>
                <a:cubicBezTo>
                  <a:pt x="9014" y="2153039"/>
                  <a:pt x="27299" y="1831463"/>
                  <a:pt x="0" y="1708416"/>
                </a:cubicBezTo>
                <a:cubicBezTo>
                  <a:pt x="-27299" y="1585369"/>
                  <a:pt x="6912" y="1323102"/>
                  <a:pt x="0" y="1176286"/>
                </a:cubicBezTo>
                <a:cubicBezTo>
                  <a:pt x="-6912" y="1029470"/>
                  <a:pt x="13496" y="826424"/>
                  <a:pt x="0" y="672164"/>
                </a:cubicBezTo>
                <a:cubicBezTo>
                  <a:pt x="-13496" y="517904"/>
                  <a:pt x="-26803" y="261309"/>
                  <a:pt x="0" y="0"/>
                </a:cubicBezTo>
                <a:close/>
              </a:path>
              <a:path w="2549236" h="2800682"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4864" y="161214"/>
                  <a:pt x="2337761" y="377750"/>
                  <a:pt x="2338530" y="480784"/>
                </a:cubicBezTo>
                <a:cubicBezTo>
                  <a:pt x="2339299" y="583818"/>
                  <a:pt x="2384740" y="754161"/>
                  <a:pt x="2448696" y="961567"/>
                </a:cubicBezTo>
                <a:cubicBezTo>
                  <a:pt x="2512651" y="1168973"/>
                  <a:pt x="2497851" y="1203755"/>
                  <a:pt x="2549236" y="1400341"/>
                </a:cubicBezTo>
                <a:cubicBezTo>
                  <a:pt x="2509612" y="1644210"/>
                  <a:pt x="2458141" y="1723268"/>
                  <a:pt x="2439070" y="1881125"/>
                </a:cubicBezTo>
                <a:cubicBezTo>
                  <a:pt x="2419999" y="2038982"/>
                  <a:pt x="2378370" y="2172841"/>
                  <a:pt x="2338530" y="2319898"/>
                </a:cubicBezTo>
                <a:cubicBezTo>
                  <a:pt x="2298690" y="2466955"/>
                  <a:pt x="2268462" y="2657593"/>
                  <a:pt x="2228364" y="2800682"/>
                </a:cubicBezTo>
                <a:cubicBezTo>
                  <a:pt x="2023701" y="2811030"/>
                  <a:pt x="1916351" y="2821692"/>
                  <a:pt x="1693557" y="2800682"/>
                </a:cubicBezTo>
                <a:cubicBezTo>
                  <a:pt x="1470763" y="2779672"/>
                  <a:pt x="1288563" y="2808011"/>
                  <a:pt x="1181033" y="2800682"/>
                </a:cubicBezTo>
                <a:cubicBezTo>
                  <a:pt x="1073503" y="2793353"/>
                  <a:pt x="853333" y="2813080"/>
                  <a:pt x="579375" y="2800682"/>
                </a:cubicBezTo>
                <a:cubicBezTo>
                  <a:pt x="305417" y="2788284"/>
                  <a:pt x="268264" y="2786744"/>
                  <a:pt x="0" y="2800682"/>
                </a:cubicBezTo>
                <a:cubicBezTo>
                  <a:pt x="7669" y="2569373"/>
                  <a:pt x="-18382" y="2426432"/>
                  <a:pt x="0" y="2296559"/>
                </a:cubicBezTo>
                <a:cubicBezTo>
                  <a:pt x="18382" y="2166686"/>
                  <a:pt x="18387" y="1895866"/>
                  <a:pt x="0" y="1736423"/>
                </a:cubicBezTo>
                <a:cubicBezTo>
                  <a:pt x="-18387" y="1576980"/>
                  <a:pt x="-3031" y="1466157"/>
                  <a:pt x="0" y="1232300"/>
                </a:cubicBezTo>
                <a:cubicBezTo>
                  <a:pt x="3031" y="998443"/>
                  <a:pt x="715" y="906027"/>
                  <a:pt x="0" y="728177"/>
                </a:cubicBezTo>
                <a:cubicBezTo>
                  <a:pt x="-715" y="550327"/>
                  <a:pt x="-34657" y="147855"/>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ABBD1660-6D7C-40B5-B22C-4242C6D94AB7}"/>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11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Pladsholder til slidenummer 3">
            <a:extLst>
              <a:ext uri="{FF2B5EF4-FFF2-40B4-BE49-F238E27FC236}">
                <a16:creationId xmlns:a16="http://schemas.microsoft.com/office/drawing/2014/main" id="{57CD89C4-4A8A-4FF8-BB22-EB601401274D}"/>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10</a:t>
            </a:fld>
            <a:endParaRPr lang="da-DK" dirty="0"/>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4057095" y="31224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k</a:t>
            </a:r>
            <a:r>
              <a:rPr lang="da-DK" sz="2400" spc="-100" dirty="0" err="1">
                <a:solidFill>
                  <a:srgbClr val="F26749"/>
                </a:solidFill>
                <a:latin typeface="Arial" panose="020B0604020202020204"/>
              </a:rPr>
              <a:t>ultur</a:t>
            </a:r>
            <a:r>
              <a:rPr lang="da-DK" sz="2400" spc="-100" dirty="0">
                <a:solidFill>
                  <a:srgbClr val="F26749"/>
                </a:solidFill>
                <a:latin typeface="Arial" panose="020B0604020202020204"/>
              </a:rPr>
              <a:t>- og fritidsområdet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Pil: pentagon 4">
            <a:extLst>
              <a:ext uri="{FF2B5EF4-FFF2-40B4-BE49-F238E27FC236}">
                <a16:creationId xmlns:a16="http://schemas.microsoft.com/office/drawing/2014/main" id="{E5AF3980-1E9E-4FF4-A47B-B5B65E7C0CE1}"/>
              </a:ext>
            </a:extLst>
          </p:cNvPr>
          <p:cNvSpPr/>
          <p:nvPr/>
        </p:nvSpPr>
        <p:spPr>
          <a:xfrm>
            <a:off x="1" y="0"/>
            <a:ext cx="4057093"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2BCDE780-5236-4856-A8D7-E57185C47EC3}"/>
              </a:ext>
            </a:extLst>
          </p:cNvPr>
          <p:cNvSpPr/>
          <p:nvPr/>
        </p:nvSpPr>
        <p:spPr>
          <a:xfrm>
            <a:off x="-106530" y="923583"/>
            <a:ext cx="3950561" cy="5693866"/>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a:t>
            </a:r>
            <a:r>
              <a:rPr lang="da-DK" sz="1400">
                <a:solidFill>
                  <a:schemeClr val="bg1"/>
                </a:solidFill>
                <a:latin typeface="Arial" panose="020B0604020202020204" pitchFamily="34" charset="0"/>
                <a:cs typeface="Times New Roman" panose="02020603050405020304" pitchFamily="18" charset="0"/>
              </a:rPr>
              <a:t>Teknologiradar 2022 </a:t>
            </a:r>
            <a:r>
              <a:rPr lang="da-DK" sz="1400" dirty="0">
                <a:solidFill>
                  <a:schemeClr val="bg1"/>
                </a:solidFill>
                <a:latin typeface="Arial" panose="020B0604020202020204" pitchFamily="34" charset="0"/>
                <a:cs typeface="Times New Roman" panose="02020603050405020304" pitchFamily="18" charset="0"/>
              </a:rPr>
              <a:t>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kultur og fritidsområdet er der generelt stort </a:t>
            </a:r>
            <a:r>
              <a:rPr lang="da-DK" sz="1400" b="1" dirty="0">
                <a:solidFill>
                  <a:schemeClr val="bg1"/>
                </a:solidFill>
                <a:latin typeface="Arial" panose="020B0604020202020204" pitchFamily="34" charset="0"/>
                <a:cs typeface="Times New Roman" panose="02020603050405020304" pitchFamily="18" charset="0"/>
              </a:rPr>
              <a:t>ledelsesmæssigt fokus </a:t>
            </a:r>
            <a:r>
              <a:rPr lang="da-DK" sz="1400" dirty="0">
                <a:solidFill>
                  <a:schemeClr val="bg1"/>
                </a:solidFill>
                <a:latin typeface="Arial" panose="020B0604020202020204" pitchFamily="34" charset="0"/>
                <a:cs typeface="Times New Roman" panose="02020603050405020304" pitchFamily="18" charset="0"/>
              </a:rPr>
              <a:t>på digitalisering og anvendelse af ny teknologi. Medarbejderne har også mulighed for at </a:t>
            </a:r>
            <a:r>
              <a:rPr lang="da-DK" sz="1400" b="1" dirty="0">
                <a:solidFill>
                  <a:schemeClr val="bg1"/>
                </a:solidFill>
                <a:latin typeface="Arial" panose="020B0604020202020204" pitchFamily="34" charset="0"/>
                <a:cs typeface="Times New Roman" panose="02020603050405020304" pitchFamily="18" charset="0"/>
              </a:rPr>
              <a:t>foreslå og afprøve </a:t>
            </a:r>
            <a:r>
              <a:rPr lang="da-DK" sz="1400" dirty="0">
                <a:solidFill>
                  <a:schemeClr val="bg1"/>
                </a:solidFill>
                <a:latin typeface="Arial" panose="020B0604020202020204" pitchFamily="34" charset="0"/>
                <a:cs typeface="Times New Roman" panose="02020603050405020304" pitchFamily="18" charset="0"/>
              </a:rPr>
              <a:t>ny teknologi. De tekniske forudsætninger og retningslinjer for </a:t>
            </a:r>
            <a:r>
              <a:rPr lang="da-DK" sz="1400" b="1" dirty="0">
                <a:solidFill>
                  <a:schemeClr val="bg1"/>
                </a:solidFill>
                <a:latin typeface="Arial" panose="020B0604020202020204" pitchFamily="34" charset="0"/>
                <a:cs typeface="Times New Roman" panose="02020603050405020304" pitchFamily="18" charset="0"/>
              </a:rPr>
              <a:t>anskaffelse</a:t>
            </a:r>
            <a:r>
              <a:rPr lang="da-DK" sz="1400" dirty="0">
                <a:solidFill>
                  <a:schemeClr val="bg1"/>
                </a:solidFill>
                <a:latin typeface="Arial" panose="020B0604020202020204" pitchFamily="34" charset="0"/>
                <a:cs typeface="Times New Roman" panose="02020603050405020304" pitchFamily="18" charset="0"/>
              </a:rPr>
              <a:t> er generelt til stede på området.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Sat op imod den samlede modenhed på tværs af alle områder, er området for kultur og fritid ikke helt så modent som det samlede billede. </a:t>
            </a:r>
          </a:p>
          <a:p>
            <a:pPr lvl="1">
              <a:defRPr/>
            </a:pPr>
            <a:r>
              <a:rPr lang="da-DK" sz="1400" dirty="0">
                <a:solidFill>
                  <a:schemeClr val="bg1"/>
                </a:solidFill>
                <a:latin typeface="Arial" panose="020B0604020202020204" pitchFamily="34" charset="0"/>
                <a:cs typeface="Times New Roman" panose="02020603050405020304" pitchFamily="18" charset="0"/>
              </a:rPr>
              <a:t>Området er udfordret i forhold til at arbejde med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i digitale projekter og i forhold til at have </a:t>
            </a:r>
            <a:r>
              <a:rPr lang="da-DK" sz="1400" b="1" dirty="0">
                <a:solidFill>
                  <a:schemeClr val="bg1"/>
                </a:solidFill>
                <a:latin typeface="Arial" panose="020B0604020202020204" pitchFamily="34" charset="0"/>
                <a:cs typeface="Times New Roman" panose="02020603050405020304" pitchFamily="18" charset="0"/>
              </a:rPr>
              <a:t>velfungerende fora til videndeling og spredning </a:t>
            </a:r>
            <a:r>
              <a:rPr lang="da-DK" sz="1400" dirty="0">
                <a:solidFill>
                  <a:schemeClr val="bg1"/>
                </a:solidFill>
                <a:latin typeface="Arial" panose="020B0604020202020204" pitchFamily="34" charset="0"/>
                <a:cs typeface="Times New Roman" panose="02020603050405020304" pitchFamily="18" charset="0"/>
              </a:rPr>
              <a:t>af erfaringer. Desuden er der også en udfordring i at udvikle ledere og medarbejdes kompetencer </a:t>
            </a: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7" name="Pladsholder til slidenummer 3">
            <a:extLst>
              <a:ext uri="{FF2B5EF4-FFF2-40B4-BE49-F238E27FC236}">
                <a16:creationId xmlns:a16="http://schemas.microsoft.com/office/drawing/2014/main" id="{315FC78A-9D63-4722-87F8-6B6F9E92FECB}"/>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11</a:t>
            </a:fld>
            <a:endParaRPr lang="da-DK" dirty="0"/>
          </a:p>
        </p:txBody>
      </p:sp>
      <p:graphicFrame>
        <p:nvGraphicFramePr>
          <p:cNvPr id="8" name="Diagram 7">
            <a:extLst>
              <a:ext uri="{FF2B5EF4-FFF2-40B4-BE49-F238E27FC236}">
                <a16:creationId xmlns:a16="http://schemas.microsoft.com/office/drawing/2014/main" id="{35427A61-670B-409F-9809-7655B24F5CB0}"/>
              </a:ext>
            </a:extLst>
          </p:cNvPr>
          <p:cNvGraphicFramePr>
            <a:graphicFrameLocks/>
          </p:cNvGraphicFramePr>
          <p:nvPr>
            <p:extLst>
              <p:ext uri="{D42A27DB-BD31-4B8C-83A1-F6EECF244321}">
                <p14:modId xmlns:p14="http://schemas.microsoft.com/office/powerpoint/2010/main" val="1740623232"/>
              </p:ext>
            </p:extLst>
          </p:nvPr>
        </p:nvGraphicFramePr>
        <p:xfrm>
          <a:off x="3950562" y="923582"/>
          <a:ext cx="8472666" cy="5338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06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4" name="Pladsholder til slidenummer 3">
            <a:extLst>
              <a:ext uri="{FF2B5EF4-FFF2-40B4-BE49-F238E27FC236}">
                <a16:creationId xmlns:a16="http://schemas.microsoft.com/office/drawing/2014/main" id="{DF7E10AC-5EDD-4AAA-BEDC-E0766AF00020}"/>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035370" cy="6217087"/>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13</a:t>
            </a:fld>
            <a:endParaRPr lang="da-DK"/>
          </a:p>
        </p:txBody>
      </p:sp>
    </p:spTree>
    <p:extLst>
      <p:ext uri="{BB962C8B-B14F-4D97-AF65-F5344CB8AC3E}">
        <p14:creationId xmlns:p14="http://schemas.microsoft.com/office/powerpoint/2010/main" val="386609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19800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 </a:t>
            </a:r>
            <a:r>
              <a:rPr lang="da-DK" sz="1400" dirty="0">
                <a:solidFill>
                  <a:srgbClr val="003B7A"/>
                </a:solidFill>
                <a:latin typeface="Arial" panose="020B0604020202020204"/>
              </a:rPr>
              <a:t>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a:t>
            </a:r>
            <a:r>
              <a:rPr lang="da-DK" sz="1400" b="1" dirty="0">
                <a:solidFill>
                  <a:srgbClr val="003B7A"/>
                </a:solidFill>
                <a:latin typeface="Arial" panose="020B0604020202020204"/>
              </a:rPr>
              <a:t>4</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396414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50838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65374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enhed, meter&#10;&#10;Automatisk genereret beskrivelse">
            <a:extLst>
              <a:ext uri="{FF2B5EF4-FFF2-40B4-BE49-F238E27FC236}">
                <a16:creationId xmlns:a16="http://schemas.microsoft.com/office/drawing/2014/main" id="{0AF4EB34-F3D1-433D-8605-C24EA686E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475" y="-910069"/>
            <a:ext cx="15272950" cy="10800829"/>
          </a:xfrm>
          <a:prstGeom prst="rect">
            <a:avLst/>
          </a:prstGeom>
        </p:spPr>
      </p:pic>
    </p:spTree>
    <p:extLst>
      <p:ext uri="{BB962C8B-B14F-4D97-AF65-F5344CB8AC3E}">
        <p14:creationId xmlns:p14="http://schemas.microsoft.com/office/powerpoint/2010/main" val="373475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169607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kultur- og fritidsområdet</a:t>
            </a:r>
            <a:endPar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kultur- og fritidsområdet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digital kendskab og digitalt </a:t>
            </a:r>
            <a:r>
              <a:rPr lang="da-DK" b="0" dirty="0" err="1">
                <a:solidFill>
                  <a:prstClr val="white"/>
                </a:solidFill>
                <a:latin typeface="Arial" panose="020B0604020202020204"/>
              </a:rPr>
              <a:t>mindset</a:t>
            </a:r>
            <a:r>
              <a:rPr lang="da-DK" b="0" dirty="0">
                <a:solidFill>
                  <a:prstClr val="white"/>
                </a:solidFill>
                <a:latin typeface="Arial" panose="020B0604020202020204"/>
              </a:rPr>
              <a:t> eller</a:t>
            </a:r>
            <a:r>
              <a:rPr lang="da-DK" b="0" dirty="0">
                <a:solidFill>
                  <a:prstClr val="white"/>
                </a:solidFill>
              </a:rPr>
              <a:t> skabe mere digital forandring og faglig innovation.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48014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4" y="24780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4</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20</a:t>
            </a:fld>
            <a:endParaRPr lang="da-DK"/>
          </a:p>
        </p:txBody>
      </p:sp>
    </p:spTree>
    <p:extLst>
      <p:ext uri="{BB962C8B-B14F-4D97-AF65-F5344CB8AC3E}">
        <p14:creationId xmlns:p14="http://schemas.microsoft.com/office/powerpoint/2010/main" val="411069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3AF27B2B-B3EF-4AB9-8703-16F52058035F}"/>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(2) </a:t>
            </a:r>
          </a:p>
        </p:txBody>
      </p:sp>
      <p:sp>
        <p:nvSpPr>
          <p:cNvPr id="7" name="Rektangel 6">
            <a:extLst>
              <a:ext uri="{FF2B5EF4-FFF2-40B4-BE49-F238E27FC236}">
                <a16:creationId xmlns:a16="http://schemas.microsoft.com/office/drawing/2014/main" id="{DE23B9F4-5527-4D59-B9A2-C31C3D4AB8C1}"/>
              </a:ext>
            </a:extLst>
          </p:cNvPr>
          <p:cNvSpPr/>
          <p:nvPr/>
        </p:nvSpPr>
        <p:spPr>
          <a:xfrm>
            <a:off x="41563"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A3B669C7-0C27-47B1-80EB-023CB023120A}"/>
              </a:ext>
            </a:extLst>
          </p:cNvPr>
          <p:cNvSpPr/>
          <p:nvPr/>
        </p:nvSpPr>
        <p:spPr>
          <a:xfrm>
            <a:off x="6835805" y="3359650"/>
            <a:ext cx="5193437" cy="2919230"/>
          </a:xfrm>
          <a:custGeom>
            <a:avLst/>
            <a:gdLst>
              <a:gd name="connsiteX0" fmla="*/ 0 w 5193437"/>
              <a:gd name="connsiteY0" fmla="*/ 303658 h 2919230"/>
              <a:gd name="connsiteX1" fmla="*/ 303658 w 5193437"/>
              <a:gd name="connsiteY1" fmla="*/ 0 h 2919230"/>
              <a:gd name="connsiteX2" fmla="*/ 1050541 w 5193437"/>
              <a:gd name="connsiteY2" fmla="*/ 0 h 2919230"/>
              <a:gd name="connsiteX3" fmla="*/ 1705701 w 5193437"/>
              <a:gd name="connsiteY3" fmla="*/ 0 h 2919230"/>
              <a:gd name="connsiteX4" fmla="*/ 2452583 w 5193437"/>
              <a:gd name="connsiteY4" fmla="*/ 0 h 2919230"/>
              <a:gd name="connsiteX5" fmla="*/ 3061882 w 5193437"/>
              <a:gd name="connsiteY5" fmla="*/ 0 h 2919230"/>
              <a:gd name="connsiteX6" fmla="*/ 3671181 w 5193437"/>
              <a:gd name="connsiteY6" fmla="*/ 0 h 2919230"/>
              <a:gd name="connsiteX7" fmla="*/ 4889779 w 5193437"/>
              <a:gd name="connsiteY7" fmla="*/ 0 h 2919230"/>
              <a:gd name="connsiteX8" fmla="*/ 5193437 w 5193437"/>
              <a:gd name="connsiteY8" fmla="*/ 303658 h 2919230"/>
              <a:gd name="connsiteX9" fmla="*/ 5193437 w 5193437"/>
              <a:gd name="connsiteY9" fmla="*/ 904756 h 2919230"/>
              <a:gd name="connsiteX10" fmla="*/ 5193437 w 5193437"/>
              <a:gd name="connsiteY10" fmla="*/ 1436496 h 2919230"/>
              <a:gd name="connsiteX11" fmla="*/ 5193437 w 5193437"/>
              <a:gd name="connsiteY11" fmla="*/ 2037594 h 2919230"/>
              <a:gd name="connsiteX12" fmla="*/ 5193437 w 5193437"/>
              <a:gd name="connsiteY12" fmla="*/ 2615572 h 2919230"/>
              <a:gd name="connsiteX13" fmla="*/ 4889779 w 5193437"/>
              <a:gd name="connsiteY13" fmla="*/ 2919230 h 2919230"/>
              <a:gd name="connsiteX14" fmla="*/ 4280480 w 5193437"/>
              <a:gd name="connsiteY14" fmla="*/ 2919230 h 2919230"/>
              <a:gd name="connsiteX15" fmla="*/ 3762904 w 5193437"/>
              <a:gd name="connsiteY15" fmla="*/ 2919230 h 2919230"/>
              <a:gd name="connsiteX16" fmla="*/ 3016021 w 5193437"/>
              <a:gd name="connsiteY16" fmla="*/ 2919230 h 2919230"/>
              <a:gd name="connsiteX17" fmla="*/ 2360861 w 5193437"/>
              <a:gd name="connsiteY17" fmla="*/ 2919230 h 2919230"/>
              <a:gd name="connsiteX18" fmla="*/ 1797423 w 5193437"/>
              <a:gd name="connsiteY18" fmla="*/ 2919230 h 2919230"/>
              <a:gd name="connsiteX19" fmla="*/ 1233985 w 5193437"/>
              <a:gd name="connsiteY19" fmla="*/ 2919230 h 2919230"/>
              <a:gd name="connsiteX20" fmla="*/ 303658 w 5193437"/>
              <a:gd name="connsiteY20" fmla="*/ 2919230 h 2919230"/>
              <a:gd name="connsiteX21" fmla="*/ 0 w 5193437"/>
              <a:gd name="connsiteY21" fmla="*/ 2615572 h 2919230"/>
              <a:gd name="connsiteX22" fmla="*/ 0 w 5193437"/>
              <a:gd name="connsiteY22" fmla="*/ 1991355 h 2919230"/>
              <a:gd name="connsiteX23" fmla="*/ 0 w 5193437"/>
              <a:gd name="connsiteY23" fmla="*/ 1413377 h 2919230"/>
              <a:gd name="connsiteX24" fmla="*/ 0 w 5193437"/>
              <a:gd name="connsiteY24" fmla="*/ 303658 h 291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919230" fill="none" extrusionOk="0">
                <a:moveTo>
                  <a:pt x="0" y="303658"/>
                </a:moveTo>
                <a:cubicBezTo>
                  <a:pt x="-14357" y="141015"/>
                  <a:pt x="143294" y="-39666"/>
                  <a:pt x="303658" y="0"/>
                </a:cubicBezTo>
                <a:cubicBezTo>
                  <a:pt x="548793" y="15139"/>
                  <a:pt x="793432" y="-21128"/>
                  <a:pt x="1050541" y="0"/>
                </a:cubicBezTo>
                <a:cubicBezTo>
                  <a:pt x="1307650" y="21128"/>
                  <a:pt x="1504931" y="-4814"/>
                  <a:pt x="1705701" y="0"/>
                </a:cubicBezTo>
                <a:cubicBezTo>
                  <a:pt x="1906471" y="4814"/>
                  <a:pt x="2141582" y="31992"/>
                  <a:pt x="2452583" y="0"/>
                </a:cubicBezTo>
                <a:cubicBezTo>
                  <a:pt x="2763584" y="-31992"/>
                  <a:pt x="2859321" y="7062"/>
                  <a:pt x="3061882" y="0"/>
                </a:cubicBezTo>
                <a:cubicBezTo>
                  <a:pt x="3264443" y="-7062"/>
                  <a:pt x="3393564" y="6456"/>
                  <a:pt x="3671181" y="0"/>
                </a:cubicBezTo>
                <a:cubicBezTo>
                  <a:pt x="3948798" y="-6456"/>
                  <a:pt x="4294299" y="-40916"/>
                  <a:pt x="4889779" y="0"/>
                </a:cubicBezTo>
                <a:cubicBezTo>
                  <a:pt x="5051651" y="9206"/>
                  <a:pt x="5181742" y="143680"/>
                  <a:pt x="5193437" y="303658"/>
                </a:cubicBezTo>
                <a:cubicBezTo>
                  <a:pt x="5210364" y="504381"/>
                  <a:pt x="5184951" y="635776"/>
                  <a:pt x="5193437" y="904756"/>
                </a:cubicBezTo>
                <a:cubicBezTo>
                  <a:pt x="5201923" y="1173736"/>
                  <a:pt x="5172719" y="1277527"/>
                  <a:pt x="5193437" y="1436496"/>
                </a:cubicBezTo>
                <a:cubicBezTo>
                  <a:pt x="5214155" y="1595465"/>
                  <a:pt x="5167943" y="1866224"/>
                  <a:pt x="5193437" y="2037594"/>
                </a:cubicBezTo>
                <a:cubicBezTo>
                  <a:pt x="5218931" y="2208964"/>
                  <a:pt x="5172523" y="2341460"/>
                  <a:pt x="5193437" y="2615572"/>
                </a:cubicBezTo>
                <a:cubicBezTo>
                  <a:pt x="5176569" y="2767590"/>
                  <a:pt x="5033043" y="2937834"/>
                  <a:pt x="4889779" y="2919230"/>
                </a:cubicBezTo>
                <a:cubicBezTo>
                  <a:pt x="4667845" y="2915828"/>
                  <a:pt x="4515077" y="2892313"/>
                  <a:pt x="4280480" y="2919230"/>
                </a:cubicBezTo>
                <a:cubicBezTo>
                  <a:pt x="4045883" y="2946147"/>
                  <a:pt x="3974304" y="2931856"/>
                  <a:pt x="3762904" y="2919230"/>
                </a:cubicBezTo>
                <a:cubicBezTo>
                  <a:pt x="3551504" y="2906604"/>
                  <a:pt x="3317797" y="2944407"/>
                  <a:pt x="3016021" y="2919230"/>
                </a:cubicBezTo>
                <a:cubicBezTo>
                  <a:pt x="2714245" y="2894053"/>
                  <a:pt x="2551090" y="2906057"/>
                  <a:pt x="2360861" y="2919230"/>
                </a:cubicBezTo>
                <a:cubicBezTo>
                  <a:pt x="2170632" y="2932403"/>
                  <a:pt x="1975880" y="2912591"/>
                  <a:pt x="1797423" y="2919230"/>
                </a:cubicBezTo>
                <a:cubicBezTo>
                  <a:pt x="1618966" y="2925869"/>
                  <a:pt x="1365953" y="2914670"/>
                  <a:pt x="1233985" y="2919230"/>
                </a:cubicBezTo>
                <a:cubicBezTo>
                  <a:pt x="1102017" y="2923790"/>
                  <a:pt x="591601" y="2915542"/>
                  <a:pt x="303658" y="2919230"/>
                </a:cubicBezTo>
                <a:cubicBezTo>
                  <a:pt x="164003" y="2906623"/>
                  <a:pt x="527" y="2766643"/>
                  <a:pt x="0" y="2615572"/>
                </a:cubicBezTo>
                <a:cubicBezTo>
                  <a:pt x="-28760" y="2383853"/>
                  <a:pt x="13138" y="2139180"/>
                  <a:pt x="0" y="1991355"/>
                </a:cubicBezTo>
                <a:cubicBezTo>
                  <a:pt x="-13138" y="1843530"/>
                  <a:pt x="21411" y="1686564"/>
                  <a:pt x="0" y="1413377"/>
                </a:cubicBezTo>
                <a:cubicBezTo>
                  <a:pt x="-21411" y="1140190"/>
                  <a:pt x="6597" y="628253"/>
                  <a:pt x="0" y="303658"/>
                </a:cubicBezTo>
                <a:close/>
              </a:path>
              <a:path w="5193437" h="2919230" stroke="0" extrusionOk="0">
                <a:moveTo>
                  <a:pt x="0" y="303658"/>
                </a:moveTo>
                <a:cubicBezTo>
                  <a:pt x="7392" y="109145"/>
                  <a:pt x="129832" y="-9305"/>
                  <a:pt x="303658" y="0"/>
                </a:cubicBezTo>
                <a:cubicBezTo>
                  <a:pt x="618689" y="31990"/>
                  <a:pt x="845463" y="-15508"/>
                  <a:pt x="1004679" y="0"/>
                </a:cubicBezTo>
                <a:cubicBezTo>
                  <a:pt x="1163895" y="15508"/>
                  <a:pt x="1458154" y="34399"/>
                  <a:pt x="1751562" y="0"/>
                </a:cubicBezTo>
                <a:cubicBezTo>
                  <a:pt x="2044970" y="-34399"/>
                  <a:pt x="2163503" y="23465"/>
                  <a:pt x="2452583" y="0"/>
                </a:cubicBezTo>
                <a:cubicBezTo>
                  <a:pt x="2741663" y="-23465"/>
                  <a:pt x="2915207" y="23650"/>
                  <a:pt x="3153605" y="0"/>
                </a:cubicBezTo>
                <a:cubicBezTo>
                  <a:pt x="3392003" y="-23650"/>
                  <a:pt x="3543928" y="13555"/>
                  <a:pt x="3717042" y="0"/>
                </a:cubicBezTo>
                <a:cubicBezTo>
                  <a:pt x="3890156" y="-13555"/>
                  <a:pt x="4554986" y="-43197"/>
                  <a:pt x="4889779" y="0"/>
                </a:cubicBezTo>
                <a:cubicBezTo>
                  <a:pt x="5065927" y="-6335"/>
                  <a:pt x="5170045" y="135453"/>
                  <a:pt x="5193437" y="303658"/>
                </a:cubicBezTo>
                <a:cubicBezTo>
                  <a:pt x="5201078" y="550346"/>
                  <a:pt x="5171053" y="621911"/>
                  <a:pt x="5193437" y="812279"/>
                </a:cubicBezTo>
                <a:cubicBezTo>
                  <a:pt x="5215821" y="1002647"/>
                  <a:pt x="5189256" y="1189686"/>
                  <a:pt x="5193437" y="1413377"/>
                </a:cubicBezTo>
                <a:cubicBezTo>
                  <a:pt x="5197618" y="1637068"/>
                  <a:pt x="5199097" y="1807863"/>
                  <a:pt x="5193437" y="2014474"/>
                </a:cubicBezTo>
                <a:cubicBezTo>
                  <a:pt x="5187777" y="2221085"/>
                  <a:pt x="5189460" y="2331687"/>
                  <a:pt x="5193437" y="2615572"/>
                </a:cubicBezTo>
                <a:cubicBezTo>
                  <a:pt x="5218427" y="2804155"/>
                  <a:pt x="5056182" y="2937109"/>
                  <a:pt x="4889779" y="2919230"/>
                </a:cubicBezTo>
                <a:cubicBezTo>
                  <a:pt x="4692050" y="2925654"/>
                  <a:pt x="4525637" y="2929394"/>
                  <a:pt x="4326341" y="2919230"/>
                </a:cubicBezTo>
                <a:cubicBezTo>
                  <a:pt x="4127045" y="2909066"/>
                  <a:pt x="3852900" y="2944290"/>
                  <a:pt x="3579459" y="2919230"/>
                </a:cubicBezTo>
                <a:cubicBezTo>
                  <a:pt x="3306018" y="2894170"/>
                  <a:pt x="3290467" y="2893954"/>
                  <a:pt x="3061882" y="2919230"/>
                </a:cubicBezTo>
                <a:cubicBezTo>
                  <a:pt x="2833297" y="2944506"/>
                  <a:pt x="2775628" y="2923169"/>
                  <a:pt x="2544306" y="2919230"/>
                </a:cubicBezTo>
                <a:cubicBezTo>
                  <a:pt x="2312984" y="2915291"/>
                  <a:pt x="2068570" y="2928375"/>
                  <a:pt x="1889146" y="2919230"/>
                </a:cubicBezTo>
                <a:cubicBezTo>
                  <a:pt x="1709722" y="2910085"/>
                  <a:pt x="1510172" y="2931555"/>
                  <a:pt x="1279847" y="2919230"/>
                </a:cubicBezTo>
                <a:cubicBezTo>
                  <a:pt x="1049522" y="2906905"/>
                  <a:pt x="512579" y="2875479"/>
                  <a:pt x="303658" y="2919230"/>
                </a:cubicBezTo>
                <a:cubicBezTo>
                  <a:pt x="164065" y="2921991"/>
                  <a:pt x="11791" y="2760723"/>
                  <a:pt x="0" y="2615572"/>
                </a:cubicBezTo>
                <a:cubicBezTo>
                  <a:pt x="4604" y="2510167"/>
                  <a:pt x="-5169" y="2356452"/>
                  <a:pt x="0" y="2106951"/>
                </a:cubicBezTo>
                <a:cubicBezTo>
                  <a:pt x="5169" y="1857450"/>
                  <a:pt x="-14680" y="1694578"/>
                  <a:pt x="0" y="1552092"/>
                </a:cubicBezTo>
                <a:cubicBezTo>
                  <a:pt x="14680" y="1409606"/>
                  <a:pt x="11290" y="1099301"/>
                  <a:pt x="0" y="950994"/>
                </a:cubicBezTo>
                <a:cubicBezTo>
                  <a:pt x="-11290" y="802687"/>
                  <a:pt x="-20983" y="619234"/>
                  <a:pt x="0" y="30365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gd name="adj" fmla="val 1040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8BBA8817-F1B0-4E55-AAAE-E33DDCDEEA59}"/>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E5730B17-DC60-4674-9378-35BE2BB129BF}"/>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BCEA04AC-6F87-404F-B1C1-0E976AA05E21}"/>
              </a:ext>
            </a:extLst>
          </p:cNvPr>
          <p:cNvSpPr/>
          <p:nvPr/>
        </p:nvSpPr>
        <p:spPr>
          <a:xfrm>
            <a:off x="6510291" y="1762797"/>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teknologiradaren</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fra det fagområde I vil diskutere.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Print radaren og del den ud til deltagerne.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CE193187-1EAE-4B95-B47C-375AF7C6E442}"/>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6172C15B-0F83-4A83-82A4-F903462CA2EA}"/>
              </a:ext>
            </a:extLst>
          </p:cNvPr>
          <p:cNvSpPr/>
          <p:nvPr/>
        </p:nvSpPr>
        <p:spPr>
          <a:xfrm>
            <a:off x="6630312" y="3555800"/>
            <a:ext cx="5430175"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 på radaren?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Lykkes vi med at implementere og forankre de mest modne teknologier i vores arbejde?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Notér svar og refleksioner i boksene på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p:txBody>
      </p:sp>
      <p:sp>
        <p:nvSpPr>
          <p:cNvPr id="16" name="Tekstfelt 15">
            <a:extLst>
              <a:ext uri="{FF2B5EF4-FFF2-40B4-BE49-F238E27FC236}">
                <a16:creationId xmlns:a16="http://schemas.microsoft.com/office/drawing/2014/main" id="{4086AC6F-BC79-4206-9C0D-916D3680830D}"/>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 name="Rektangel: afrundede hjørner 1">
            <a:extLst>
              <a:ext uri="{FF2B5EF4-FFF2-40B4-BE49-F238E27FC236}">
                <a16:creationId xmlns:a16="http://schemas.microsoft.com/office/drawing/2014/main" id="{9539302D-1A62-4F4E-85A3-2FF5E700E148}"/>
              </a:ext>
            </a:extLst>
          </p:cNvPr>
          <p:cNvSpPr/>
          <p:nvPr/>
        </p:nvSpPr>
        <p:spPr>
          <a:xfrm>
            <a:off x="285332" y="774893"/>
            <a:ext cx="4378108" cy="1147156"/>
          </a:xfrm>
          <a:custGeom>
            <a:avLst/>
            <a:gdLst>
              <a:gd name="connsiteX0" fmla="*/ 0 w 4378108"/>
              <a:gd name="connsiteY0" fmla="*/ 191196 h 1147156"/>
              <a:gd name="connsiteX1" fmla="*/ 191196 w 4378108"/>
              <a:gd name="connsiteY1" fmla="*/ 0 h 1147156"/>
              <a:gd name="connsiteX2" fmla="*/ 937063 w 4378108"/>
              <a:gd name="connsiteY2" fmla="*/ 0 h 1147156"/>
              <a:gd name="connsiteX3" fmla="*/ 1642973 w 4378108"/>
              <a:gd name="connsiteY3" fmla="*/ 0 h 1147156"/>
              <a:gd name="connsiteX4" fmla="*/ 2268968 w 4378108"/>
              <a:gd name="connsiteY4" fmla="*/ 0 h 1147156"/>
              <a:gd name="connsiteX5" fmla="*/ 2974878 w 4378108"/>
              <a:gd name="connsiteY5" fmla="*/ 0 h 1147156"/>
              <a:gd name="connsiteX6" fmla="*/ 3600874 w 4378108"/>
              <a:gd name="connsiteY6" fmla="*/ 0 h 1147156"/>
              <a:gd name="connsiteX7" fmla="*/ 4186912 w 4378108"/>
              <a:gd name="connsiteY7" fmla="*/ 0 h 1147156"/>
              <a:gd name="connsiteX8" fmla="*/ 4378108 w 4378108"/>
              <a:gd name="connsiteY8" fmla="*/ 191196 h 1147156"/>
              <a:gd name="connsiteX9" fmla="*/ 4378108 w 4378108"/>
              <a:gd name="connsiteY9" fmla="*/ 588873 h 1147156"/>
              <a:gd name="connsiteX10" fmla="*/ 4378108 w 4378108"/>
              <a:gd name="connsiteY10" fmla="*/ 955960 h 1147156"/>
              <a:gd name="connsiteX11" fmla="*/ 4186912 w 4378108"/>
              <a:gd name="connsiteY11" fmla="*/ 1147156 h 1147156"/>
              <a:gd name="connsiteX12" fmla="*/ 3441045 w 4378108"/>
              <a:gd name="connsiteY12" fmla="*/ 1147156 h 1147156"/>
              <a:gd name="connsiteX13" fmla="*/ 2894964 w 4378108"/>
              <a:gd name="connsiteY13" fmla="*/ 1147156 h 1147156"/>
              <a:gd name="connsiteX14" fmla="*/ 2189054 w 4378108"/>
              <a:gd name="connsiteY14" fmla="*/ 1147156 h 1147156"/>
              <a:gd name="connsiteX15" fmla="*/ 1642973 w 4378108"/>
              <a:gd name="connsiteY15" fmla="*/ 1147156 h 1147156"/>
              <a:gd name="connsiteX16" fmla="*/ 1056934 w 4378108"/>
              <a:gd name="connsiteY16" fmla="*/ 1147156 h 1147156"/>
              <a:gd name="connsiteX17" fmla="*/ 191196 w 4378108"/>
              <a:gd name="connsiteY17" fmla="*/ 1147156 h 1147156"/>
              <a:gd name="connsiteX18" fmla="*/ 0 w 4378108"/>
              <a:gd name="connsiteY18" fmla="*/ 955960 h 1147156"/>
              <a:gd name="connsiteX19" fmla="*/ 0 w 4378108"/>
              <a:gd name="connsiteY19" fmla="*/ 558283 h 1147156"/>
              <a:gd name="connsiteX20" fmla="*/ 0 w 4378108"/>
              <a:gd name="connsiteY20"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8108" h="1147156" fill="none" extrusionOk="0">
                <a:moveTo>
                  <a:pt x="0" y="191196"/>
                </a:moveTo>
                <a:cubicBezTo>
                  <a:pt x="10" y="89225"/>
                  <a:pt x="85138" y="15485"/>
                  <a:pt x="191196" y="0"/>
                </a:cubicBezTo>
                <a:cubicBezTo>
                  <a:pt x="389524" y="-28611"/>
                  <a:pt x="608739" y="-22228"/>
                  <a:pt x="937063" y="0"/>
                </a:cubicBezTo>
                <a:cubicBezTo>
                  <a:pt x="1265387" y="22228"/>
                  <a:pt x="1356069" y="-13883"/>
                  <a:pt x="1642973" y="0"/>
                </a:cubicBezTo>
                <a:cubicBezTo>
                  <a:pt x="1929877" y="13883"/>
                  <a:pt x="2051331" y="-31137"/>
                  <a:pt x="2268968" y="0"/>
                </a:cubicBezTo>
                <a:cubicBezTo>
                  <a:pt x="2486606" y="31137"/>
                  <a:pt x="2666065" y="5959"/>
                  <a:pt x="2974878" y="0"/>
                </a:cubicBezTo>
                <a:cubicBezTo>
                  <a:pt x="3283691" y="-5959"/>
                  <a:pt x="3379253" y="-10550"/>
                  <a:pt x="3600874" y="0"/>
                </a:cubicBezTo>
                <a:cubicBezTo>
                  <a:pt x="3822495" y="10550"/>
                  <a:pt x="3913909" y="-659"/>
                  <a:pt x="4186912" y="0"/>
                </a:cubicBezTo>
                <a:cubicBezTo>
                  <a:pt x="4294829" y="-1499"/>
                  <a:pt x="4374803" y="80759"/>
                  <a:pt x="4378108" y="191196"/>
                </a:cubicBezTo>
                <a:cubicBezTo>
                  <a:pt x="4383497" y="307509"/>
                  <a:pt x="4364313" y="499819"/>
                  <a:pt x="4378108" y="588873"/>
                </a:cubicBezTo>
                <a:cubicBezTo>
                  <a:pt x="4391903" y="677927"/>
                  <a:pt x="4360304" y="827880"/>
                  <a:pt x="4378108" y="955960"/>
                </a:cubicBezTo>
                <a:cubicBezTo>
                  <a:pt x="4361143" y="1054349"/>
                  <a:pt x="4291385" y="1151517"/>
                  <a:pt x="4186912" y="1147156"/>
                </a:cubicBezTo>
                <a:cubicBezTo>
                  <a:pt x="4028294" y="1166529"/>
                  <a:pt x="3746759" y="1171673"/>
                  <a:pt x="3441045" y="1147156"/>
                </a:cubicBezTo>
                <a:cubicBezTo>
                  <a:pt x="3135331" y="1122639"/>
                  <a:pt x="3019253" y="1142673"/>
                  <a:pt x="2894964" y="1147156"/>
                </a:cubicBezTo>
                <a:cubicBezTo>
                  <a:pt x="2770675" y="1151639"/>
                  <a:pt x="2447968" y="1166301"/>
                  <a:pt x="2189054" y="1147156"/>
                </a:cubicBezTo>
                <a:cubicBezTo>
                  <a:pt x="1930140" y="1128012"/>
                  <a:pt x="1766590" y="1128253"/>
                  <a:pt x="1642973" y="1147156"/>
                </a:cubicBezTo>
                <a:cubicBezTo>
                  <a:pt x="1519356" y="1166059"/>
                  <a:pt x="1267490" y="1129881"/>
                  <a:pt x="1056934" y="1147156"/>
                </a:cubicBezTo>
                <a:cubicBezTo>
                  <a:pt x="846378" y="1164431"/>
                  <a:pt x="405472" y="1189255"/>
                  <a:pt x="191196" y="1147156"/>
                </a:cubicBezTo>
                <a:cubicBezTo>
                  <a:pt x="66994" y="1143683"/>
                  <a:pt x="-19151" y="1048655"/>
                  <a:pt x="0" y="955960"/>
                </a:cubicBezTo>
                <a:cubicBezTo>
                  <a:pt x="-14021" y="868662"/>
                  <a:pt x="-15349" y="718732"/>
                  <a:pt x="0" y="558283"/>
                </a:cubicBezTo>
                <a:cubicBezTo>
                  <a:pt x="15349" y="397834"/>
                  <a:pt x="8644" y="288610"/>
                  <a:pt x="0" y="191196"/>
                </a:cubicBezTo>
                <a:close/>
              </a:path>
              <a:path w="4378108" h="1147156" stroke="0" extrusionOk="0">
                <a:moveTo>
                  <a:pt x="0" y="191196"/>
                </a:moveTo>
                <a:cubicBezTo>
                  <a:pt x="19046" y="78127"/>
                  <a:pt x="89138" y="11659"/>
                  <a:pt x="191196" y="0"/>
                </a:cubicBezTo>
                <a:cubicBezTo>
                  <a:pt x="405344" y="33080"/>
                  <a:pt x="663341" y="-13517"/>
                  <a:pt x="857149" y="0"/>
                </a:cubicBezTo>
                <a:cubicBezTo>
                  <a:pt x="1050957" y="13517"/>
                  <a:pt x="1198433" y="430"/>
                  <a:pt x="1443187" y="0"/>
                </a:cubicBezTo>
                <a:cubicBezTo>
                  <a:pt x="1687941" y="-430"/>
                  <a:pt x="1816449" y="19710"/>
                  <a:pt x="1989268" y="0"/>
                </a:cubicBezTo>
                <a:cubicBezTo>
                  <a:pt x="2162087" y="-19710"/>
                  <a:pt x="2389789" y="-18749"/>
                  <a:pt x="2655221" y="0"/>
                </a:cubicBezTo>
                <a:cubicBezTo>
                  <a:pt x="2920653" y="18749"/>
                  <a:pt x="3148127" y="26425"/>
                  <a:pt x="3361131" y="0"/>
                </a:cubicBezTo>
                <a:cubicBezTo>
                  <a:pt x="3574135" y="-26425"/>
                  <a:pt x="3895881" y="236"/>
                  <a:pt x="4186912" y="0"/>
                </a:cubicBezTo>
                <a:cubicBezTo>
                  <a:pt x="4288459" y="-3332"/>
                  <a:pt x="4383046" y="89184"/>
                  <a:pt x="4378108" y="191196"/>
                </a:cubicBezTo>
                <a:cubicBezTo>
                  <a:pt x="4363059" y="347956"/>
                  <a:pt x="4375702" y="507449"/>
                  <a:pt x="4378108" y="588873"/>
                </a:cubicBezTo>
                <a:cubicBezTo>
                  <a:pt x="4380514" y="670297"/>
                  <a:pt x="4390955" y="789058"/>
                  <a:pt x="4378108" y="955960"/>
                </a:cubicBezTo>
                <a:cubicBezTo>
                  <a:pt x="4383996" y="1074781"/>
                  <a:pt x="4300819" y="1164169"/>
                  <a:pt x="4186912" y="1147156"/>
                </a:cubicBezTo>
                <a:cubicBezTo>
                  <a:pt x="3876560" y="1142069"/>
                  <a:pt x="3708001" y="1132825"/>
                  <a:pt x="3481002" y="1147156"/>
                </a:cubicBezTo>
                <a:cubicBezTo>
                  <a:pt x="3254003" y="1161488"/>
                  <a:pt x="2999115" y="1176030"/>
                  <a:pt x="2815050" y="1147156"/>
                </a:cubicBezTo>
                <a:cubicBezTo>
                  <a:pt x="2630985" y="1118282"/>
                  <a:pt x="2336340" y="1153719"/>
                  <a:pt x="2109140" y="1147156"/>
                </a:cubicBezTo>
                <a:cubicBezTo>
                  <a:pt x="1881940" y="1140594"/>
                  <a:pt x="1754742" y="1164594"/>
                  <a:pt x="1443187" y="1147156"/>
                </a:cubicBezTo>
                <a:cubicBezTo>
                  <a:pt x="1131632" y="1129718"/>
                  <a:pt x="1019346" y="1172205"/>
                  <a:pt x="817192" y="1147156"/>
                </a:cubicBezTo>
                <a:cubicBezTo>
                  <a:pt x="615038" y="1122107"/>
                  <a:pt x="424004" y="1123510"/>
                  <a:pt x="191196" y="1147156"/>
                </a:cubicBezTo>
                <a:cubicBezTo>
                  <a:pt x="76353" y="1143444"/>
                  <a:pt x="-13961" y="1047981"/>
                  <a:pt x="0" y="955960"/>
                </a:cubicBezTo>
                <a:cubicBezTo>
                  <a:pt x="-5956" y="841221"/>
                  <a:pt x="-1600" y="763840"/>
                  <a:pt x="0" y="581226"/>
                </a:cubicBezTo>
                <a:cubicBezTo>
                  <a:pt x="1600" y="398612"/>
                  <a:pt x="-3167" y="294003"/>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AD1FF8AF-FE3E-4E06-AADC-DD0361538524}"/>
              </a:ext>
            </a:extLst>
          </p:cNvPr>
          <p:cNvSpPr/>
          <p:nvPr/>
        </p:nvSpPr>
        <p:spPr>
          <a:xfrm>
            <a:off x="-137946" y="248907"/>
            <a:ext cx="4878622"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Tal om teknologierne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 at øge viden om forskellige teknologier, så det kan inspirere til nye løsninger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bruger man KL´s teknologiradar til at give et billede af teknologierne, som bruges på ens fagområde.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Radaren viser teknologiernes modenhed på fagområdet. Den er en god start til at tale om teknologier og til at vurdere om gruppen kender til de teknologier som er udbredte eller meget nye på området.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Tip: Præsentér de forskellige teknologier i radaren eller giv eksempler på deres brug også gerne fra andre fagområder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1FEF4221-FE94-484D-A891-BA40D9452476}"/>
              </a:ext>
            </a:extLst>
          </p:cNvPr>
          <p:cNvSpPr>
            <a:spLocks noGrp="1"/>
          </p:cNvSpPr>
          <p:nvPr>
            <p:ph type="sldNum" sz="quarter" idx="12"/>
          </p:nvPr>
        </p:nvSpPr>
        <p:spPr>
          <a:xfrm>
            <a:off x="11502027" y="6278880"/>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5772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119213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393111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2323257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260548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3566291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36860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260091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29</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78955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30</a:t>
            </a:fld>
            <a:endParaRPr lang="da-DK" dirty="0"/>
          </a:p>
        </p:txBody>
      </p:sp>
    </p:spTree>
    <p:extLst>
      <p:ext uri="{BB962C8B-B14F-4D97-AF65-F5344CB8AC3E}">
        <p14:creationId xmlns:p14="http://schemas.microsoft.com/office/powerpoint/2010/main" val="3241773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3634564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kultur- og fritidsområdet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442480" cy="6771084"/>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velfærdsteknologikonsulenter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kultur- og fritidsområdet. </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857579" y="-4857580"/>
            <a:ext cx="2486212"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a:ln>
                  <a:noFill/>
                </a:ln>
                <a:solidFill>
                  <a:prstClr val="white"/>
                </a:solidFill>
                <a:effectLst/>
                <a:uLnTx/>
                <a:uFillTx/>
                <a:latin typeface="Arial" panose="020B0604020202020204"/>
                <a:ea typeface="+mn-ea"/>
                <a:cs typeface="+mn-cs"/>
              </a:rPr>
              <a:t>OPGAVER OG UDFORDRINGER</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3139321"/>
          </a:xfrm>
          <a:prstGeom prst="rect">
            <a:avLst/>
          </a:prstGeom>
        </p:spPr>
        <p:txBody>
          <a:bodyPr wrap="square">
            <a:spAutoFit/>
          </a:bodyPr>
          <a:lstStyle/>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nå forskellige målgrupper med vores kulturtilbud?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skabe mere fleksibilitet og tilgængelighed i brugen af vores biblioteker?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gøre det let at booke og bruge vores fritidsfaciliteter?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få indsigt i borgernes brug af vores fritidsaktiviteter? </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967948" cy="1519262"/>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På Kultur- og fritidsområdet arbejder kommunerne for give alle borgere mulighed for kultur og oplysning og mulighed for at udøve idræt og fritidsaktiviteter. </a:t>
            </a:r>
            <a:r>
              <a:rPr lang="da-DK" sz="1600" dirty="0">
                <a:solidFill>
                  <a:prstClr val="white"/>
                </a:solidFill>
                <a:latin typeface="Arial (Tekst)"/>
              </a:rPr>
              <a:t>Det dækker altså over tilbud som musik og kulturskoler, biblioteker, folkeoplysning, museer og idræts- og fritidsaktiviteter</a:t>
            </a: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9590D989-8F22-4AFE-B257-D03FEEAEB28E}"/>
              </a:ext>
            </a:extLst>
          </p:cNvPr>
          <p:cNvPicPr>
            <a:picLocks noChangeAspect="1"/>
          </p:cNvPicPr>
          <p:nvPr/>
        </p:nvPicPr>
        <p:blipFill>
          <a:blip r:embed="rId3"/>
          <a:stretch>
            <a:fillRect/>
          </a:stretch>
        </p:blipFill>
        <p:spPr>
          <a:xfrm>
            <a:off x="8913343" y="788117"/>
            <a:ext cx="1362265" cy="1314633"/>
          </a:xfrm>
          <a:prstGeom prst="rect">
            <a:avLst/>
          </a:prstGeom>
        </p:spPr>
      </p:pic>
      <p:pic>
        <p:nvPicPr>
          <p:cNvPr id="8" name="Billede 7">
            <a:extLst>
              <a:ext uri="{FF2B5EF4-FFF2-40B4-BE49-F238E27FC236}">
                <a16:creationId xmlns:a16="http://schemas.microsoft.com/office/drawing/2014/main" id="{18912C79-1EE7-4275-98BB-BD9EA7023FEE}"/>
              </a:ext>
            </a:extLst>
          </p:cNvPr>
          <p:cNvPicPr>
            <a:picLocks noChangeAspect="1"/>
          </p:cNvPicPr>
          <p:nvPr/>
        </p:nvPicPr>
        <p:blipFill>
          <a:blip r:embed="rId4"/>
          <a:stretch>
            <a:fillRect/>
          </a:stretch>
        </p:blipFill>
        <p:spPr>
          <a:xfrm>
            <a:off x="10378233" y="2486213"/>
            <a:ext cx="1315878" cy="1487049"/>
          </a:xfrm>
          <a:prstGeom prst="rect">
            <a:avLst/>
          </a:prstGeom>
        </p:spPr>
      </p:pic>
      <p:pic>
        <p:nvPicPr>
          <p:cNvPr id="7" name="Billede 6">
            <a:extLst>
              <a:ext uri="{FF2B5EF4-FFF2-40B4-BE49-F238E27FC236}">
                <a16:creationId xmlns:a16="http://schemas.microsoft.com/office/drawing/2014/main" id="{F17A59BB-94B5-4345-9A35-869245E01830}"/>
              </a:ext>
            </a:extLst>
          </p:cNvPr>
          <p:cNvPicPr>
            <a:picLocks noChangeAspect="1"/>
          </p:cNvPicPr>
          <p:nvPr/>
        </p:nvPicPr>
        <p:blipFill>
          <a:blip r:embed="rId5"/>
          <a:stretch>
            <a:fillRect/>
          </a:stretch>
        </p:blipFill>
        <p:spPr>
          <a:xfrm>
            <a:off x="8464302" y="3381911"/>
            <a:ext cx="1660302" cy="1516409"/>
          </a:xfrm>
          <a:prstGeom prst="rect">
            <a:avLst/>
          </a:prstGeom>
        </p:spPr>
      </p:pic>
      <p:pic>
        <p:nvPicPr>
          <p:cNvPr id="9" name="Billede 8">
            <a:extLst>
              <a:ext uri="{FF2B5EF4-FFF2-40B4-BE49-F238E27FC236}">
                <a16:creationId xmlns:a16="http://schemas.microsoft.com/office/drawing/2014/main" id="{386210BC-7DD5-4ED4-ADB7-FEFB5A118E34}"/>
              </a:ext>
            </a:extLst>
          </p:cNvPr>
          <p:cNvPicPr>
            <a:picLocks noChangeAspect="1"/>
          </p:cNvPicPr>
          <p:nvPr/>
        </p:nvPicPr>
        <p:blipFill>
          <a:blip r:embed="rId6"/>
          <a:stretch>
            <a:fillRect/>
          </a:stretch>
        </p:blipFill>
        <p:spPr>
          <a:xfrm>
            <a:off x="10235288" y="4968211"/>
            <a:ext cx="1601768" cy="1273201"/>
          </a:xfrm>
          <a:prstGeom prst="rect">
            <a:avLst/>
          </a:prstGeom>
        </p:spPr>
      </p:pic>
      <p:sp>
        <p:nvSpPr>
          <p:cNvPr id="20" name="Pladsholder til slidenummer 3">
            <a:extLst>
              <a:ext uri="{FF2B5EF4-FFF2-40B4-BE49-F238E27FC236}">
                <a16:creationId xmlns:a16="http://schemas.microsoft.com/office/drawing/2014/main" id="{51679352-AA2E-4C94-9365-AFFA4B196127}"/>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0B50DBD-6AC3-4005-8258-115A2BE6E7BC}"/>
              </a:ext>
            </a:extLst>
          </p:cNvPr>
          <p:cNvSpPr/>
          <p:nvPr/>
        </p:nvSpPr>
        <p:spPr>
          <a:xfrm>
            <a:off x="398752" y="929412"/>
            <a:ext cx="11414844" cy="5047536"/>
          </a:xfrm>
          <a:prstGeom prst="rect">
            <a:avLst/>
          </a:prstGeom>
        </p:spPr>
        <p:txBody>
          <a:bodyPr wrap="square">
            <a:spAutoFit/>
          </a:bodyPr>
          <a:lstStyle/>
          <a:p>
            <a:pPr lvl="0"/>
            <a:r>
              <a:rPr lang="da-DK" sz="1400" dirty="0">
                <a:solidFill>
                  <a:prstClr val="black"/>
                </a:solidFill>
              </a:rPr>
              <a:t>Samfundsudfordringerne er mange: Ensomheden har bredt sig under corona-nedlukningen, mistrivslen blandt børn og unge er stigende, vores informationssamfund fyldes af "</a:t>
            </a:r>
            <a:r>
              <a:rPr lang="da-DK" sz="1400" dirty="0" err="1">
                <a:solidFill>
                  <a:prstClr val="black"/>
                </a:solidFill>
              </a:rPr>
              <a:t>fake</a:t>
            </a:r>
            <a:r>
              <a:rPr lang="da-DK" sz="1400" dirty="0">
                <a:solidFill>
                  <a:prstClr val="black"/>
                </a:solidFill>
              </a:rPr>
              <a:t> news", og behovet for kompetencer til at begå sig i en digital verden bliver større. </a:t>
            </a:r>
            <a:r>
              <a:rPr lang="da-DK" sz="1400" b="1" dirty="0">
                <a:solidFill>
                  <a:prstClr val="black"/>
                </a:solidFill>
              </a:rPr>
              <a:t>Samfundets fællesskaber og kulturmødesteder er i forandring</a:t>
            </a:r>
            <a:r>
              <a:rPr lang="da-DK" sz="1400" dirty="0">
                <a:solidFill>
                  <a:prstClr val="black"/>
                </a:solidFill>
              </a:rPr>
              <a:t>. Det gælder biblioteker, kulturhuse, institutioner, folkeoplysning, fritidsmuligheder og kulturformidling. Teknologier og digitale fritidsaktiviteter er en del af den forandring. Det er en udvikling, man har set i en længere periode, men som er blevet understreget under nedlukninger af kultur- og fritidslivets aktiviteter pga. covid-19.</a:t>
            </a:r>
          </a:p>
          <a:p>
            <a:pPr lvl="0"/>
            <a:endParaRPr lang="da-DK" sz="1400" dirty="0">
              <a:solidFill>
                <a:prstClr val="black"/>
              </a:solidFill>
            </a:endParaRPr>
          </a:p>
          <a:p>
            <a:pPr lvl="0"/>
            <a:r>
              <a:rPr lang="da-DK" sz="1400" b="1" dirty="0">
                <a:solidFill>
                  <a:prstClr val="black"/>
                </a:solidFill>
              </a:rPr>
              <a:t>Digital inklusion </a:t>
            </a:r>
            <a:r>
              <a:rPr lang="da-DK" sz="1400" dirty="0">
                <a:solidFill>
                  <a:prstClr val="black"/>
                </a:solidFill>
              </a:rPr>
              <a:t>er en af udfordringerne som særligt bibliotekerne løfter. Mange biblioteker løfter også borgerserviceopgaver og guider derfor i </a:t>
            </a:r>
            <a:r>
              <a:rPr lang="da-DK" sz="1400" b="1" dirty="0">
                <a:solidFill>
                  <a:prstClr val="black"/>
                </a:solidFill>
              </a:rPr>
              <a:t>digital selvbetjening </a:t>
            </a:r>
            <a:r>
              <a:rPr lang="da-DK" sz="1400" dirty="0">
                <a:solidFill>
                  <a:prstClr val="black"/>
                </a:solidFill>
              </a:rPr>
              <a:t>hos borgerne. Derfor fylder </a:t>
            </a:r>
            <a:r>
              <a:rPr lang="da-DK" sz="1400" b="1" dirty="0">
                <a:solidFill>
                  <a:prstClr val="black"/>
                </a:solidFill>
              </a:rPr>
              <a:t>informationssikkerhed og </a:t>
            </a:r>
            <a:r>
              <a:rPr lang="da-DK" sz="1400" b="1" dirty="0" err="1">
                <a:solidFill>
                  <a:prstClr val="black"/>
                </a:solidFill>
              </a:rPr>
              <a:t>awareness</a:t>
            </a:r>
            <a:r>
              <a:rPr lang="da-DK" sz="1400" b="1" dirty="0">
                <a:solidFill>
                  <a:prstClr val="black"/>
                </a:solidFill>
              </a:rPr>
              <a:t>,</a:t>
            </a:r>
            <a:r>
              <a:rPr lang="da-DK" sz="1400" dirty="0">
                <a:solidFill>
                  <a:prstClr val="black"/>
                </a:solidFill>
              </a:rPr>
              <a:t> om hvordan man </a:t>
            </a:r>
            <a:r>
              <a:rPr lang="da-DK" sz="1400" dirty="0" err="1">
                <a:solidFill>
                  <a:prstClr val="black"/>
                </a:solidFill>
              </a:rPr>
              <a:t>sikkkert</a:t>
            </a:r>
            <a:r>
              <a:rPr lang="da-DK" sz="1400" dirty="0">
                <a:solidFill>
                  <a:prstClr val="black"/>
                </a:solidFill>
              </a:rPr>
              <a:t> hjælper borgere digitalt, meget på området. Digitaliseringen af vores samfund risikerer at hægte nogle samfundsgrupper af. Uden </a:t>
            </a:r>
            <a:r>
              <a:rPr lang="da-DK" sz="1400" b="1" dirty="0">
                <a:solidFill>
                  <a:prstClr val="black"/>
                </a:solidFill>
              </a:rPr>
              <a:t>digitale kompetencer </a:t>
            </a:r>
            <a:r>
              <a:rPr lang="da-DK" sz="1400" dirty="0">
                <a:solidFill>
                  <a:prstClr val="black"/>
                </a:solidFill>
              </a:rPr>
              <a:t>er man afskåret fra viden, information og fællesskaber, der findes på digitale platforme. Man kan heller ikke have den nødvendige kontakt til offentlige myndigheder. Folkebibliotekerne kan være borgernes indgang og adgang til den digitale verden. Det gælder f.eks. </a:t>
            </a:r>
            <a:r>
              <a:rPr lang="da-DK" sz="1400" b="1" dirty="0">
                <a:solidFill>
                  <a:prstClr val="black"/>
                </a:solidFill>
              </a:rPr>
              <a:t>informationssøgning og brug af digitale ressourcer</a:t>
            </a:r>
            <a:r>
              <a:rPr lang="da-DK" sz="1400" dirty="0">
                <a:solidFill>
                  <a:prstClr val="black"/>
                </a:solidFill>
              </a:rPr>
              <a:t>, som e-bøger, lydbøger og lignende, men også i forhold til </a:t>
            </a:r>
            <a:r>
              <a:rPr lang="da-DK" sz="1400" b="1" dirty="0">
                <a:solidFill>
                  <a:prstClr val="black"/>
                </a:solidFill>
              </a:rPr>
              <a:t>digital dannelse</a:t>
            </a:r>
            <a:r>
              <a:rPr lang="da-DK" sz="1400" dirty="0">
                <a:solidFill>
                  <a:prstClr val="black"/>
                </a:solidFill>
              </a:rPr>
              <a:t>. Folkebiblioteket kan udbyde IT-kurser, som kan være åbne for alle eller målrettet bestemte befolkningsgrupper, ligesom biblioteket kan introducere børn og unge til digital kildekritik, brug af </a:t>
            </a:r>
            <a:r>
              <a:rPr lang="da-DK" sz="1400" dirty="0" err="1">
                <a:solidFill>
                  <a:prstClr val="black"/>
                </a:solidFill>
              </a:rPr>
              <a:t>e-boks</a:t>
            </a:r>
            <a:r>
              <a:rPr lang="da-DK" sz="1400" dirty="0">
                <a:solidFill>
                  <a:prstClr val="black"/>
                </a:solidFill>
              </a:rPr>
              <a:t> og digital kommunikation med det offentlige.</a:t>
            </a:r>
          </a:p>
          <a:p>
            <a:pPr lvl="0"/>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lvl="0"/>
            <a:r>
              <a:rPr lang="da-DK" sz="1400" dirty="0">
                <a:solidFill>
                  <a:prstClr val="black"/>
                </a:solidFill>
              </a:rPr>
              <a:t>Brugerne får hele tiden nye muligheder for at bidrage, dele og deltage i den digitale kultur. I takt med samfundets generelle digitalisering er der stigende forventninger til kulturinstitutioner om at tilbyde </a:t>
            </a:r>
            <a:r>
              <a:rPr lang="da-DK" sz="1400" b="1" dirty="0">
                <a:solidFill>
                  <a:prstClr val="black"/>
                </a:solidFill>
              </a:rPr>
              <a:t>oplevelser og indsigt i kulturarven i digital form</a:t>
            </a:r>
            <a:r>
              <a:rPr lang="da-DK" sz="1400" dirty="0">
                <a:solidFill>
                  <a:prstClr val="black"/>
                </a:solidFill>
              </a:rPr>
              <a:t>. Det handler bl.a. om brugerinddragelse og udforskning af digitale universer</a:t>
            </a:r>
            <a:r>
              <a:rPr lang="da-DK" sz="1400" dirty="0"/>
              <a:t>. Det er i dag en forventning fra borgerne, at kunne </a:t>
            </a:r>
            <a:r>
              <a:rPr lang="da-DK" sz="1400" b="1" dirty="0"/>
              <a:t>betjene sig selv digitalt. </a:t>
            </a:r>
            <a:r>
              <a:rPr lang="da-DK" sz="1400" dirty="0"/>
              <a:t>Periodekortet til svømmehallen klares digitalt og badmintonbanen kan bookes på vejen hjem fra arbejde. Og det gælder også foreningerne. Digitaliseringen giver muligheder for både at lette foreningernes administrative arbejde - fra </a:t>
            </a:r>
            <a:r>
              <a:rPr lang="da-DK" sz="1400" b="1" dirty="0"/>
              <a:t>digitale tilskudsløsninger til booking og </a:t>
            </a:r>
            <a:r>
              <a:rPr lang="da-DK" sz="1400" b="1" dirty="0" err="1"/>
              <a:t>afbooking</a:t>
            </a:r>
            <a:r>
              <a:rPr lang="da-DK" sz="1400" b="1" dirty="0"/>
              <a:t> af lokaler. </a:t>
            </a:r>
            <a:r>
              <a:rPr lang="da-DK" sz="1400" dirty="0"/>
              <a:t>Det giver også mulighed for at løfte tilbuddet til foreninger og brugere af kommunale faciliteter fx gennem integrationen af bookingsystemer, adgangskontrol, energistyring og sågar overfladerengøring. </a:t>
            </a:r>
            <a:r>
              <a:rPr kumimoji="0" lang="da-DK" sz="1400" b="0" i="0" u="none" strike="noStrike" kern="1200" cap="none" spc="0" normalizeH="0" baseline="0" noProof="0" dirty="0">
                <a:ln>
                  <a:noFill/>
                </a:ln>
                <a:effectLst/>
                <a:uLnTx/>
                <a:uFillTx/>
                <a:latin typeface="Arial" panose="020B0604020202020204"/>
                <a:ea typeface="+mn-ea"/>
                <a:cs typeface="+mn-cs"/>
              </a:rPr>
              <a:t>Derudover åbner </a:t>
            </a:r>
            <a:r>
              <a:rPr kumimoji="0" lang="da-DK" sz="1400" b="1" i="0" u="none" strike="noStrike" kern="1200" cap="none" spc="0" normalizeH="0" baseline="0" noProof="0" dirty="0">
                <a:ln>
                  <a:noFill/>
                </a:ln>
                <a:effectLst/>
                <a:uLnTx/>
                <a:uFillTx/>
                <a:latin typeface="Arial" panose="020B0604020202020204"/>
                <a:ea typeface="+mn-ea"/>
                <a:cs typeface="+mn-cs"/>
              </a:rPr>
              <a:t>aktivitetsmonitorering</a:t>
            </a:r>
            <a:r>
              <a:rPr kumimoji="0" lang="da-DK" sz="1400" b="0" i="0" u="none" strike="noStrike" kern="1200" cap="none" spc="0" normalizeH="0" baseline="0" noProof="0" dirty="0">
                <a:ln>
                  <a:noFill/>
                </a:ln>
                <a:effectLst/>
                <a:uLnTx/>
                <a:uFillTx/>
                <a:latin typeface="Arial" panose="020B0604020202020204"/>
                <a:ea typeface="+mn-ea"/>
                <a:cs typeface="+mn-cs"/>
              </a:rPr>
              <a:t> op for bedre faktabaseret dialog om udnyttelse af faciliteter, og herunder strategier for fremtidig modernisering eller anlæggelse af faciliteter.</a:t>
            </a: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kultur- og fritidsområde ud?</a:t>
            </a:r>
          </a:p>
        </p:txBody>
      </p:sp>
      <p:sp>
        <p:nvSpPr>
          <p:cNvPr id="4" name="Pladsholder til slidenummer 3">
            <a:extLst>
              <a:ext uri="{FF2B5EF4-FFF2-40B4-BE49-F238E27FC236}">
                <a16:creationId xmlns:a16="http://schemas.microsoft.com/office/drawing/2014/main" id="{03EDF0A6-658E-4F9C-B1D9-04382B798BB1}"/>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62146" y="1186358"/>
            <a:ext cx="6475157" cy="4832092"/>
          </a:xfrm>
          <a:prstGeom prst="rect">
            <a:avLst/>
          </a:prstGeom>
        </p:spPr>
        <p:txBody>
          <a:bodyPr wrap="square" numCol="1">
            <a:spAutoFit/>
          </a:bodyPr>
          <a:lstStyle/>
          <a:p>
            <a:pPr lvl="1">
              <a:defRPr/>
            </a:pPr>
            <a:r>
              <a:rPr lang="da-DK" sz="1400" dirty="0">
                <a:solidFill>
                  <a:prstClr val="black"/>
                </a:solidFill>
              </a:rPr>
              <a:t>En af de helt store udfordringer på området bliver at finde frem til, hvad den digitale udvikling på sigt kommer til at betyde for kultur- og fritidslivet i kommunerne, hvad kulturens værdi og effekt er, og hvordan teknologi kan spille ind. Teknologierne kan særligt komme til gavn i arbejdet med kultur for flere borgere, folkeoplysningen, bæredygtighed på kultur- og fritidsområdet og det at udvide bibliotekernes potentialer.</a:t>
            </a:r>
          </a:p>
          <a:p>
            <a:pPr lvl="1">
              <a:defRPr/>
            </a:pPr>
            <a:endPar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Apps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er udbredt på Kultur og Fritid, hvor bibliotekerne bruger apps til bl.a. søgning, reservering og lån af bøger og til formidling. Kommunerne bruger apps til lokale- og udstyrsbooking samt fejlmelding af lokaler og udstyr. Derudover bruges apps i forbindelse med musik- og kulturarrangementer.</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Skærme og selvbetjening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er også udbredt på biblioteker, svømmehaller, sportshaller og museer i form af infoskærme og selvbetjeningsløsninger særligt til booking og lån. Derudover 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sociale teknologier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fx sociale medieplatforme udbredt brugt til brugerinvolvering og kontakt med borgerne. Sociale teknologier bruges også til at skabe sociale mødesteder. I samme forbindelse bruges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videoløsninger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bredt til møder med foreninger og politikere, men også til musikundervisning, online bogcaféer og live streaming fra biblioteker.</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378404" y="445413"/>
            <a:ext cx="6475157"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kultur- og fritidsområdet</a:t>
            </a:r>
          </a:p>
        </p:txBody>
      </p:sp>
      <p:pic>
        <p:nvPicPr>
          <p:cNvPr id="3" name="Billede 2">
            <a:extLst>
              <a:ext uri="{FF2B5EF4-FFF2-40B4-BE49-F238E27FC236}">
                <a16:creationId xmlns:a16="http://schemas.microsoft.com/office/drawing/2014/main" id="{2AE17888-1639-4128-B08D-C58D73BEA38A}"/>
              </a:ext>
            </a:extLst>
          </p:cNvPr>
          <p:cNvPicPr>
            <a:picLocks noChangeAspect="1"/>
          </p:cNvPicPr>
          <p:nvPr/>
        </p:nvPicPr>
        <p:blipFill rotWithShape="1">
          <a:blip r:embed="rId2"/>
          <a:srcRect t="9661"/>
          <a:stretch/>
        </p:blipFill>
        <p:spPr>
          <a:xfrm>
            <a:off x="6680516" y="-71022"/>
            <a:ext cx="5511484" cy="6929021"/>
          </a:xfrm>
          <a:prstGeom prst="rect">
            <a:avLst/>
          </a:prstGeom>
        </p:spPr>
      </p:pic>
      <p:sp>
        <p:nvSpPr>
          <p:cNvPr id="6" name="Pladsholder til slidenummer 3">
            <a:extLst>
              <a:ext uri="{FF2B5EF4-FFF2-40B4-BE49-F238E27FC236}">
                <a16:creationId xmlns:a16="http://schemas.microsoft.com/office/drawing/2014/main" id="{8A2B7AA3-8045-425B-937A-E218B554F309}"/>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80021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kultur- og fritidsområdet</a:t>
            </a:r>
          </a:p>
        </p:txBody>
      </p:sp>
      <p:sp>
        <p:nvSpPr>
          <p:cNvPr id="2" name="Rektangel 1">
            <a:extLst>
              <a:ext uri="{FF2B5EF4-FFF2-40B4-BE49-F238E27FC236}">
                <a16:creationId xmlns:a16="http://schemas.microsoft.com/office/drawing/2014/main" id="{D388E634-01FB-4B5F-8A46-CF2A5DAC15E8}"/>
              </a:ext>
            </a:extLst>
          </p:cNvPr>
          <p:cNvSpPr/>
          <p:nvPr/>
        </p:nvSpPr>
        <p:spPr>
          <a:xfrm>
            <a:off x="5288642" y="955539"/>
            <a:ext cx="6651823" cy="6771084"/>
          </a:xfrm>
          <a:prstGeom prst="rect">
            <a:avLst/>
          </a:prstGeom>
        </p:spPr>
        <p:txBody>
          <a:bodyPr wrap="square">
            <a:spAutoFit/>
          </a:bodyPr>
          <a:lstStyle/>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Internet of Things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forbinder og udveksler data indsamlet med kameraer og sensorer med bl.a. registerdata. Det kan eksempelvis være data om brugen af sportshaller eller andre kommunale arealer. Særligt udbredt er sensorer til monitorering af forskellige faciliteter i kommunerne, hvor mange bruger sensorer til at følge med i aktivitetsniveauet i sportshallerne.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Nogle kommuner burger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Robotic</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Process</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Automation (RPA)</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i forskellige sammenhænge. Det er bl.a. til automatisk godkendelse af ægteskabserklæringer og udsendelse af prøvelsesattester.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Wearables</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/Tracking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er afprøvet af få kommuner.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Wearables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/Tracking bruges til at registrerer, analyserer og overfører oplysninger om f.eks. kropssignaler såsom vitale signaler og/eller data fra omgivelserne. Enkelte kommuner har blandt andet brugt teknologien til måling af svømmere, men resultatet var for upræcist.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Digital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Twin</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anvendes til simulering af, hvordan givne forandringer påvirker en by, en bygning eller en sagsproces. Teknologien anvendes af enkelte kommuner til visualisering og konkretisering af byggeprojekter og ombygninger, og kan eksempelvis også benyttes til at opbygge en digital simuleringsmodel af underholdnings -og kulturtilbud.</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er typisk en løsning der anvendes bredt i kommunen, men er ikke udbredt på området. På Kultur og Fritid anvendes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blandt andet til besvarelse af spørgsmål om medlemskaber.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7" name="Billede 6">
            <a:extLst>
              <a:ext uri="{FF2B5EF4-FFF2-40B4-BE49-F238E27FC236}">
                <a16:creationId xmlns:a16="http://schemas.microsoft.com/office/drawing/2014/main" id="{1F2C3F5E-138B-4B17-909D-09A3CF664C37}"/>
              </a:ext>
            </a:extLst>
          </p:cNvPr>
          <p:cNvPicPr>
            <a:picLocks noChangeAspect="1"/>
          </p:cNvPicPr>
          <p:nvPr/>
        </p:nvPicPr>
        <p:blipFill>
          <a:blip r:embed="rId2"/>
          <a:stretch>
            <a:fillRect/>
          </a:stretch>
        </p:blipFill>
        <p:spPr>
          <a:xfrm>
            <a:off x="0" y="0"/>
            <a:ext cx="5554848" cy="6858000"/>
          </a:xfrm>
          <a:prstGeom prst="rect">
            <a:avLst/>
          </a:prstGeom>
        </p:spPr>
      </p:pic>
      <p:sp>
        <p:nvSpPr>
          <p:cNvPr id="6" name="Pladsholder til slidenummer 3">
            <a:extLst>
              <a:ext uri="{FF2B5EF4-FFF2-40B4-BE49-F238E27FC236}">
                <a16:creationId xmlns:a16="http://schemas.microsoft.com/office/drawing/2014/main" id="{F161539A-3590-4F36-8673-A801F63DFB81}"/>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3187914</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F9BA8-E65B-4242-9792-3B3D92CFF5B4}">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schemas.microsoft.com/sharepoint/v3"/>
    <ds:schemaRef ds:uri="D0BEBE13-EE49-4FAB-9233-7D22358ED7A1"/>
    <ds:schemaRef ds:uri="http://purl.org/dc/dcmitype/"/>
    <ds:schemaRef ds:uri="http://purl.org/dc/elements/1.1/"/>
  </ds:schemaRefs>
</ds:datastoreItem>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7291BD52-3D89-44CA-9807-3CA7D4128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459</TotalTime>
  <Words>3991</Words>
  <Application>Microsoft Office PowerPoint</Application>
  <PresentationFormat>Widescreen</PresentationFormat>
  <Paragraphs>428</Paragraphs>
  <Slides>32</Slides>
  <Notes>19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32</vt:i4>
      </vt:variant>
    </vt:vector>
  </HeadingPairs>
  <TitlesOfParts>
    <vt:vector size="40"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Dialogpakke_Kultur og Fritid</dc:title>
  <dc:creator>KL</dc:creator>
  <cp:lastModifiedBy>Stine Howard</cp:lastModifiedBy>
  <cp:revision>36</cp:revision>
  <dcterms:created xsi:type="dcterms:W3CDTF">2015-09-18T12:44:32Z</dcterms:created>
  <dcterms:modified xsi:type="dcterms:W3CDTF">2022-03-10T11:53:22Z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9cc24fc0-19cb-4689-a548-9ff144d301ac</vt:lpwstr>
  </property>
</Properties>
</file>