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8"/>
  </p:notesMasterIdLst>
  <p:sldIdLst>
    <p:sldId id="304" r:id="rId6"/>
    <p:sldId id="305" r:id="rId7"/>
    <p:sldId id="306" r:id="rId8"/>
    <p:sldId id="267" r:id="rId9"/>
    <p:sldId id="307" r:id="rId10"/>
    <p:sldId id="266" r:id="rId11"/>
    <p:sldId id="269" r:id="rId12"/>
    <p:sldId id="272" r:id="rId13"/>
    <p:sldId id="273" r:id="rId14"/>
    <p:sldId id="268" r:id="rId15"/>
    <p:sldId id="302" r:id="rId16"/>
    <p:sldId id="275" r:id="rId17"/>
    <p:sldId id="308" r:id="rId18"/>
    <p:sldId id="309" r:id="rId19"/>
    <p:sldId id="310" r:id="rId20"/>
    <p:sldId id="311" r:id="rId21"/>
    <p:sldId id="312" r:id="rId22"/>
    <p:sldId id="313" r:id="rId23"/>
    <p:sldId id="286" r:id="rId24"/>
    <p:sldId id="314" r:id="rId25"/>
    <p:sldId id="315" r:id="rId26"/>
    <p:sldId id="317" r:id="rId27"/>
    <p:sldId id="318" r:id="rId28"/>
    <p:sldId id="319" r:id="rId29"/>
    <p:sldId id="320" r:id="rId30"/>
    <p:sldId id="321" r:id="rId31"/>
    <p:sldId id="322" r:id="rId32"/>
    <p:sldId id="323" r:id="rId33"/>
    <p:sldId id="324" r:id="rId34"/>
    <p:sldId id="325" r:id="rId35"/>
    <p:sldId id="326" r:id="rId36"/>
    <p:sldId id="32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tte Laursen" initials="AL" lastIdx="1" clrIdx="0">
    <p:extLst>
      <p:ext uri="{19B8F6BF-5375-455C-9EA6-DF929625EA0E}">
        <p15:presenceInfo xmlns:p15="http://schemas.microsoft.com/office/powerpoint/2012/main" userId="S::ALAU@kl.dk::e5dcd2d0-78e0-4cfe-920f-ff2188112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1" autoAdjust="0"/>
    <p:restoredTop sz="94622" autoAdjust="0"/>
  </p:normalViewPr>
  <p:slideViewPr>
    <p:cSldViewPr snapToGrid="0" showGuides="1">
      <p:cViewPr varScale="1">
        <p:scale>
          <a:sx n="72" d="100"/>
          <a:sy n="72" d="100"/>
        </p:scale>
        <p:origin x="636" y="-25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2"/>
          <c:order val="12"/>
          <c:tx>
            <c:strRef>
              <c:f>'Erhverv og turisme'!$N$17</c:f>
              <c:strCache>
                <c:ptCount val="1"/>
                <c:pt idx="0">
                  <c:v>I lav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'Erhverv og turisme'!$A$18:$A$28</c:f>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f>'Erhverv og turisme'!$N$18:$N$28</c:f>
              <c:numCache>
                <c:formatCode>0%</c:formatCode>
                <c:ptCount val="11"/>
                <c:pt idx="0">
                  <c:v>0.16363636363636364</c:v>
                </c:pt>
                <c:pt idx="1">
                  <c:v>9.4339622641509441E-2</c:v>
                </c:pt>
                <c:pt idx="2">
                  <c:v>0.20754716981132076</c:v>
                </c:pt>
                <c:pt idx="3">
                  <c:v>0.20754716981132076</c:v>
                </c:pt>
                <c:pt idx="4">
                  <c:v>9.4339622641509441E-2</c:v>
                </c:pt>
                <c:pt idx="5">
                  <c:v>9.4339622641509441E-2</c:v>
                </c:pt>
                <c:pt idx="6">
                  <c:v>0.19230769230769232</c:v>
                </c:pt>
                <c:pt idx="7">
                  <c:v>0.16981132075471697</c:v>
                </c:pt>
                <c:pt idx="8">
                  <c:v>1.9230769230769232E-2</c:v>
                </c:pt>
                <c:pt idx="9">
                  <c:v>3.8461538461538464E-2</c:v>
                </c:pt>
                <c:pt idx="10">
                  <c:v>0.21153846153846154</c:v>
                </c:pt>
              </c:numCache>
            </c:numRef>
          </c:val>
          <c:extLst>
            <c:ext xmlns:c16="http://schemas.microsoft.com/office/drawing/2014/chart" uri="{C3380CC4-5D6E-409C-BE32-E72D297353CC}">
              <c16:uniqueId val="{00000000-3960-4782-9DDF-99F8036CB510}"/>
            </c:ext>
          </c:extLst>
        </c:ser>
        <c:ser>
          <c:idx val="13"/>
          <c:order val="13"/>
          <c:tx>
            <c:strRef>
              <c:f>'Erhverv og turisme'!$O$17</c:f>
              <c:strCache>
                <c:ptCount val="1"/>
                <c:pt idx="0">
                  <c:v>I nogen grad</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'Erhverv og turisme'!$A$18:$A$28</c:f>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f>'Erhverv og turisme'!$O$18:$O$28</c:f>
              <c:numCache>
                <c:formatCode>0%</c:formatCode>
                <c:ptCount val="11"/>
                <c:pt idx="0">
                  <c:v>0.47272727272727272</c:v>
                </c:pt>
                <c:pt idx="1">
                  <c:v>0.35849056603773582</c:v>
                </c:pt>
                <c:pt idx="2">
                  <c:v>0.37735849056603776</c:v>
                </c:pt>
                <c:pt idx="3">
                  <c:v>0.43396226415094341</c:v>
                </c:pt>
                <c:pt idx="4">
                  <c:v>0.28301886792452829</c:v>
                </c:pt>
                <c:pt idx="5">
                  <c:v>0.37735849056603776</c:v>
                </c:pt>
                <c:pt idx="6">
                  <c:v>0.25</c:v>
                </c:pt>
                <c:pt idx="7">
                  <c:v>0.39622641509433965</c:v>
                </c:pt>
                <c:pt idx="8">
                  <c:v>0.13461538461538461</c:v>
                </c:pt>
                <c:pt idx="9">
                  <c:v>0.23076923076923078</c:v>
                </c:pt>
                <c:pt idx="10">
                  <c:v>0.21153846153846154</c:v>
                </c:pt>
              </c:numCache>
            </c:numRef>
          </c:val>
          <c:extLst>
            <c:ext xmlns:c16="http://schemas.microsoft.com/office/drawing/2014/chart" uri="{C3380CC4-5D6E-409C-BE32-E72D297353CC}">
              <c16:uniqueId val="{00000001-3960-4782-9DDF-99F8036CB510}"/>
            </c:ext>
          </c:extLst>
        </c:ser>
        <c:ser>
          <c:idx val="14"/>
          <c:order val="14"/>
          <c:tx>
            <c:strRef>
              <c:f>'Erhverv og turisme'!$P$17</c:f>
              <c:strCache>
                <c:ptCount val="1"/>
                <c:pt idx="0">
                  <c:v>I høj grad</c:v>
                </c:pt>
              </c:strCache>
            </c:strRef>
          </c:tx>
          <c:spPr>
            <a:solidFill>
              <a:schemeClr val="accent3">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'Erhverv og turisme'!$A$18:$A$28</c:f>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f>'Erhverv og turisme'!$P$18:$P$28</c:f>
              <c:numCache>
                <c:formatCode>0%</c:formatCode>
                <c:ptCount val="11"/>
                <c:pt idx="0">
                  <c:v>0.12727272727272726</c:v>
                </c:pt>
                <c:pt idx="1">
                  <c:v>0.30188679245283018</c:v>
                </c:pt>
                <c:pt idx="2">
                  <c:v>0.11320754716981132</c:v>
                </c:pt>
                <c:pt idx="3">
                  <c:v>9.4339622641509441E-2</c:v>
                </c:pt>
                <c:pt idx="4">
                  <c:v>0.43396226415094341</c:v>
                </c:pt>
                <c:pt idx="5">
                  <c:v>0.35849056603773582</c:v>
                </c:pt>
                <c:pt idx="6">
                  <c:v>0.23076923076923078</c:v>
                </c:pt>
                <c:pt idx="7">
                  <c:v>0.20754716981132076</c:v>
                </c:pt>
                <c:pt idx="8">
                  <c:v>0.5</c:v>
                </c:pt>
                <c:pt idx="9">
                  <c:v>0.42307692307692307</c:v>
                </c:pt>
                <c:pt idx="10">
                  <c:v>0.38461538461538464</c:v>
                </c:pt>
              </c:numCache>
            </c:numRef>
          </c:val>
          <c:extLst>
            <c:ext xmlns:c16="http://schemas.microsoft.com/office/drawing/2014/chart" uri="{C3380CC4-5D6E-409C-BE32-E72D297353CC}">
              <c16:uniqueId val="{00000002-3960-4782-9DDF-99F8036CB510}"/>
            </c:ext>
          </c:extLst>
        </c:ser>
        <c:ser>
          <c:idx val="15"/>
          <c:order val="15"/>
          <c:tx>
            <c:strRef>
              <c:f>'Erhverv og turisme'!$Q$17</c:f>
              <c:strCache>
                <c:ptCount val="1"/>
                <c:pt idx="0">
                  <c:v>Ved ikke</c:v>
                </c:pt>
              </c:strCache>
            </c:strRef>
          </c:tx>
          <c:spPr>
            <a:solidFill>
              <a:schemeClr val="accent4">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'Erhverv og turisme'!$A$18:$A$28</c:f>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f>'Erhverv og turisme'!$Q$18:$Q$28</c:f>
              <c:numCache>
                <c:formatCode>0%</c:formatCode>
                <c:ptCount val="11"/>
                <c:pt idx="0">
                  <c:v>0.23636363636363636</c:v>
                </c:pt>
                <c:pt idx="1">
                  <c:v>0.24528301886792453</c:v>
                </c:pt>
                <c:pt idx="2">
                  <c:v>0.30188679245283018</c:v>
                </c:pt>
                <c:pt idx="3">
                  <c:v>0.26415094339622641</c:v>
                </c:pt>
                <c:pt idx="4">
                  <c:v>0.18867924528301888</c:v>
                </c:pt>
                <c:pt idx="5">
                  <c:v>0.16981132075471697</c:v>
                </c:pt>
                <c:pt idx="6">
                  <c:v>0.32692307692307693</c:v>
                </c:pt>
                <c:pt idx="7">
                  <c:v>0.22641509433962265</c:v>
                </c:pt>
                <c:pt idx="8">
                  <c:v>0.34615384615384615</c:v>
                </c:pt>
                <c:pt idx="9">
                  <c:v>0.30769230769230771</c:v>
                </c:pt>
                <c:pt idx="10">
                  <c:v>0.19230769230769232</c:v>
                </c:pt>
              </c:numCache>
            </c:numRef>
          </c:val>
          <c:extLst>
            <c:ext xmlns:c16="http://schemas.microsoft.com/office/drawing/2014/chart" uri="{C3380CC4-5D6E-409C-BE32-E72D297353CC}">
              <c16:uniqueId val="{00000003-3960-4782-9DDF-99F8036CB510}"/>
            </c:ext>
          </c:extLst>
        </c:ser>
        <c:dLbls>
          <c:dLblPos val="ctr"/>
          <c:showLegendKey val="0"/>
          <c:showVal val="1"/>
          <c:showCatName val="0"/>
          <c:showSerName val="0"/>
          <c:showPercent val="0"/>
          <c:showBubbleSize val="0"/>
        </c:dLbls>
        <c:gapWidth val="50"/>
        <c:overlap val="100"/>
        <c:axId val="841906063"/>
        <c:axId val="633055711"/>
        <c:extLst>
          <c:ext xmlns:c15="http://schemas.microsoft.com/office/drawing/2012/chart" uri="{02D57815-91ED-43cb-92C2-25804820EDAC}">
            <c15:filteredBarSeries>
              <c15:ser>
                <c:idx val="0"/>
                <c:order val="0"/>
                <c:tx>
                  <c:strRef>
                    <c:extLst>
                      <c:ext uri="{02D57815-91ED-43cb-92C2-25804820EDAC}">
                        <c15:formulaRef>
                          <c15:sqref>'Erhverv og turisme'!$B$17</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c:ext uri="{02D57815-91ED-43cb-92C2-25804820EDAC}">
                        <c15:formulaRef>
                          <c15:sqref>'Erhverv og turisme'!$B$18:$B$28</c15:sqref>
                        </c15:formulaRef>
                      </c:ext>
                    </c:extLst>
                    <c:numCache>
                      <c:formatCode>General</c:formatCode>
                      <c:ptCount val="11"/>
                    </c:numCache>
                  </c:numRef>
                </c:val>
                <c:extLst>
                  <c:ext xmlns:c16="http://schemas.microsoft.com/office/drawing/2014/chart" uri="{C3380CC4-5D6E-409C-BE32-E72D297353CC}">
                    <c16:uniqueId val="{00000004-3960-4782-9DDF-99F8036CB5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'Erhverv og turisme'!$C$17</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turisme'!$C$18:$C$28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5-3960-4782-9DDF-99F8036CB5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'Erhverv og turisme'!$D$17</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turisme'!$D$18:$D$28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6-3960-4782-9DDF-99F8036CB5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'Erhverv og turisme'!$E$17</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turisme'!$E$18:$E$28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7-3960-4782-9DDF-99F8036CB5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'Erhverv og turisme'!$F$17</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turisme'!$F$18:$F$28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8-3960-4782-9DDF-99F8036CB5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'Erhverv og turisme'!$G$17</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turisme'!$G$18:$G$28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9-3960-4782-9DDF-99F8036CB510}"/>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'Erhverv og turisme'!$H$17</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turisme'!$H$18:$H$28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A-3960-4782-9DDF-99F8036CB510}"/>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'Erhverv og turisme'!$I$17</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turisme'!$I$18:$I$28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B-3960-4782-9DDF-99F8036CB510}"/>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'Erhverv og turisme'!$J$17</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turisme'!$J$18:$J$28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C-3960-4782-9DDF-99F8036CB510}"/>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'Erhverv og turisme'!$K$17</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turisme'!$K$18:$K$28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D-3960-4782-9DDF-99F8036CB510}"/>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'Erhverv og turisme'!$L$17</c15:sqref>
                        </c15:formulaRef>
                      </c:ext>
                    </c:extLst>
                    <c:strCache>
                      <c:ptCount val="1"/>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turisme'!$L$18:$L$28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E-3960-4782-9DDF-99F8036CB510}"/>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'Erhverv og turisme'!$M$17</c15:sqref>
                        </c15:formulaRef>
                      </c:ext>
                    </c:extLst>
                    <c:strCache>
                      <c:ptCount val="1"/>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'Erhverv og turisme'!$A$18:$A$28</c15:sqref>
                        </c15:formulaRef>
                      </c:ext>
                    </c:extLst>
                    <c:strCache>
                      <c:ptCount val="11"/>
                      <c:pt idx="0">
                        <c:v>Er der sat en tydelig strategisk retning og/eller mål for digitalisering og anvendelse af ny teknologi i kommunen? </c:v>
                      </c:pt>
                      <c:pt idx="1">
                        <c:v>Er der en velfungerende tværgående styring og koordinering af digitalisering? (fx porteføljestyring, et digitaliseringsforum eller anden mindre formel styring/koordinering)                </c:v>
                      </c:pt>
                      <c:pt idx="2">
                        <c:v>Arbejdes der med gevinstrealisering i digitale projekter (for borgere, medarbejdere og organisation)? </c:v>
                      </c:pt>
                      <c:pt idx="3">
                        <c:v>Er der velfungerende fora for vidensdeling og spredning af erfaringer med digitale løsninger og ny teknologi?       </c:v>
                      </c:pt>
                      <c:pt idx="4">
                        <c:v>Er der ledelsesmæssigt fokus på digitalisering og anvendelse af ny teknologi?</c:v>
                      </c:pt>
                      <c:pt idx="5">
                        <c:v>Er det muligt for medarbejdere at foreslå og afprøve nye måder at løse opgaver på med brug af digitale eller teknologiske løsninger? </c:v>
                      </c:pt>
                      <c:pt idx="6">
                        <c:v>Inddrages borgernes behov, adfærd og oplevelser, når I implementerer og udvikler løsninger målrettet borgerne? </c:v>
                      </c:pt>
                      <c:pt idx="7">
                        <c:v>Udvikler man lederes og medarbejderes kompetencer indenfor digitalisering og teknologi?                </c:v>
                      </c:pt>
                      <c:pt idx="8">
                        <c:v>Er der retningslinjer for anskaffelse af ny IT (nye systemer, ny teknologi mv.)?</c:v>
                      </c:pt>
                      <c:pt idx="9">
                        <c:v>Er de tekniske forudsætninger (datakvalitet, it-sikkerhed, it-arkitektur) for at arbejde med digitale løsninger og ny teknologi på plads?</c:v>
                      </c:pt>
                      <c:pt idx="10">
                        <c:v>I hvilken grad:  - Anvender i et system til at registrere jeres virksomhedskontakt (fx et CRM-system)</c:v>
                      </c:pt>
                    </c:strCache>
                  </c:strRef>
                </c:cat>
                <c:val>
                  <c:numRef>
                    <c:extLst xmlns:c15="http://schemas.microsoft.com/office/drawing/2012/chart">
                      <c:ext xmlns:c15="http://schemas.microsoft.com/office/drawing/2012/chart" uri="{02D57815-91ED-43cb-92C2-25804820EDAC}">
                        <c15:formulaRef>
                          <c15:sqref>'Erhverv og turisme'!$M$18:$M$28</c15:sqref>
                        </c15:formulaRef>
                      </c:ext>
                    </c:extLst>
                    <c:numCache>
                      <c:formatCode>General</c:formatCode>
                      <c:ptCount val="11"/>
                    </c:numCache>
                  </c:numRef>
                </c:val>
                <c:extLst xmlns:c15="http://schemas.microsoft.com/office/drawing/2012/chart">
                  <c:ext xmlns:c16="http://schemas.microsoft.com/office/drawing/2014/chart" uri="{C3380CC4-5D6E-409C-BE32-E72D297353CC}">
                    <c16:uniqueId val="{0000000F-3960-4782-9DDF-99F8036CB510}"/>
                  </c:ext>
                </c:extLst>
              </c15:ser>
            </c15:filteredBarSeries>
          </c:ext>
        </c:extLst>
      </c:barChart>
      <c:catAx>
        <c:axId val="841906063"/>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55711"/>
        <c:crosses val="autoZero"/>
        <c:auto val="1"/>
        <c:lblAlgn val="ctr"/>
        <c:lblOffset val="100"/>
        <c:noMultiLvlLbl val="0"/>
      </c:catAx>
      <c:valAx>
        <c:axId val="633055711"/>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41906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Andet billede end skole! </a:t>
            </a:r>
          </a:p>
        </p:txBody>
      </p:sp>
      <p:sp>
        <p:nvSpPr>
          <p:cNvPr id="4" name="Pladsholder til slidenummer 3"/>
          <p:cNvSpPr>
            <a:spLocks noGrp="1"/>
          </p:cNvSpPr>
          <p:nvPr>
            <p:ph type="sldNum" sz="quarter" idx="5"/>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370597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selvevalueringsværktøjet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578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dirty="0"/>
              <a:t>Indsæt titel</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Indsæt emne</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0"/>
              <a:t>Indsæt titel</a:t>
            </a:r>
            <a:endParaRPr lang="en-GB" dirty="0"/>
          </a:p>
        </p:txBody>
      </p:sp>
      <p:sp>
        <p:nvSpPr>
          <p:cNvPr id="6" name="Footer Placeholder 5"/>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Indsæt titel</a:t>
            </a:r>
            <a:endParaRPr lang="en-GB" dirty="0"/>
          </a:p>
        </p:txBody>
      </p:sp>
      <p:sp>
        <p:nvSpPr>
          <p:cNvPr id="6" name="Footer Placeholder 5"/>
          <p:cNvSpPr>
            <a:spLocks noGrp="1"/>
          </p:cNvSpPr>
          <p:nvPr>
            <p:ph type="ftr" sz="quarter" idx="11"/>
          </p:nvPr>
        </p:nvSpPr>
        <p:spPr/>
        <p:txBody>
          <a:bodyPr/>
          <a:lstStyle/>
          <a:p>
            <a:r>
              <a:rPr lang="da-DK" dirty="0"/>
              <a:t>Indsæt emne</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Indsæt titel</a:t>
            </a:r>
            <a:endParaRPr lang="en-GB" dirty="0"/>
          </a:p>
        </p:txBody>
      </p:sp>
      <p:sp>
        <p:nvSpPr>
          <p:cNvPr id="4" name="Footer Placeholder 3"/>
          <p:cNvSpPr>
            <a:spLocks noGrp="1"/>
          </p:cNvSpPr>
          <p:nvPr>
            <p:ph type="ftr" sz="quarter" idx="11"/>
          </p:nvPr>
        </p:nvSpPr>
        <p:spPr/>
        <p:txBody>
          <a:bodyPr/>
          <a:lstStyle/>
          <a:p>
            <a:r>
              <a:rPr lang="da-DK" dirty="0"/>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0"/>
              <a:t>Indsæt titel</a:t>
            </a:r>
            <a:endParaRPr lang="en-GB" dirty="0"/>
          </a:p>
        </p:txBody>
      </p:sp>
      <p:sp>
        <p:nvSpPr>
          <p:cNvPr id="4" name="Footer Placeholder 3"/>
          <p:cNvSpPr>
            <a:spLocks noGrp="1"/>
          </p:cNvSpPr>
          <p:nvPr>
            <p:ph type="ftr" sz="quarter" idx="11"/>
          </p:nvPr>
        </p:nvSpPr>
        <p:spPr/>
        <p:txBody>
          <a:body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Indsæt titel</a:t>
            </a:r>
            <a:endParaRPr lang="en-GB" dirty="0"/>
          </a:p>
        </p:txBody>
      </p:sp>
      <p:sp>
        <p:nvSpPr>
          <p:cNvPr id="3" name="Footer Placeholder 2"/>
          <p:cNvSpPr>
            <a:spLocks noGrp="1"/>
          </p:cNvSpPr>
          <p:nvPr>
            <p:ph type="ftr" sz="quarter" idx="11"/>
          </p:nvPr>
        </p:nvSpPr>
        <p:spPr/>
        <p:txBody>
          <a:body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a:t>Indsæt titel</a:t>
            </a:r>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0CBA7867-AB83-447F-8716-C82CFD2EBE1D}" type="datetimeFigureOut">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27720259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0"/>
              <a:t>Indsæt titel</a:t>
            </a:r>
          </a:p>
        </p:txBody>
      </p:sp>
      <p:sp>
        <p:nvSpPr>
          <p:cNvPr id="5" name="Footer Placeholder 4"/>
          <p:cNvSpPr>
            <a:spLocks noGrp="1"/>
          </p:cNvSpPr>
          <p:nvPr>
            <p:ph type="ftr" sz="quarter" idx="11"/>
          </p:nvPr>
        </p:nvSpPr>
        <p:spPr/>
        <p:txBody>
          <a:bodyPr/>
          <a:lstStyle/>
          <a:p>
            <a:r>
              <a:rPr lang="da-DK" noProof="0"/>
              <a:t>Indsæt emne</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0"/>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Indsæt emne</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0"/>
              <a:t>Indsæt titel</a:t>
            </a:r>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a:t>Indsæt emne</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0"/>
              <a:t>Indsæt titel</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Indsæt emne</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dirty="0"/>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Indsæt titel</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dirty="0"/>
              <a:t>Indsæt emne</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3965195958"/>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videncenter.kl.dk/viden-og-vaerktoejer/digital-transformation/ledelse-af-digitalisering/" TargetMode="External"/><Relationship Id="rId7" Type="http://schemas.openxmlformats.org/officeDocument/2006/relationships/image" Target="../media/image45.png"/><Relationship Id="rId2" Type="http://schemas.openxmlformats.org/officeDocument/2006/relationships/hyperlink" Target="https://videncenter.kl.dk/fagomraader/erhverv-og-turisme/" TargetMode="External"/><Relationship Id="rId1" Type="http://schemas.openxmlformats.org/officeDocument/2006/relationships/slideLayout" Target="../slideLayouts/slideLayout22.xml"/><Relationship Id="rId6" Type="http://schemas.openxmlformats.org/officeDocument/2006/relationships/hyperlink" Target="https://videncenter.kl.dk/viden-og-vaerktoejer/etik-og-taenketanken-teknologi-til-velfaerd/dataetik/" TargetMode="External"/><Relationship Id="rId5" Type="http://schemas.openxmlformats.org/officeDocument/2006/relationships/hyperlink" Target="https://videncenter.kl.dk/viden-og-vaerktoejer/digital-transformation/vaerktoej-for-digital-omstilling/" TargetMode="External"/><Relationship Id="rId4" Type="http://schemas.openxmlformats.org/officeDocument/2006/relationships/hyperlink" Target="https://videncenter.kl.dk/viden-og-vaerktoejer/digital-transformation/kompetencer-og-digitalt-mindset/kompetencehjule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
        <p:nvSpPr>
          <p:cNvPr id="4" name="Pladsholder til slidenummer 3">
            <a:extLst>
              <a:ext uri="{FF2B5EF4-FFF2-40B4-BE49-F238E27FC236}">
                <a16:creationId xmlns:a16="http://schemas.microsoft.com/office/drawing/2014/main" id="{14C7CE0D-7BE4-4180-A694-3BED7D1123EA}"/>
              </a:ext>
            </a:extLst>
          </p:cNvPr>
          <p:cNvSpPr>
            <a:spLocks noGrp="1"/>
          </p:cNvSpPr>
          <p:nvPr>
            <p:ph type="sldNum" sz="quarter" idx="12"/>
          </p:nvPr>
        </p:nvSpPr>
        <p:spPr/>
        <p:txBody>
          <a:bodyPr/>
          <a:lstStyle/>
          <a:p>
            <a:fld id="{7D7A2E16-A2BB-4A4C-88FB-B9F54DE68C14}" type="slidenum">
              <a:rPr lang="da-DK" smtClean="0"/>
              <a:t>1</a:t>
            </a:fld>
            <a:endParaRPr lang="da-DK"/>
          </a:p>
        </p:txBody>
      </p:sp>
    </p:spTree>
    <p:extLst>
      <p:ext uri="{BB962C8B-B14F-4D97-AF65-F5344CB8AC3E}">
        <p14:creationId xmlns:p14="http://schemas.microsoft.com/office/powerpoint/2010/main" val="305506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F7B55E5A-EA1F-429E-8672-764781F617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122" y="-255722"/>
            <a:ext cx="12863742" cy="9097069"/>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71048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 ERHVERVS- OG TURISMEOMRÅDET</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3859515"/>
            <a:ext cx="2549236" cy="2998485"/>
          </a:xfrm>
          <a:custGeom>
            <a:avLst/>
            <a:gdLst>
              <a:gd name="connsiteX0" fmla="*/ 0 w 2549236"/>
              <a:gd name="connsiteY0" fmla="*/ 0 h 2998485"/>
              <a:gd name="connsiteX1" fmla="*/ 490240 w 2549236"/>
              <a:gd name="connsiteY1" fmla="*/ 0 h 2998485"/>
              <a:gd name="connsiteX2" fmla="*/ 980480 w 2549236"/>
              <a:gd name="connsiteY2" fmla="*/ 0 h 2998485"/>
              <a:gd name="connsiteX3" fmla="*/ 1493004 w 2549236"/>
              <a:gd name="connsiteY3" fmla="*/ 0 h 2998485"/>
              <a:gd name="connsiteX4" fmla="*/ 2228364 w 2549236"/>
              <a:gd name="connsiteY4" fmla="*/ 0 h 2998485"/>
              <a:gd name="connsiteX5" fmla="*/ 2325695 w 2549236"/>
              <a:gd name="connsiteY5" fmla="*/ 454770 h 2998485"/>
              <a:gd name="connsiteX6" fmla="*/ 2423026 w 2549236"/>
              <a:gd name="connsiteY6" fmla="*/ 909541 h 2998485"/>
              <a:gd name="connsiteX7" fmla="*/ 2549236 w 2549236"/>
              <a:gd name="connsiteY7" fmla="*/ 1499243 h 2998485"/>
              <a:gd name="connsiteX8" fmla="*/ 2448696 w 2549236"/>
              <a:gd name="connsiteY8" fmla="*/ 1969005 h 2998485"/>
              <a:gd name="connsiteX9" fmla="*/ 2335321 w 2549236"/>
              <a:gd name="connsiteY9" fmla="*/ 2498738 h 2998485"/>
              <a:gd name="connsiteX10" fmla="*/ 2228364 w 2549236"/>
              <a:gd name="connsiteY10" fmla="*/ 2998485 h 2998485"/>
              <a:gd name="connsiteX11" fmla="*/ 1648989 w 2549236"/>
              <a:gd name="connsiteY11" fmla="*/ 2998485 h 2998485"/>
              <a:gd name="connsiteX12" fmla="*/ 1047331 w 2549236"/>
              <a:gd name="connsiteY12" fmla="*/ 2998485 h 2998485"/>
              <a:gd name="connsiteX13" fmla="*/ 0 w 2549236"/>
              <a:gd name="connsiteY13" fmla="*/ 2998485 h 2998485"/>
              <a:gd name="connsiteX14" fmla="*/ 0 w 2549236"/>
              <a:gd name="connsiteY14" fmla="*/ 2428773 h 2998485"/>
              <a:gd name="connsiteX15" fmla="*/ 0 w 2549236"/>
              <a:gd name="connsiteY15" fmla="*/ 1829076 h 2998485"/>
              <a:gd name="connsiteX16" fmla="*/ 0 w 2549236"/>
              <a:gd name="connsiteY16" fmla="*/ 1259364 h 2998485"/>
              <a:gd name="connsiteX17" fmla="*/ 0 w 2549236"/>
              <a:gd name="connsiteY17" fmla="*/ 719636 h 2998485"/>
              <a:gd name="connsiteX18" fmla="*/ 0 w 2549236"/>
              <a:gd name="connsiteY18" fmla="*/ 0 h 299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998485"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38073" y="127624"/>
                  <a:pt x="2279450" y="304691"/>
                  <a:pt x="2325695" y="454770"/>
                </a:cubicBezTo>
                <a:cubicBezTo>
                  <a:pt x="2371940" y="604849"/>
                  <a:pt x="2399673" y="804375"/>
                  <a:pt x="2423026" y="909541"/>
                </a:cubicBezTo>
                <a:cubicBezTo>
                  <a:pt x="2446379" y="1014707"/>
                  <a:pt x="2474134" y="1224976"/>
                  <a:pt x="2549236" y="1499243"/>
                </a:cubicBezTo>
                <a:cubicBezTo>
                  <a:pt x="2485233" y="1685415"/>
                  <a:pt x="2510450" y="1736773"/>
                  <a:pt x="2448696" y="1969005"/>
                </a:cubicBezTo>
                <a:cubicBezTo>
                  <a:pt x="2386942" y="2201237"/>
                  <a:pt x="2390998" y="2279752"/>
                  <a:pt x="2335321" y="2498738"/>
                </a:cubicBezTo>
                <a:cubicBezTo>
                  <a:pt x="2279645" y="2717724"/>
                  <a:pt x="2247239" y="2893970"/>
                  <a:pt x="2228364" y="2998485"/>
                </a:cubicBezTo>
                <a:cubicBezTo>
                  <a:pt x="2010064" y="2984940"/>
                  <a:pt x="1887719" y="2983646"/>
                  <a:pt x="1648989" y="2998485"/>
                </a:cubicBezTo>
                <a:cubicBezTo>
                  <a:pt x="1410259" y="3013324"/>
                  <a:pt x="1328554" y="3009849"/>
                  <a:pt x="1047331" y="2998485"/>
                </a:cubicBezTo>
                <a:cubicBezTo>
                  <a:pt x="766108" y="2987121"/>
                  <a:pt x="214051" y="3001024"/>
                  <a:pt x="0" y="2998485"/>
                </a:cubicBezTo>
                <a:cubicBezTo>
                  <a:pt x="-22949" y="2765326"/>
                  <a:pt x="11607" y="2683321"/>
                  <a:pt x="0" y="2428773"/>
                </a:cubicBezTo>
                <a:cubicBezTo>
                  <a:pt x="-11607" y="2174225"/>
                  <a:pt x="-27899" y="1958386"/>
                  <a:pt x="0" y="1829076"/>
                </a:cubicBezTo>
                <a:cubicBezTo>
                  <a:pt x="27899" y="1699766"/>
                  <a:pt x="-26252" y="1377351"/>
                  <a:pt x="0" y="1259364"/>
                </a:cubicBezTo>
                <a:cubicBezTo>
                  <a:pt x="26252" y="1141377"/>
                  <a:pt x="20673" y="873382"/>
                  <a:pt x="0" y="719636"/>
                </a:cubicBezTo>
                <a:cubicBezTo>
                  <a:pt x="-20673" y="565890"/>
                  <a:pt x="17819" y="341013"/>
                  <a:pt x="0" y="0"/>
                </a:cubicBezTo>
                <a:close/>
              </a:path>
              <a:path w="2549236" h="2998485"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1322" y="243502"/>
                  <a:pt x="2260521" y="264117"/>
                  <a:pt x="2338530" y="514740"/>
                </a:cubicBezTo>
                <a:cubicBezTo>
                  <a:pt x="2416539" y="765363"/>
                  <a:pt x="2404130" y="883239"/>
                  <a:pt x="2448696" y="1029480"/>
                </a:cubicBezTo>
                <a:cubicBezTo>
                  <a:pt x="2493262" y="1175721"/>
                  <a:pt x="2529320" y="1392820"/>
                  <a:pt x="2549236" y="1499243"/>
                </a:cubicBezTo>
                <a:cubicBezTo>
                  <a:pt x="2512525" y="1748158"/>
                  <a:pt x="2474055" y="1911981"/>
                  <a:pt x="2439070" y="2013983"/>
                </a:cubicBezTo>
                <a:cubicBezTo>
                  <a:pt x="2404085" y="2115985"/>
                  <a:pt x="2379830" y="2372651"/>
                  <a:pt x="2338530" y="2483745"/>
                </a:cubicBezTo>
                <a:cubicBezTo>
                  <a:pt x="2297230" y="2594839"/>
                  <a:pt x="2292338" y="2796590"/>
                  <a:pt x="2228364" y="2998485"/>
                </a:cubicBezTo>
                <a:cubicBezTo>
                  <a:pt x="2023701" y="3008833"/>
                  <a:pt x="1916351" y="3019495"/>
                  <a:pt x="1693557" y="2998485"/>
                </a:cubicBezTo>
                <a:cubicBezTo>
                  <a:pt x="1470763" y="2977475"/>
                  <a:pt x="1288563" y="3005814"/>
                  <a:pt x="1181033" y="2998485"/>
                </a:cubicBezTo>
                <a:cubicBezTo>
                  <a:pt x="1073503" y="2991156"/>
                  <a:pt x="853333" y="3010883"/>
                  <a:pt x="579375" y="2998485"/>
                </a:cubicBezTo>
                <a:cubicBezTo>
                  <a:pt x="305417" y="2986087"/>
                  <a:pt x="268264" y="2984547"/>
                  <a:pt x="0" y="2998485"/>
                </a:cubicBezTo>
                <a:cubicBezTo>
                  <a:pt x="3100" y="2890250"/>
                  <a:pt x="11013" y="2720220"/>
                  <a:pt x="0" y="2458758"/>
                </a:cubicBezTo>
                <a:cubicBezTo>
                  <a:pt x="-11013" y="2197296"/>
                  <a:pt x="-2494" y="2128585"/>
                  <a:pt x="0" y="1859061"/>
                </a:cubicBezTo>
                <a:cubicBezTo>
                  <a:pt x="2494" y="1589537"/>
                  <a:pt x="17859" y="1559683"/>
                  <a:pt x="0" y="1319333"/>
                </a:cubicBezTo>
                <a:cubicBezTo>
                  <a:pt x="-17859" y="1078983"/>
                  <a:pt x="5296" y="1039858"/>
                  <a:pt x="0" y="779606"/>
                </a:cubicBezTo>
                <a:cubicBezTo>
                  <a:pt x="-5296" y="519354"/>
                  <a:pt x="11664" y="156036"/>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slidenummer 3">
            <a:extLst>
              <a:ext uri="{FF2B5EF4-FFF2-40B4-BE49-F238E27FC236}">
                <a16:creationId xmlns:a16="http://schemas.microsoft.com/office/drawing/2014/main" id="{0E896A1C-DB47-4D6F-910C-3BC393B1AEF8}"/>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10</a:t>
            </a:fld>
            <a:endParaRPr lang="da-DK" dirty="0"/>
          </a:p>
        </p:txBody>
      </p:sp>
      <p:sp>
        <p:nvSpPr>
          <p:cNvPr id="10" name="Rektangel 9">
            <a:extLst>
              <a:ext uri="{FF2B5EF4-FFF2-40B4-BE49-F238E27FC236}">
                <a16:creationId xmlns:a16="http://schemas.microsoft.com/office/drawing/2014/main" id="{A173E96A-BF2D-4E02-8227-2A71E72A57AC}"/>
              </a:ext>
            </a:extLst>
          </p:cNvPr>
          <p:cNvSpPr/>
          <p:nvPr/>
        </p:nvSpPr>
        <p:spPr>
          <a:xfrm>
            <a:off x="9973687" y="4058730"/>
            <a:ext cx="2218313" cy="2677656"/>
          </a:xfrm>
          <a:prstGeom prst="rect">
            <a:avLst/>
          </a:prstGeom>
        </p:spPr>
        <p:txBody>
          <a:bodyPr wrap="square">
            <a:spAutoFit/>
          </a:bodyPr>
          <a:lstStyle/>
          <a:p>
            <a:pPr lvl="0">
              <a:defRPr/>
            </a:pPr>
            <a:r>
              <a:rPr lang="da-DK" sz="1200" dirty="0">
                <a:solidFill>
                  <a:prstClr val="white"/>
                </a:solidFill>
                <a:hlinkClick r:id="rId4"/>
              </a:rPr>
              <a:t>Teknologiradaren</a:t>
            </a:r>
            <a:r>
              <a:rPr lang="da-DK" sz="1200" dirty="0">
                <a:solidFill>
                  <a:prstClr val="white"/>
                </a:solidFill>
              </a:rPr>
              <a:t> viser teknologiers modenhed i kommunerne. 13 teknologier er fordelt på fire stadier: KLAR-teknologierne er teknisk modne og i drift i mange kommuner. Yderst ligger AFVENT-teknologierne. De er mindre teknisk modne og afprøvet i ganske få kommuner. Følg linket os dyk mere ned i de forskellige teknologier og find eksempler på brugen i kommunerne</a:t>
            </a:r>
            <a:endPar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l: pentagon 6">
            <a:extLst>
              <a:ext uri="{FF2B5EF4-FFF2-40B4-BE49-F238E27FC236}">
                <a16:creationId xmlns:a16="http://schemas.microsoft.com/office/drawing/2014/main" id="{B518923B-7FA1-4929-9FC2-EFBF7C38186C}"/>
              </a:ext>
            </a:extLst>
          </p:cNvPr>
          <p:cNvSpPr/>
          <p:nvPr/>
        </p:nvSpPr>
        <p:spPr>
          <a:xfrm>
            <a:off x="0" y="0"/>
            <a:ext cx="4795935"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5021403" y="339801"/>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a:t>
            </a:r>
            <a:r>
              <a:rPr lang="da-DK" sz="2400" spc="-100" dirty="0">
                <a:solidFill>
                  <a:srgbClr val="F26749"/>
                </a:solidFill>
              </a:rPr>
              <a:t>erhvervs- og turismeområdet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1E9914DB-6F3D-44EB-AB68-585F05801BDB}"/>
              </a:ext>
            </a:extLst>
          </p:cNvPr>
          <p:cNvSpPr/>
          <p:nvPr/>
        </p:nvSpPr>
        <p:spPr>
          <a:xfrm>
            <a:off x="0" y="1078304"/>
            <a:ext cx="4404049" cy="7632859"/>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Teknologiradar 2022 er kommunerne blevet spurgt ind til den digitale modenhed på de forskellige fagområder</a:t>
            </a:r>
          </a:p>
          <a:p>
            <a:pPr lvl="1">
              <a:defRPr/>
            </a:pPr>
            <a:endParaRPr lang="da-DK" sz="1400" dirty="0">
              <a:solidFill>
                <a:prstClr val="white"/>
              </a:solidFill>
              <a:latin typeface="Arial" panose="020B0604020202020204" pitchFamily="34" charset="0"/>
              <a:cs typeface="Times New Roman" panose="02020603050405020304" pitchFamily="18" charset="0"/>
            </a:endParaRPr>
          </a:p>
          <a:p>
            <a:pPr lvl="1">
              <a:defRPr/>
            </a:pPr>
            <a:r>
              <a:rPr lang="da-DK" sz="1400" dirty="0">
                <a:solidFill>
                  <a:prstClr val="white"/>
                </a:solidFill>
                <a:latin typeface="Arial" panose="020B0604020202020204" pitchFamily="34" charset="0"/>
                <a:cs typeface="Times New Roman" panose="02020603050405020304" pitchFamily="18" charset="0"/>
              </a:rPr>
              <a:t>Ser man på den digitale modenhed i kommunerne på erhvervs- og turismeområdet er man langt med det </a:t>
            </a:r>
            <a:r>
              <a:rPr lang="da-DK" sz="1400" b="1" dirty="0">
                <a:solidFill>
                  <a:prstClr val="white"/>
                </a:solidFill>
                <a:latin typeface="Arial" panose="020B0604020202020204" pitchFamily="34" charset="0"/>
                <a:cs typeface="Times New Roman" panose="02020603050405020304" pitchFamily="18" charset="0"/>
              </a:rPr>
              <a:t>ledelsesmæssige fokus </a:t>
            </a:r>
            <a:r>
              <a:rPr lang="da-DK" sz="1400" dirty="0">
                <a:solidFill>
                  <a:prstClr val="white"/>
                </a:solidFill>
                <a:latin typeface="Arial" panose="020B0604020202020204" pitchFamily="34" charset="0"/>
                <a:cs typeface="Times New Roman" panose="02020603050405020304" pitchFamily="18" charset="0"/>
              </a:rPr>
              <a:t>på digitalisering og anvendelse af ny teknologi. Samtidig er man moden hvad angår </a:t>
            </a:r>
            <a:r>
              <a:rPr lang="da-DK" sz="1400" b="1" dirty="0">
                <a:solidFill>
                  <a:prstClr val="white"/>
                </a:solidFill>
                <a:latin typeface="Arial" panose="020B0604020202020204" pitchFamily="34" charset="0"/>
                <a:cs typeface="Times New Roman" panose="02020603050405020304" pitchFamily="18" charset="0"/>
              </a:rPr>
              <a:t>tekniske forudsætninger</a:t>
            </a:r>
            <a:r>
              <a:rPr lang="da-DK" sz="1400" dirty="0">
                <a:solidFill>
                  <a:prstClr val="white"/>
                </a:solidFill>
                <a:latin typeface="Arial" panose="020B0604020202020204" pitchFamily="34" charset="0"/>
                <a:cs typeface="Times New Roman" panose="02020603050405020304" pitchFamily="18" charset="0"/>
              </a:rPr>
              <a:t> for arbejdet med digitalisering og teknologi samt</a:t>
            </a:r>
            <a:r>
              <a:rPr lang="da-DK" sz="1400" b="1" dirty="0">
                <a:solidFill>
                  <a:prstClr val="white"/>
                </a:solidFill>
                <a:latin typeface="Arial" panose="020B0604020202020204" pitchFamily="34" charset="0"/>
                <a:cs typeface="Times New Roman" panose="02020603050405020304" pitchFamily="18" charset="0"/>
              </a:rPr>
              <a:t> retningslinjer for anskaffelsen </a:t>
            </a:r>
            <a:r>
              <a:rPr lang="da-DK" sz="1400" dirty="0">
                <a:solidFill>
                  <a:prstClr val="white"/>
                </a:solidFill>
                <a:latin typeface="Arial" panose="020B0604020202020204" pitchFamily="34" charset="0"/>
                <a:cs typeface="Times New Roman" panose="02020603050405020304" pitchFamily="18" charset="0"/>
              </a:rPr>
              <a:t>af ny teknologi.</a:t>
            </a:r>
          </a:p>
          <a:p>
            <a:pPr lvl="1">
              <a:defRPr/>
            </a:pPr>
            <a:endParaRPr lang="da-DK" sz="1400" dirty="0">
              <a:solidFill>
                <a:prstClr val="white"/>
              </a:solidFill>
              <a:latin typeface="Arial" panose="020B0604020202020204" pitchFamily="34" charset="0"/>
              <a:cs typeface="Times New Roman" panose="02020603050405020304" pitchFamily="18" charset="0"/>
            </a:endParaRPr>
          </a:p>
          <a:p>
            <a:pPr lvl="1">
              <a:defRPr/>
            </a:pPr>
            <a:r>
              <a:rPr lang="da-DK" sz="1400" dirty="0">
                <a:solidFill>
                  <a:prstClr val="white"/>
                </a:solidFill>
                <a:latin typeface="Arial" panose="020B0604020202020204" pitchFamily="34" charset="0"/>
                <a:cs typeface="Times New Roman" panose="02020603050405020304" pitchFamily="18" charset="0"/>
              </a:rPr>
              <a:t>Sat op imod den samlede modenhed på tværs af alle områder, er erhverv og turisme ikke helt så modent som det samlede billede. Særligt udfordret er man i forhold til </a:t>
            </a:r>
            <a:r>
              <a:rPr lang="da-DK" sz="1400" b="1" dirty="0">
                <a:solidFill>
                  <a:prstClr val="white"/>
                </a:solidFill>
                <a:latin typeface="Arial" panose="020B0604020202020204" pitchFamily="34" charset="0"/>
                <a:cs typeface="Times New Roman" panose="02020603050405020304" pitchFamily="18" charset="0"/>
              </a:rPr>
              <a:t>inddragelse af borgernes behov </a:t>
            </a:r>
            <a:r>
              <a:rPr lang="da-DK" sz="1400" dirty="0">
                <a:solidFill>
                  <a:prstClr val="white"/>
                </a:solidFill>
                <a:latin typeface="Arial" panose="020B0604020202020204" pitchFamily="34" charset="0"/>
                <a:cs typeface="Times New Roman" panose="02020603050405020304" pitchFamily="18" charset="0"/>
              </a:rPr>
              <a:t>i arbejdet med løsninger målrettet borgerne. Og så er området udfordret på at udvikle </a:t>
            </a:r>
            <a:r>
              <a:rPr lang="da-DK" sz="1400" b="1" dirty="0">
                <a:solidFill>
                  <a:prstClr val="white"/>
                </a:solidFill>
                <a:latin typeface="Arial" panose="020B0604020202020204" pitchFamily="34" charset="0"/>
                <a:cs typeface="Times New Roman" panose="02020603050405020304" pitchFamily="18" charset="0"/>
              </a:rPr>
              <a:t>digitale kompetencer </a:t>
            </a:r>
            <a:r>
              <a:rPr lang="da-DK" sz="1400" dirty="0">
                <a:solidFill>
                  <a:prstClr val="white"/>
                </a:solidFill>
                <a:latin typeface="Arial" panose="020B0604020202020204" pitchFamily="34" charset="0"/>
                <a:cs typeface="Times New Roman" panose="02020603050405020304" pitchFamily="18" charset="0"/>
              </a:rPr>
              <a:t>hos både ledere og medarbejdere.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8" name="Pladsholder til slidenummer 3">
            <a:extLst>
              <a:ext uri="{FF2B5EF4-FFF2-40B4-BE49-F238E27FC236}">
                <a16:creationId xmlns:a16="http://schemas.microsoft.com/office/drawing/2014/main" id="{28F842B7-754A-49AE-AAF6-F4B1C4CDD540}"/>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11</a:t>
            </a:fld>
            <a:endParaRPr lang="da-DK" dirty="0"/>
          </a:p>
        </p:txBody>
      </p:sp>
      <p:graphicFrame>
        <p:nvGraphicFramePr>
          <p:cNvPr id="12" name="Diagram 11">
            <a:extLst>
              <a:ext uri="{FF2B5EF4-FFF2-40B4-BE49-F238E27FC236}">
                <a16:creationId xmlns:a16="http://schemas.microsoft.com/office/drawing/2014/main" id="{F7B9DC09-6CDB-4ADE-82A9-4975125DC726}"/>
              </a:ext>
            </a:extLst>
          </p:cNvPr>
          <p:cNvGraphicFramePr>
            <a:graphicFrameLocks/>
          </p:cNvGraphicFramePr>
          <p:nvPr>
            <p:extLst>
              <p:ext uri="{D42A27DB-BD31-4B8C-83A1-F6EECF244321}">
                <p14:modId xmlns:p14="http://schemas.microsoft.com/office/powerpoint/2010/main" val="2585451692"/>
              </p:ext>
            </p:extLst>
          </p:nvPr>
        </p:nvGraphicFramePr>
        <p:xfrm>
          <a:off x="4795935" y="1352459"/>
          <a:ext cx="7748081" cy="5128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206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F8D52084-1E89-4894-B972-E01D5FA40E6B}"/>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Andre redskaber</a:t>
            </a:r>
          </a:p>
        </p:txBody>
      </p:sp>
      <p:sp>
        <p:nvSpPr>
          <p:cNvPr id="5" name="Rektangel 4">
            <a:extLst>
              <a:ext uri="{FF2B5EF4-FFF2-40B4-BE49-F238E27FC236}">
                <a16:creationId xmlns:a16="http://schemas.microsoft.com/office/drawing/2014/main" id="{03A8C54C-2683-4725-B9FA-CD6EC5DF6FA1}"/>
              </a:ext>
            </a:extLst>
          </p:cNvPr>
          <p:cNvSpPr/>
          <p:nvPr/>
        </p:nvSpPr>
        <p:spPr>
          <a:xfrm>
            <a:off x="0" y="955539"/>
            <a:ext cx="62611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lvl="1" indent="-285750">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KL om </a:t>
            </a:r>
            <a:r>
              <a:rPr kumimoji="0" lang="da-DK" sz="1400" b="0" i="0" u="none" strike="noStrike" kern="1200" cap="none" spc="0" normalizeH="0" baseline="0" noProof="0" dirty="0" err="1">
                <a:ln>
                  <a:noFill/>
                </a:ln>
                <a:solidFill>
                  <a:prstClr val="black"/>
                </a:solidFill>
                <a:effectLst/>
                <a:uLnTx/>
                <a:uFillTx/>
                <a:latin typeface="Arial" panose="020B0604020202020204"/>
                <a:ea typeface="+mn-ea"/>
                <a:cs typeface="+mn-cs"/>
              </a:rPr>
              <a:t>KOMBITs</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videncenteret for digitalisering og teknologi -  temaside </a:t>
            </a:r>
            <a:r>
              <a:rPr lang="da-DK" sz="1400">
                <a:hlinkClick r:id="rId2"/>
              </a:rPr>
              <a:t>Erhverv og turisme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D00F89C3-C4DB-4128-9B62-0199FC0F0523}"/>
              </a:ext>
            </a:extLst>
          </p:cNvPr>
          <p:cNvSpPr/>
          <p:nvPr/>
        </p:nvSpPr>
        <p:spPr>
          <a:xfrm>
            <a:off x="6261100" y="955538"/>
            <a:ext cx="6261100" cy="116955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a:ln>
                  <a:noFill/>
                </a:ln>
                <a:solidFill>
                  <a:prstClr val="black"/>
                </a:solidFill>
                <a:effectLst/>
                <a:uLnTx/>
                <a:uFillTx/>
                <a:latin typeface="Arial" panose="020B0604020202020204"/>
                <a:ea typeface="+mn-ea"/>
                <a:cs typeface="+mn-cs"/>
                <a:hlinkClick r:id="rId3"/>
              </a:rPr>
              <a:t>Ledelse </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af digitalisering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KLs Kompetencehjul for digitale kompetencer</a:t>
            </a:r>
            <a:endPar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Værktøj for digital omstilling (kl.dk)</a:t>
            </a: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Dataetik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Billede 7">
            <a:extLst>
              <a:ext uri="{FF2B5EF4-FFF2-40B4-BE49-F238E27FC236}">
                <a16:creationId xmlns:a16="http://schemas.microsoft.com/office/drawing/2014/main" id="{33C7279D-0CD6-42A1-A039-2041F8E20FFA}"/>
              </a:ext>
            </a:extLst>
          </p:cNvPr>
          <p:cNvPicPr>
            <a:picLocks noChangeAspect="1"/>
          </p:cNvPicPr>
          <p:nvPr/>
        </p:nvPicPr>
        <p:blipFill>
          <a:blip r:embed="rId7"/>
          <a:stretch>
            <a:fillRect/>
          </a:stretch>
        </p:blipFill>
        <p:spPr>
          <a:xfrm rot="21257953">
            <a:off x="1526572" y="3215295"/>
            <a:ext cx="4219550" cy="2995127"/>
          </a:xfrm>
          <a:prstGeom prst="rect">
            <a:avLst/>
          </a:prstGeom>
          <a:ln>
            <a:noFill/>
          </a:ln>
          <a:effectLst>
            <a:outerShdw blurRad="292100" dist="139700" dir="2700000" algn="tl" rotWithShape="0">
              <a:srgbClr val="333333">
                <a:alpha val="65000"/>
              </a:srgbClr>
            </a:outerShdw>
          </a:effectLst>
        </p:spPr>
      </p:pic>
      <p:pic>
        <p:nvPicPr>
          <p:cNvPr id="7" name="Billede 6">
            <a:extLst>
              <a:ext uri="{FF2B5EF4-FFF2-40B4-BE49-F238E27FC236}">
                <a16:creationId xmlns:a16="http://schemas.microsoft.com/office/drawing/2014/main" id="{96AFDFA4-E681-4F3B-A9CE-B1993BAE45C0}"/>
              </a:ext>
            </a:extLst>
          </p:cNvPr>
          <p:cNvPicPr>
            <a:picLocks noChangeAspect="1"/>
          </p:cNvPicPr>
          <p:nvPr/>
        </p:nvPicPr>
        <p:blipFill>
          <a:blip r:embed="rId8"/>
          <a:stretch>
            <a:fillRect/>
          </a:stretch>
        </p:blipFill>
        <p:spPr>
          <a:xfrm rot="784423">
            <a:off x="6874149" y="2942669"/>
            <a:ext cx="2322066" cy="3324295"/>
          </a:xfrm>
          <a:prstGeom prst="rect">
            <a:avLst/>
          </a:prstGeom>
          <a:ln>
            <a:noFill/>
          </a:ln>
          <a:effectLst>
            <a:outerShdw blurRad="292100" dist="139700" dir="2700000" algn="tl" rotWithShape="0">
              <a:srgbClr val="333333">
                <a:alpha val="65000"/>
              </a:srgbClr>
            </a:outerShdw>
          </a:effectLst>
        </p:spPr>
      </p:pic>
      <p:sp>
        <p:nvSpPr>
          <p:cNvPr id="9" name="Pladsholder til slidenummer 3">
            <a:extLst>
              <a:ext uri="{FF2B5EF4-FFF2-40B4-BE49-F238E27FC236}">
                <a16:creationId xmlns:a16="http://schemas.microsoft.com/office/drawing/2014/main" id="{5ADF5B27-B91C-4744-9B7C-598FEFF105FE}"/>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8804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3" name="Pladsholder til slidenummer 2">
            <a:extLst>
              <a:ext uri="{FF2B5EF4-FFF2-40B4-BE49-F238E27FC236}">
                <a16:creationId xmlns:a16="http://schemas.microsoft.com/office/drawing/2014/main" id="{FBF0E702-7F07-4B33-8D58-7AB83CD4354A}"/>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13</a:t>
            </a:fld>
            <a:endParaRPr lang="da-DK" dirty="0"/>
          </a:p>
        </p:txBody>
      </p:sp>
    </p:spTree>
    <p:extLst>
      <p:ext uri="{BB962C8B-B14F-4D97-AF65-F5344CB8AC3E}">
        <p14:creationId xmlns:p14="http://schemas.microsoft.com/office/powerpoint/2010/main" val="263579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303630" cy="5940088"/>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a:t>
            </a:r>
            <a:r>
              <a:rPr lang="da-DK">
                <a:solidFill>
                  <a:prstClr val="black"/>
                </a:solidFill>
              </a:rPr>
              <a:t>, velfærdsteknologikonsulenter, </a:t>
            </a:r>
            <a:r>
              <a:rPr lang="da-DK" dirty="0">
                <a:solidFill>
                  <a:prstClr val="black"/>
                </a:solidFill>
              </a:rPr>
              <a:t>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14</a:t>
            </a:fld>
            <a:endParaRPr lang="da-DK"/>
          </a:p>
        </p:txBody>
      </p:sp>
    </p:spTree>
    <p:extLst>
      <p:ext uri="{BB962C8B-B14F-4D97-AF65-F5344CB8AC3E}">
        <p14:creationId xmlns:p14="http://schemas.microsoft.com/office/powerpoint/2010/main" val="2943000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15</a:t>
            </a:fld>
            <a:endParaRPr lang="da-DK" dirty="0"/>
          </a:p>
        </p:txBody>
      </p:sp>
    </p:spTree>
    <p:extLst>
      <p:ext uri="{BB962C8B-B14F-4D97-AF65-F5344CB8AC3E}">
        <p14:creationId xmlns:p14="http://schemas.microsoft.com/office/powerpoint/2010/main" val="350387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 </a:t>
            </a:r>
            <a:r>
              <a:rPr lang="da-DK" sz="1400" dirty="0">
                <a:solidFill>
                  <a:srgbClr val="003B7A"/>
                </a:solidFill>
                <a:latin typeface="Arial" panose="020B0604020202020204"/>
              </a:rPr>
              <a:t>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16</a:t>
            </a:fld>
            <a:endParaRPr lang="da-DK"/>
          </a:p>
        </p:txBody>
      </p:sp>
    </p:spTree>
    <p:extLst>
      <p:ext uri="{BB962C8B-B14F-4D97-AF65-F5344CB8AC3E}">
        <p14:creationId xmlns:p14="http://schemas.microsoft.com/office/powerpoint/2010/main" val="420319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17</a:t>
            </a:fld>
            <a:endParaRPr lang="da-DK" dirty="0"/>
          </a:p>
        </p:txBody>
      </p:sp>
    </p:spTree>
    <p:extLst>
      <p:ext uri="{BB962C8B-B14F-4D97-AF65-F5344CB8AC3E}">
        <p14:creationId xmlns:p14="http://schemas.microsoft.com/office/powerpoint/2010/main" val="392806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18</a:t>
            </a:fld>
            <a:endParaRPr lang="da-DK" dirty="0"/>
          </a:p>
        </p:txBody>
      </p:sp>
    </p:spTree>
    <p:extLst>
      <p:ext uri="{BB962C8B-B14F-4D97-AF65-F5344CB8AC3E}">
        <p14:creationId xmlns:p14="http://schemas.microsoft.com/office/powerpoint/2010/main" val="18291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A01A5DA-2CBB-4228-9014-85E12DC26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2628" y="-1121665"/>
            <a:ext cx="15457256" cy="10931168"/>
          </a:xfrm>
          <a:prstGeom prst="rect">
            <a:avLst/>
          </a:prstGeom>
        </p:spPr>
      </p:pic>
    </p:spTree>
    <p:extLst>
      <p:ext uri="{BB962C8B-B14F-4D97-AF65-F5344CB8AC3E}">
        <p14:creationId xmlns:p14="http://schemas.microsoft.com/office/powerpoint/2010/main" val="3734758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a:t>
            </a:r>
            <a:r>
              <a:rPr lang="da-DK" b="1" dirty="0">
                <a:solidFill>
                  <a:prstClr val="black"/>
                </a:solidFill>
                <a:latin typeface="Arial" panose="020B0604020202020204" pitchFamily="34" charset="0"/>
                <a:ea typeface="Arial" panose="020B0604020202020204" pitchFamily="34" charset="0"/>
                <a:cs typeface="Times New Roman" panose="02020603050405020304" pitchFamily="18" charset="0"/>
              </a:rPr>
              <a:t>erhvervs- og turismeområdet</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lvl="0">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giver i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giver det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lvl="0">
              <a:buNone/>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a:t>
            </a:r>
            <a:r>
              <a:rPr lang="da-DK" b="0" dirty="0">
                <a:solidFill>
                  <a:prstClr val="white"/>
                </a:solidFill>
                <a:latin typeface="Arial" panose="020B0604020202020204"/>
              </a:rPr>
              <a:t> </a:t>
            </a:r>
            <a:r>
              <a:rPr lang="da-DK" dirty="0">
                <a:solidFill>
                  <a:prstClr val="white"/>
                </a:solidFill>
                <a:latin typeface="Arial" panose="020B0604020202020204"/>
              </a:rPr>
              <a:t>velfærdsteknologikonsulent </a:t>
            </a:r>
            <a:r>
              <a:rPr lang="da-DK" b="0" dirty="0">
                <a:solidFill>
                  <a:prstClr val="white"/>
                </a:solidFill>
                <a:latin typeface="Arial" panose="020B0604020202020204"/>
              </a:rPr>
              <a:t>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erhvervs- og turismeområdet</a:t>
            </a:r>
            <a:r>
              <a:rPr lang="da-DK" b="0" dirty="0">
                <a:solidFill>
                  <a:prstClr val="white"/>
                </a:solidFill>
              </a:rPr>
              <a:t>.</a:t>
            </a:r>
            <a:endParaRPr lang="da-DK" b="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a:t>
            </a:r>
            <a:r>
              <a:rPr lang="da-DK" dirty="0">
                <a:solidFill>
                  <a:prstClr val="white"/>
                </a:solidFill>
                <a:latin typeface="Arial" panose="020B0604020202020204"/>
              </a:rPr>
              <a:t>digital kendskab </a:t>
            </a:r>
            <a:r>
              <a:rPr lang="da-DK" b="0" dirty="0">
                <a:solidFill>
                  <a:prstClr val="white"/>
                </a:solidFill>
                <a:latin typeface="Arial" panose="020B0604020202020204"/>
              </a:rPr>
              <a:t>og </a:t>
            </a:r>
            <a:r>
              <a:rPr lang="da-DK" dirty="0">
                <a:solidFill>
                  <a:prstClr val="white"/>
                </a:solidFill>
                <a:latin typeface="Arial" panose="020B0604020202020204"/>
              </a:rPr>
              <a:t>digitalt </a:t>
            </a:r>
            <a:r>
              <a:rPr lang="da-DK" dirty="0" err="1">
                <a:solidFill>
                  <a:prstClr val="white"/>
                </a:solidFill>
                <a:latin typeface="Arial" panose="020B0604020202020204"/>
              </a:rPr>
              <a:t>mindset</a:t>
            </a:r>
            <a:r>
              <a:rPr lang="da-DK" dirty="0">
                <a:solidFill>
                  <a:prstClr val="white"/>
                </a:solidFill>
                <a:latin typeface="Arial" panose="020B0604020202020204"/>
              </a:rPr>
              <a:t> </a:t>
            </a:r>
            <a:r>
              <a:rPr lang="da-DK" b="0" dirty="0">
                <a:solidFill>
                  <a:prstClr val="white"/>
                </a:solidFill>
                <a:latin typeface="Arial" panose="020B0604020202020204"/>
              </a:rPr>
              <a:t>eller</a:t>
            </a:r>
            <a:r>
              <a:rPr lang="da-DK" b="0" dirty="0">
                <a:solidFill>
                  <a:prstClr val="white"/>
                </a:solidFill>
              </a:rPr>
              <a:t> skabe mere </a:t>
            </a:r>
            <a:r>
              <a:rPr lang="da-DK" dirty="0">
                <a:solidFill>
                  <a:prstClr val="white"/>
                </a:solidFill>
              </a:rPr>
              <a:t>digital forandring</a:t>
            </a:r>
            <a:r>
              <a:rPr lang="da-DK" b="0" dirty="0">
                <a:solidFill>
                  <a:prstClr val="white"/>
                </a:solidFill>
              </a:rPr>
              <a:t> og </a:t>
            </a:r>
            <a:r>
              <a:rPr lang="da-DK" dirty="0">
                <a:solidFill>
                  <a:prstClr val="white"/>
                </a:solidFill>
              </a:rPr>
              <a:t>faglig innovation</a:t>
            </a:r>
            <a:r>
              <a:rPr lang="da-DK" b="0" dirty="0">
                <a:solidFill>
                  <a:prstClr val="white"/>
                </a:solidFill>
              </a:rPr>
              <a:t>.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410730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20</a:t>
            </a:fld>
            <a:endParaRPr lang="da-DK" dirty="0"/>
          </a:p>
        </p:txBody>
      </p:sp>
    </p:spTree>
    <p:extLst>
      <p:ext uri="{BB962C8B-B14F-4D97-AF65-F5344CB8AC3E}">
        <p14:creationId xmlns:p14="http://schemas.microsoft.com/office/powerpoint/2010/main" val="312560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21</a:t>
            </a:fld>
            <a:endParaRPr lang="da-DK"/>
          </a:p>
        </p:txBody>
      </p:sp>
    </p:spTree>
    <p:extLst>
      <p:ext uri="{BB962C8B-B14F-4D97-AF65-F5344CB8AC3E}">
        <p14:creationId xmlns:p14="http://schemas.microsoft.com/office/powerpoint/2010/main" val="375320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22</a:t>
            </a:fld>
            <a:endParaRPr lang="da-DK" dirty="0"/>
          </a:p>
        </p:txBody>
      </p:sp>
    </p:spTree>
    <p:extLst>
      <p:ext uri="{BB962C8B-B14F-4D97-AF65-F5344CB8AC3E}">
        <p14:creationId xmlns:p14="http://schemas.microsoft.com/office/powerpoint/2010/main" val="304122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435835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1648564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25</a:t>
            </a:fld>
            <a:endParaRPr lang="da-DK"/>
          </a:p>
        </p:txBody>
      </p:sp>
    </p:spTree>
    <p:extLst>
      <p:ext uri="{BB962C8B-B14F-4D97-AF65-F5344CB8AC3E}">
        <p14:creationId xmlns:p14="http://schemas.microsoft.com/office/powerpoint/2010/main" val="3990652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1214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27</a:t>
            </a:fld>
            <a:endParaRPr lang="da-DK" dirty="0"/>
          </a:p>
        </p:txBody>
      </p:sp>
    </p:spTree>
    <p:extLst>
      <p:ext uri="{BB962C8B-B14F-4D97-AF65-F5344CB8AC3E}">
        <p14:creationId xmlns:p14="http://schemas.microsoft.com/office/powerpoint/2010/main" val="2968396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3239329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29</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134355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30</a:t>
            </a:fld>
            <a:endParaRPr lang="da-DK" dirty="0"/>
          </a:p>
        </p:txBody>
      </p:sp>
    </p:spTree>
    <p:extLst>
      <p:ext uri="{BB962C8B-B14F-4D97-AF65-F5344CB8AC3E}">
        <p14:creationId xmlns:p14="http://schemas.microsoft.com/office/powerpoint/2010/main" val="1837905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31</a:t>
            </a:fld>
            <a:endParaRPr lang="da-DK"/>
          </a:p>
        </p:txBody>
      </p:sp>
    </p:spTree>
    <p:extLst>
      <p:ext uri="{BB962C8B-B14F-4D97-AF65-F5344CB8AC3E}">
        <p14:creationId xmlns:p14="http://schemas.microsoft.com/office/powerpoint/2010/main" val="337056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erhvervs- og turismeområdet</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
        <p:nvSpPr>
          <p:cNvPr id="3" name="Pladsholder til slidenummer 2">
            <a:extLst>
              <a:ext uri="{FF2B5EF4-FFF2-40B4-BE49-F238E27FC236}">
                <a16:creationId xmlns:a16="http://schemas.microsoft.com/office/drawing/2014/main" id="{75A2236B-EA01-417C-9E98-A4695473D4AD}"/>
              </a:ext>
            </a:extLst>
          </p:cNvPr>
          <p:cNvSpPr>
            <a:spLocks noGrp="1"/>
          </p:cNvSpPr>
          <p:nvPr>
            <p:ph type="sldNum" sz="quarter" idx="12"/>
          </p:nvPr>
        </p:nvSpPr>
        <p:spPr>
          <a:xfrm>
            <a:off x="11539863" y="6345544"/>
            <a:ext cx="558460" cy="438620"/>
          </a:xfrm>
        </p:spPr>
        <p:txBody>
          <a:bodyPr/>
          <a:lstStyle/>
          <a:p>
            <a:fld id="{7D7A2E16-A2BB-4A4C-88FB-B9F54DE68C14}" type="slidenum">
              <a:rPr lang="da-DK" smtClean="0"/>
              <a:t>4</a:t>
            </a:fld>
            <a:endParaRPr lang="da-DK"/>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103389"/>
            <a:ext cx="5035370" cy="7048083"/>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Digitaliseringskonsulenten kan bruge den viden i sin dialog med fagområdet. Det kan bruges til at sætte teknologi og digitalisering ind i den rigtige faglige kontekst og tale ud fra de faglige udfordringer, der er relevante på erhvervs- og turismeområdet.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5014871" y="-5014872"/>
            <a:ext cx="2171627"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OPGAVER OG 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4247317"/>
          </a:xfrm>
          <a:prstGeom prst="rect">
            <a:avLst/>
          </a:prstGeom>
        </p:spPr>
        <p:txBody>
          <a:bodyPr wrap="square">
            <a:spAutoFit/>
          </a:bodyPr>
          <a:lstStyle/>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vores virksomheder få nem og lettilgængelig service?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styrke viden på tværs af erhverv, beskæftigelse og uddannelsesområdet?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skabe udvikling hos virksomheder ved at stille kommunale data til rådighed?</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visualisere oplevelser i kommunen, så det tiltrækker turister? </a:t>
            </a:r>
          </a:p>
          <a:p>
            <a:pPr lvl="0">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Hvordan kan vi kende mere til turisternes vaner og ønsker?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pic>
        <p:nvPicPr>
          <p:cNvPr id="10" name="Billede 9">
            <a:extLst>
              <a:ext uri="{FF2B5EF4-FFF2-40B4-BE49-F238E27FC236}">
                <a16:creationId xmlns:a16="http://schemas.microsoft.com/office/drawing/2014/main" id="{8E5FE1C7-8B75-4896-B8C5-1D362F17B479}"/>
              </a:ext>
            </a:extLst>
          </p:cNvPr>
          <p:cNvPicPr>
            <a:picLocks noChangeAspect="1"/>
          </p:cNvPicPr>
          <p:nvPr/>
        </p:nvPicPr>
        <p:blipFill>
          <a:blip r:embed="rId3"/>
          <a:stretch>
            <a:fillRect/>
          </a:stretch>
        </p:blipFill>
        <p:spPr>
          <a:xfrm>
            <a:off x="15057626" y="7468684"/>
            <a:ext cx="1381318" cy="1714739"/>
          </a:xfrm>
          <a:prstGeom prst="rect">
            <a:avLst/>
          </a:prstGeom>
        </p:spPr>
      </p:pic>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1" name="Pil: pentagon 20">
            <a:extLst>
              <a:ext uri="{FF2B5EF4-FFF2-40B4-BE49-F238E27FC236}">
                <a16:creationId xmlns:a16="http://schemas.microsoft.com/office/drawing/2014/main" id="{0220216D-55A7-4C11-AE50-C33E81E27983}"/>
              </a:ext>
            </a:extLst>
          </p:cNvPr>
          <p:cNvSpPr/>
          <p:nvPr/>
        </p:nvSpPr>
        <p:spPr>
          <a:xfrm>
            <a:off x="-1814943" y="3950016"/>
            <a:ext cx="1785408" cy="1927361"/>
          </a:xfrm>
          <a:prstGeom prst="homePlate">
            <a:avLst>
              <a:gd name="adj" fmla="val 9805"/>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p:txBody>
      </p:sp>
      <p:sp>
        <p:nvSpPr>
          <p:cNvPr id="18" name="Pil: pentagon 17">
            <a:extLst>
              <a:ext uri="{FF2B5EF4-FFF2-40B4-BE49-F238E27FC236}">
                <a16:creationId xmlns:a16="http://schemas.microsoft.com/office/drawing/2014/main" id="{0FEAB894-B557-4C06-A51A-A02847F0C54F}"/>
              </a:ext>
            </a:extLst>
          </p:cNvPr>
          <p:cNvSpPr/>
          <p:nvPr/>
        </p:nvSpPr>
        <p:spPr>
          <a:xfrm>
            <a:off x="11460329" y="8117945"/>
            <a:ext cx="1785408" cy="1927361"/>
          </a:xfrm>
          <a:prstGeom prst="homePlate">
            <a:avLst>
              <a:gd name="adj" fmla="val 9805"/>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rPr>
              <a:t>Introduktion?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967948" cy="1007071"/>
          </a:xfrm>
          <a:prstGeom prst="rect">
            <a:avLst/>
          </a:prstGeom>
          <a:noFill/>
        </p:spPr>
        <p:txBody>
          <a:bodyPr wrap="square" lIns="0" tIns="0" rIns="0" bIns="0" rtlCol="0">
            <a:spAutoFit/>
          </a:bodyPr>
          <a:lstStyle/>
          <a:p>
            <a:pPr lvl="0">
              <a:lnSpc>
                <a:spcPct val="104000"/>
              </a:lnSpc>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På e</a:t>
            </a:r>
            <a:r>
              <a:rPr lang="da-DK" sz="1600" dirty="0" err="1">
                <a:solidFill>
                  <a:prstClr val="white"/>
                </a:solidFill>
                <a:latin typeface="Arial (Tekst)"/>
              </a:rPr>
              <a:t>rhvervs</a:t>
            </a:r>
            <a:r>
              <a:rPr lang="da-DK" sz="1600" dirty="0">
                <a:solidFill>
                  <a:prstClr val="white"/>
                </a:solidFill>
                <a:latin typeface="Arial (Tekst)"/>
              </a:rPr>
              <a:t>- og turismeområdet</a:t>
            </a:r>
            <a:r>
              <a:rPr kumimoji="0" lang="da-DK" sz="1600" b="0" i="0" u="none" strike="noStrike" kern="1200" cap="none" spc="0" normalizeH="0" baseline="0" noProof="0" dirty="0">
                <a:ln>
                  <a:noFill/>
                </a:ln>
                <a:solidFill>
                  <a:prstClr val="white"/>
                </a:solidFill>
                <a:effectLst/>
                <a:uLnTx/>
                <a:uFillTx/>
                <a:latin typeface="Arial (Tekst)"/>
                <a:ea typeface="+mn-ea"/>
                <a:cs typeface="+mn-cs"/>
              </a:rPr>
              <a:t>arbejder kommunerne </a:t>
            </a:r>
            <a:r>
              <a:rPr lang="da-DK" sz="1600" dirty="0">
                <a:solidFill>
                  <a:prstClr val="white"/>
                </a:solidFill>
                <a:latin typeface="Arial (Tekst)"/>
              </a:rPr>
              <a:t>for at skabe grobund for virksomhedernes udvikling og skabe vækst og turisme.</a:t>
            </a: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på området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86210BC-7DD5-4ED4-ADB7-FEFB5A118E34}"/>
              </a:ext>
            </a:extLst>
          </p:cNvPr>
          <p:cNvPicPr>
            <a:picLocks noChangeAspect="1"/>
          </p:cNvPicPr>
          <p:nvPr/>
        </p:nvPicPr>
        <p:blipFill>
          <a:blip r:embed="rId4"/>
          <a:stretch>
            <a:fillRect/>
          </a:stretch>
        </p:blipFill>
        <p:spPr>
          <a:xfrm>
            <a:off x="10235288" y="4968211"/>
            <a:ext cx="1601768" cy="1273201"/>
          </a:xfrm>
          <a:prstGeom prst="rect">
            <a:avLst/>
          </a:prstGeom>
        </p:spPr>
      </p:pic>
      <p:pic>
        <p:nvPicPr>
          <p:cNvPr id="6" name="Billede 5">
            <a:extLst>
              <a:ext uri="{FF2B5EF4-FFF2-40B4-BE49-F238E27FC236}">
                <a16:creationId xmlns:a16="http://schemas.microsoft.com/office/drawing/2014/main" id="{8D74E903-B638-42CB-8C5B-173C753125B0}"/>
              </a:ext>
            </a:extLst>
          </p:cNvPr>
          <p:cNvPicPr>
            <a:picLocks noChangeAspect="1"/>
          </p:cNvPicPr>
          <p:nvPr/>
        </p:nvPicPr>
        <p:blipFill>
          <a:blip r:embed="rId5"/>
          <a:stretch>
            <a:fillRect/>
          </a:stretch>
        </p:blipFill>
        <p:spPr>
          <a:xfrm>
            <a:off x="10393145" y="2593650"/>
            <a:ext cx="1286054" cy="1362265"/>
          </a:xfrm>
          <a:prstGeom prst="rect">
            <a:avLst/>
          </a:prstGeom>
        </p:spPr>
      </p:pic>
      <p:pic>
        <p:nvPicPr>
          <p:cNvPr id="4" name="Billede 3">
            <a:extLst>
              <a:ext uri="{FF2B5EF4-FFF2-40B4-BE49-F238E27FC236}">
                <a16:creationId xmlns:a16="http://schemas.microsoft.com/office/drawing/2014/main" id="{8C2E90FE-FD4B-49F4-9329-6E72C7C536EA}"/>
              </a:ext>
            </a:extLst>
          </p:cNvPr>
          <p:cNvPicPr>
            <a:picLocks noChangeAspect="1"/>
          </p:cNvPicPr>
          <p:nvPr/>
        </p:nvPicPr>
        <p:blipFill>
          <a:blip r:embed="rId6"/>
          <a:stretch>
            <a:fillRect/>
          </a:stretch>
        </p:blipFill>
        <p:spPr>
          <a:xfrm>
            <a:off x="9063549" y="793738"/>
            <a:ext cx="1171739" cy="1228896"/>
          </a:xfrm>
          <a:prstGeom prst="rect">
            <a:avLst/>
          </a:prstGeom>
        </p:spPr>
      </p:pic>
      <p:pic>
        <p:nvPicPr>
          <p:cNvPr id="8" name="Billede 7">
            <a:extLst>
              <a:ext uri="{FF2B5EF4-FFF2-40B4-BE49-F238E27FC236}">
                <a16:creationId xmlns:a16="http://schemas.microsoft.com/office/drawing/2014/main" id="{25A72D32-8C55-457E-A51F-CCA5E378F26F}"/>
              </a:ext>
            </a:extLst>
          </p:cNvPr>
          <p:cNvPicPr>
            <a:picLocks noChangeAspect="1"/>
          </p:cNvPicPr>
          <p:nvPr/>
        </p:nvPicPr>
        <p:blipFill>
          <a:blip r:embed="rId7"/>
          <a:stretch>
            <a:fillRect/>
          </a:stretch>
        </p:blipFill>
        <p:spPr>
          <a:xfrm>
            <a:off x="8537806" y="3382794"/>
            <a:ext cx="1333686" cy="1495634"/>
          </a:xfrm>
          <a:prstGeom prst="rect">
            <a:avLst/>
          </a:prstGeom>
        </p:spPr>
      </p:pic>
      <p:sp>
        <p:nvSpPr>
          <p:cNvPr id="20" name="Pladsholder til slidenummer 3">
            <a:extLst>
              <a:ext uri="{FF2B5EF4-FFF2-40B4-BE49-F238E27FC236}">
                <a16:creationId xmlns:a16="http://schemas.microsoft.com/office/drawing/2014/main" id="{11D6B0EB-9CD1-4093-8584-0182769FBE1D}"/>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a:t>
            </a:r>
            <a:r>
              <a:rPr lang="da-DK" sz="2400" spc="-100" dirty="0">
                <a:solidFill>
                  <a:srgbClr val="F26749"/>
                </a:solidFill>
              </a:rPr>
              <a:t>erhvervs- og turismeområde </a:t>
            </a: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ud?</a:t>
            </a:r>
          </a:p>
        </p:txBody>
      </p:sp>
      <p:sp>
        <p:nvSpPr>
          <p:cNvPr id="5" name="Rektangel 4">
            <a:extLst>
              <a:ext uri="{FF2B5EF4-FFF2-40B4-BE49-F238E27FC236}">
                <a16:creationId xmlns:a16="http://schemas.microsoft.com/office/drawing/2014/main" id="{C0B50DBD-6AC3-4005-8258-115A2BE6E7BC}"/>
              </a:ext>
            </a:extLst>
          </p:cNvPr>
          <p:cNvSpPr/>
          <p:nvPr/>
        </p:nvSpPr>
        <p:spPr>
          <a:xfrm>
            <a:off x="398752" y="955539"/>
            <a:ext cx="11414844" cy="6555641"/>
          </a:xfrm>
          <a:prstGeom prst="rect">
            <a:avLst/>
          </a:prstGeom>
        </p:spPr>
        <p:txBody>
          <a:bodyPr wrap="square">
            <a:spAutoFit/>
          </a:bodyPr>
          <a:lstStyle/>
          <a:p>
            <a:pPr lvl="0"/>
            <a:r>
              <a:rPr lang="da-DK" sz="1400" dirty="0">
                <a:solidFill>
                  <a:prstClr val="black"/>
                </a:solidFill>
              </a:rPr>
              <a:t>Kommunernes arbejde på erhverv og turismeområdet spiller en afgørende rolle for de lokale erhvervsvilkår, iværksætteri og turismeaktørerne. Digitale og teknologiske løsninger er vigtigt, særligt i forhold til infrastruktur og lokale vækst- og erhvervsstrategier. </a:t>
            </a:r>
          </a:p>
          <a:p>
            <a:pPr lvl="0"/>
            <a:endParaRPr lang="da-DK" sz="1400" dirty="0">
              <a:solidFill>
                <a:prstClr val="black"/>
              </a:solidFill>
            </a:endParaRPr>
          </a:p>
          <a:p>
            <a:pPr lvl="0"/>
            <a:r>
              <a:rPr lang="da-DK" sz="1400" dirty="0">
                <a:solidFill>
                  <a:prstClr val="black"/>
                </a:solidFill>
              </a:rPr>
              <a:t>Kommunerne har stort fokus på at hjælpe virksomhederne med at finde arbejdskraft. Derfor samarbejder kommunerne tæt med virksomheder og uddannelsesinstitutioner for at afhjælpe arbejdskraftefterspørgslen. Målet er at skabe bedre sammenhæng på tværs af erhverv, beskæftigelse og uddannelse. Her spiller digitalisering en væsentlig rolle både i form af </a:t>
            </a:r>
            <a:r>
              <a:rPr lang="da-DK" sz="1400" b="1" dirty="0">
                <a:solidFill>
                  <a:prstClr val="black"/>
                </a:solidFill>
              </a:rPr>
              <a:t>fælles digitale systemer </a:t>
            </a:r>
            <a:r>
              <a:rPr lang="da-DK" sz="1400" dirty="0">
                <a:solidFill>
                  <a:prstClr val="black"/>
                </a:solidFill>
              </a:rPr>
              <a:t>på tværs af de tre områder, men også i at imødekomme behovet for </a:t>
            </a:r>
            <a:r>
              <a:rPr lang="da-DK" sz="1400" b="1" dirty="0">
                <a:solidFill>
                  <a:prstClr val="black"/>
                </a:solidFill>
              </a:rPr>
              <a:t>digitale kompetencer </a:t>
            </a:r>
            <a:r>
              <a:rPr lang="da-DK" sz="1400" dirty="0">
                <a:solidFill>
                  <a:prstClr val="black"/>
                </a:solidFill>
              </a:rPr>
              <a:t>på fremtidens arbejdsmarked. Vil man fortsat tiltrække og fastholde virksomheder skal der tænkes i digitalisering og teknologi, som kan skabe værdi i praksis. </a:t>
            </a:r>
          </a:p>
          <a:p>
            <a:pPr lvl="0"/>
            <a:endParaRPr lang="da-DK" sz="1400" dirty="0">
              <a:solidFill>
                <a:prstClr val="black"/>
              </a:solidFill>
            </a:endParaRPr>
          </a:p>
          <a:p>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Borgere og virksomheder anvender services på området i form af kommunal drift, myndighedsbehandling, planlægning og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facilitering</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 af fysisk og digital infrastruktur samt offentlige og private arealer og ejendomme. </a:t>
            </a:r>
            <a:endParaRPr lang="da-DK" sz="1400" dirty="0">
              <a:solidFill>
                <a:prstClr val="black"/>
              </a:solidFill>
            </a:endParaRPr>
          </a:p>
          <a:p>
            <a:pPr lvl="0"/>
            <a:endParaRPr lang="da-DK" sz="1400" dirty="0">
              <a:solidFill>
                <a:prstClr val="black"/>
              </a:solidFill>
            </a:endParaRPr>
          </a:p>
          <a:p>
            <a:pPr lvl="0"/>
            <a:r>
              <a:rPr lang="da-DK" sz="1400" dirty="0">
                <a:solidFill>
                  <a:prstClr val="black"/>
                </a:solidFill>
              </a:rPr>
              <a:t>Under corona-krisen og nedlukningen har kommunerne været særligt udfordret på at fastholde serviceniveauet og kontakten til borgere og virksomheder. Der har dog været stor omstillingsparathed på området både blandt kommunerne og virksomhederne. Særligt i forbindelse med konferencer og messer har man omlagt og udforsket mulighederne i de </a:t>
            </a:r>
            <a:r>
              <a:rPr lang="da-DK" sz="1400" b="1" dirty="0">
                <a:solidFill>
                  <a:prstClr val="black"/>
                </a:solidFill>
              </a:rPr>
              <a:t>virtuelle formater. </a:t>
            </a:r>
          </a:p>
          <a:p>
            <a:pPr lvl="0"/>
            <a:endParaRPr lang="da-DK" sz="1400" dirty="0">
              <a:solidFill>
                <a:prstClr val="black"/>
              </a:solidFill>
            </a:endParaRPr>
          </a:p>
          <a:p>
            <a:pPr lvl="0"/>
            <a:r>
              <a:rPr lang="da-DK" sz="1400" dirty="0">
                <a:solidFill>
                  <a:prstClr val="black"/>
                </a:solidFill>
              </a:rPr>
              <a:t>På turismeområdet står overfor forskellige udfordringer både af etisk og juridisk karakter. Hvor går grænsen mellem overvågning og optimering for turister? Tracking af turisters bevægelse bl.a. via mobiltelefoner kan have værdi for byplanlægningen og højsæsonernes påvirkning på lokalmiljøet, men det er dyrt og har juridiske dilemmaer i forhold til anskaffelse og brug af data. </a:t>
            </a:r>
          </a:p>
          <a:p>
            <a:pPr lvl="0"/>
            <a:endParaRPr lang="da-DK" sz="1400" dirty="0">
              <a:solidFill>
                <a:prstClr val="black"/>
              </a:solidFill>
            </a:endParaRPr>
          </a:p>
          <a:p>
            <a:pPr lvl="0"/>
            <a:r>
              <a:rPr lang="da-DK" sz="1400" dirty="0">
                <a:solidFill>
                  <a:prstClr val="black"/>
                </a:solidFill>
              </a:rPr>
              <a:t>På erhvervsområdet står man med et bredt felt af virksomheder af varierende størrelse og med forskellige behov. Udfordringerne i den forbindelse går bl.a. på håndtering af mere komplekse behov hos virksomhederne og deres ønske om </a:t>
            </a:r>
            <a:r>
              <a:rPr lang="da-DK" sz="1400" b="1" dirty="0">
                <a:solidFill>
                  <a:prstClr val="black"/>
                </a:solidFill>
              </a:rPr>
              <a:t>adgang til kommunale data</a:t>
            </a:r>
            <a:r>
              <a:rPr lang="da-DK" sz="1400" dirty="0">
                <a:solidFill>
                  <a:prstClr val="black"/>
                </a:solidFill>
              </a:rPr>
              <a:t>. Hvordan kan man stille data til rådighed for udvikling og afprøvning af nye digitale og datadrevne teknologier, uden at gå på kompromis med borgernes rettigheder?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2280F46B-ABC0-4D04-A8AF-9C700E10A0FE}"/>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7</a:t>
            </a:fld>
            <a:endParaRPr lang="da-DK" dirty="0"/>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0" y="1141970"/>
            <a:ext cx="5936974" cy="5047536"/>
          </a:xfrm>
          <a:prstGeom prst="rect">
            <a:avLst/>
          </a:prstGeom>
        </p:spPr>
        <p:txBody>
          <a:bodyPr wrap="square" numCol="1">
            <a:spAutoFit/>
          </a:bodyPr>
          <a:lstStyle/>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Mange kommuner anvender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apps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til at guide besøgende rundt i kommunens by eller i naturområder. Det er både i form af oplevelsesruter, vejvisning og med fortællinger og highlights om området.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kombination med apps bruger flere kommuner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skærme og selvbetjening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i form af interaktive touchskærme, som kan give yderligere information og er placeret rundt om i kommunen. Skærme og selvbetjeningsløsninger bruges i bredt omfang på konferencer og messer til virtuelle stande og har fået endnu mere udbredelse med corona-situationen.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Videoløsninger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har ligeledes oplevet fremdrift i forbindelse med corona-situationen og er stærkt udbredt som en del af kommunernes formidling og mødeformer bl.a. virtuelle borgermøder og digitale tilsyn med virksomheder.</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Derudover bruger flere kommuner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sociale teknologier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til kontakt til borgere og besøgende i form af blandt andet turismenetværk og kommunikation på sociale medier såsom Facebook.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461262" y="445413"/>
            <a:ext cx="563473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a:t>
            </a:r>
            <a:r>
              <a:rPr lang="da-DK" sz="2400" spc="-100" dirty="0">
                <a:solidFill>
                  <a:srgbClr val="F26749"/>
                </a:solidFill>
              </a:rPr>
              <a:t>erhvervs- og turismeområdet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2" name="Billede 1">
            <a:extLst>
              <a:ext uri="{FF2B5EF4-FFF2-40B4-BE49-F238E27FC236}">
                <a16:creationId xmlns:a16="http://schemas.microsoft.com/office/drawing/2014/main" id="{0780EF26-BE9E-48E0-AE2F-852AA9EAFEEA}"/>
              </a:ext>
            </a:extLst>
          </p:cNvPr>
          <p:cNvPicPr>
            <a:picLocks noChangeAspect="1"/>
          </p:cNvPicPr>
          <p:nvPr/>
        </p:nvPicPr>
        <p:blipFill rotWithShape="1">
          <a:blip r:embed="rId2"/>
          <a:srcRect r="5591"/>
          <a:stretch/>
        </p:blipFill>
        <p:spPr>
          <a:xfrm>
            <a:off x="6178859" y="0"/>
            <a:ext cx="6013141" cy="6858000"/>
          </a:xfrm>
          <a:prstGeom prst="rect">
            <a:avLst/>
          </a:prstGeom>
        </p:spPr>
      </p:pic>
      <p:sp>
        <p:nvSpPr>
          <p:cNvPr id="6" name="Pladsholder til slidenummer 3">
            <a:extLst>
              <a:ext uri="{FF2B5EF4-FFF2-40B4-BE49-F238E27FC236}">
                <a16:creationId xmlns:a16="http://schemas.microsoft.com/office/drawing/2014/main" id="{B5FB3913-14CF-4279-AFF9-C0A24461FB48}"/>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344357" y="1275280"/>
            <a:ext cx="6596109" cy="80021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erhvervs- og turismeområdet</a:t>
            </a:r>
          </a:p>
        </p:txBody>
      </p:sp>
      <p:sp>
        <p:nvSpPr>
          <p:cNvPr id="2" name="Rektangel 1">
            <a:extLst>
              <a:ext uri="{FF2B5EF4-FFF2-40B4-BE49-F238E27FC236}">
                <a16:creationId xmlns:a16="http://schemas.microsoft.com/office/drawing/2014/main" id="{D388E634-01FB-4B5F-8A46-CF2A5DAC15E8}"/>
              </a:ext>
            </a:extLst>
          </p:cNvPr>
          <p:cNvSpPr/>
          <p:nvPr/>
        </p:nvSpPr>
        <p:spPr>
          <a:xfrm>
            <a:off x="5288643" y="955539"/>
            <a:ext cx="6096000" cy="6340197"/>
          </a:xfrm>
          <a:prstGeom prst="rect">
            <a:avLst/>
          </a:prstGeom>
        </p:spPr>
        <p:txBody>
          <a:bodyPr>
            <a:spAutoFit/>
          </a:bodyPr>
          <a:lstStyle/>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Sensorer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bliver brugt i nogle kommuner til måling af bevægelse og trafik i byrummet. Trafiktællinger og data om brugen af by- og naturområder er værdifulde værktøjer i kommunernes byplanlægning, særligt i forhold til turisme.</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Enkelte kommuner har afprøvet at kombinere den virtuelle verden med den fysiske verden ved brug af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Augmented</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Reality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til formidling turismeoplevelser og naturruter. Også </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Virtual Reality (VR</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er afprøvet af enkelte kommuner til præsentation af projekter på kommunes museum og kan bruges til turisme-markedsføring.</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Digital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twin</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kan benyttes til at opbygge en digital simuleringsmodel af bygninger eller processer. På erhvervsområdet kan teknologien eksempelvis benyttes i form af en digital model af bybilledet, som kan bruges til at visualisere fremtidige byggerier.</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Machine Learning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sætter maskiner i stand til at lære, uden eksplicit at være programmeret til det. Teknologien afprøves af kommunerne til blandt andet forretningsudvikling og optimering hos erhvervslivet.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7" name="Billede 6">
            <a:extLst>
              <a:ext uri="{FF2B5EF4-FFF2-40B4-BE49-F238E27FC236}">
                <a16:creationId xmlns:a16="http://schemas.microsoft.com/office/drawing/2014/main" id="{DD8B8727-26B4-427C-81F2-88CFF971EC8A}"/>
              </a:ext>
            </a:extLst>
          </p:cNvPr>
          <p:cNvPicPr>
            <a:picLocks noChangeAspect="1"/>
          </p:cNvPicPr>
          <p:nvPr/>
        </p:nvPicPr>
        <p:blipFill rotWithShape="1">
          <a:blip r:embed="rId3"/>
          <a:srcRect t="9661"/>
          <a:stretch/>
        </p:blipFill>
        <p:spPr>
          <a:xfrm>
            <a:off x="-14659" y="1"/>
            <a:ext cx="5511484" cy="6858000"/>
          </a:xfrm>
          <a:prstGeom prst="rect">
            <a:avLst/>
          </a:prstGeom>
        </p:spPr>
      </p:pic>
      <p:sp>
        <p:nvSpPr>
          <p:cNvPr id="6" name="Pladsholder til slidenummer 3">
            <a:extLst>
              <a:ext uri="{FF2B5EF4-FFF2-40B4-BE49-F238E27FC236}">
                <a16:creationId xmlns:a16="http://schemas.microsoft.com/office/drawing/2014/main" id="{23DB6E44-EBAC-4A96-A47A-1E5FE27B3C31}"/>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9</a:t>
            </a:fld>
            <a:endParaRPr lang="da-DK" dirty="0"/>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3187913</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E9CF9BA8-E65B-4242-9792-3B3D92CFF5B4}">
  <ds:schemaRefs>
    <ds:schemaRef ds:uri="http://purl.org/dc/elements/1.1/"/>
    <ds:schemaRef ds:uri="http://purl.org/dc/terms/"/>
    <ds:schemaRef ds:uri="http://purl.org/dc/dcmitype/"/>
    <ds:schemaRef ds:uri="http://schemas.microsoft.com/office/2006/documentManagement/types"/>
    <ds:schemaRef ds:uri="D0BEBE13-EE49-4FAB-9233-7D22358ED7A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A3C79C9E-2272-4108-9055-A1946BCC40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620</TotalTime>
  <Words>3749</Words>
  <Application>Microsoft Office PowerPoint</Application>
  <PresentationFormat>Widescreen</PresentationFormat>
  <Paragraphs>450</Paragraphs>
  <Slides>32</Slides>
  <Notes>19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32</vt:i4>
      </vt:variant>
    </vt:vector>
  </HeadingPairs>
  <TitlesOfParts>
    <vt:vector size="40"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Dialogpakke_Erhverv og turisme </dc:title>
  <dc:creator>KL</dc:creator>
  <cp:lastModifiedBy>Stine Howard</cp:lastModifiedBy>
  <cp:revision>33</cp:revision>
  <dcterms:created xsi:type="dcterms:W3CDTF">2015-09-18T12:44:32Z</dcterms:created>
  <dcterms:modified xsi:type="dcterms:W3CDTF">2022-03-10T11:54:57Z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a354c58a-7d75-4760-aa81-35abcfc0bc2a</vt:lpwstr>
  </property>
</Properties>
</file>