
<file path=[Content_Types].xml><?xml version="1.0" encoding="utf-8"?>
<Types xmlns="http://schemas.openxmlformats.org/package/2006/content-types">
  <Default Extension="jpe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6"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0871200" cy="6108700"/>
  <p:notesSz cx="6858000" cy="9144000"/>
  <p:defaultTextStyle>
    <a:def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ana Ebba " initials="D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3D5838-CD01-3236-2205-22D05D8C528C}" v="28" dt="2021-12-01T06:38:58.288"/>
    <p1510:client id="{335CB165-785F-E84A-8639-E769220A24C7}" v="5" dt="2021-12-01T17:27:03.01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83"/>
    <p:restoredTop sz="85423"/>
  </p:normalViewPr>
  <p:slideViewPr>
    <p:cSldViewPr snapToGrid="0" snapToObjects="1">
      <p:cViewPr varScale="1">
        <p:scale>
          <a:sx n="117" d="100"/>
          <a:sy n="117" d="100"/>
        </p:scale>
        <p:origin x="11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mming Engstrøm" userId="beb2f7b5-244d-49f6-8c01-637916c32da0" providerId="ADAL" clId="{335CB165-785F-E84A-8639-E769220A24C7}"/>
    <pc:docChg chg="undo custSel modSld">
      <pc:chgData name="Flemming Engstrøm" userId="beb2f7b5-244d-49f6-8c01-637916c32da0" providerId="ADAL" clId="{335CB165-785F-E84A-8639-E769220A24C7}" dt="2021-12-01T17:27:53.264" v="147" actId="12"/>
      <pc:docMkLst>
        <pc:docMk/>
      </pc:docMkLst>
      <pc:sldChg chg="modSp mod">
        <pc:chgData name="Flemming Engstrøm" userId="beb2f7b5-244d-49f6-8c01-637916c32da0" providerId="ADAL" clId="{335CB165-785F-E84A-8639-E769220A24C7}" dt="2021-12-01T17:27:53.264" v="147" actId="12"/>
        <pc:sldMkLst>
          <pc:docMk/>
          <pc:sldMk cId="0" sldId="259"/>
        </pc:sldMkLst>
        <pc:spChg chg="mod">
          <ac:chgData name="Flemming Engstrøm" userId="beb2f7b5-244d-49f6-8c01-637916c32da0" providerId="ADAL" clId="{335CB165-785F-E84A-8639-E769220A24C7}" dt="2021-12-01T17:27:53.264" v="147" actId="12"/>
          <ac:spMkLst>
            <pc:docMk/>
            <pc:sldMk cId="0" sldId="259"/>
            <ac:spMk id="102" creationId="{00000000-0000-0000-0000-000000000000}"/>
          </ac:spMkLst>
        </pc:spChg>
      </pc:sldChg>
    </pc:docChg>
  </pc:docChgLst>
  <pc:docChgLst>
    <pc:chgData name="Flemming Engstrøm" userId="S::flemming@engstroem.dk::beb2f7b5-244d-49f6-8c01-637916c32da0" providerId="AD" clId="Web-{2D3D5838-CD01-3236-2205-22D05D8C528C}"/>
    <pc:docChg chg="modSld">
      <pc:chgData name="Flemming Engstrøm" userId="S::flemming@engstroem.dk::beb2f7b5-244d-49f6-8c01-637916c32da0" providerId="AD" clId="Web-{2D3D5838-CD01-3236-2205-22D05D8C528C}" dt="2021-12-01T06:38:58.288" v="13" actId="20577"/>
      <pc:docMkLst>
        <pc:docMk/>
      </pc:docMkLst>
      <pc:sldChg chg="modSp">
        <pc:chgData name="Flemming Engstrøm" userId="S::flemming@engstroem.dk::beb2f7b5-244d-49f6-8c01-637916c32da0" providerId="AD" clId="Web-{2D3D5838-CD01-3236-2205-22D05D8C528C}" dt="2021-12-01T06:37:25.676" v="1" actId="20577"/>
        <pc:sldMkLst>
          <pc:docMk/>
          <pc:sldMk cId="0" sldId="257"/>
        </pc:sldMkLst>
        <pc:spChg chg="mod">
          <ac:chgData name="Flemming Engstrøm" userId="S::flemming@engstroem.dk::beb2f7b5-244d-49f6-8c01-637916c32da0" providerId="AD" clId="Web-{2D3D5838-CD01-3236-2205-22D05D8C528C}" dt="2021-12-01T06:37:25.676" v="1" actId="20577"/>
          <ac:spMkLst>
            <pc:docMk/>
            <pc:sldMk cId="0" sldId="257"/>
            <ac:spMk id="94" creationId="{00000000-0000-0000-0000-000000000000}"/>
          </ac:spMkLst>
        </pc:spChg>
      </pc:sldChg>
      <pc:sldChg chg="modSp">
        <pc:chgData name="Flemming Engstrøm" userId="S::flemming@engstroem.dk::beb2f7b5-244d-49f6-8c01-637916c32da0" providerId="AD" clId="Web-{2D3D5838-CD01-3236-2205-22D05D8C528C}" dt="2021-12-01T06:37:37.927" v="3" actId="20577"/>
        <pc:sldMkLst>
          <pc:docMk/>
          <pc:sldMk cId="0" sldId="258"/>
        </pc:sldMkLst>
        <pc:spChg chg="mod">
          <ac:chgData name="Flemming Engstrøm" userId="S::flemming@engstroem.dk::beb2f7b5-244d-49f6-8c01-637916c32da0" providerId="AD" clId="Web-{2D3D5838-CD01-3236-2205-22D05D8C528C}" dt="2021-12-01T06:37:37.927" v="3" actId="20577"/>
          <ac:spMkLst>
            <pc:docMk/>
            <pc:sldMk cId="0" sldId="258"/>
            <ac:spMk id="98" creationId="{00000000-0000-0000-0000-000000000000}"/>
          </ac:spMkLst>
        </pc:spChg>
      </pc:sldChg>
      <pc:sldChg chg="modSp">
        <pc:chgData name="Flemming Engstrøm" userId="S::flemming@engstroem.dk::beb2f7b5-244d-49f6-8c01-637916c32da0" providerId="AD" clId="Web-{2D3D5838-CD01-3236-2205-22D05D8C528C}" dt="2021-12-01T06:38:19.990" v="9" actId="20577"/>
        <pc:sldMkLst>
          <pc:docMk/>
          <pc:sldMk cId="0" sldId="259"/>
        </pc:sldMkLst>
        <pc:spChg chg="mod">
          <ac:chgData name="Flemming Engstrøm" userId="S::flemming@engstroem.dk::beb2f7b5-244d-49f6-8c01-637916c32da0" providerId="AD" clId="Web-{2D3D5838-CD01-3236-2205-22D05D8C528C}" dt="2021-12-01T06:38:19.990" v="9" actId="20577"/>
          <ac:spMkLst>
            <pc:docMk/>
            <pc:sldMk cId="0" sldId="259"/>
            <ac:spMk id="102" creationId="{00000000-0000-0000-0000-000000000000}"/>
          </ac:spMkLst>
        </pc:spChg>
      </pc:sldChg>
      <pc:sldChg chg="modSp">
        <pc:chgData name="Flemming Engstrøm" userId="S::flemming@engstroem.dk::beb2f7b5-244d-49f6-8c01-637916c32da0" providerId="AD" clId="Web-{2D3D5838-CD01-3236-2205-22D05D8C528C}" dt="2021-12-01T06:38:35.725" v="11" actId="20577"/>
        <pc:sldMkLst>
          <pc:docMk/>
          <pc:sldMk cId="0" sldId="261"/>
        </pc:sldMkLst>
        <pc:spChg chg="mod">
          <ac:chgData name="Flemming Engstrøm" userId="S::flemming@engstroem.dk::beb2f7b5-244d-49f6-8c01-637916c32da0" providerId="AD" clId="Web-{2D3D5838-CD01-3236-2205-22D05D8C528C}" dt="2021-12-01T06:38:35.725" v="11" actId="20577"/>
          <ac:spMkLst>
            <pc:docMk/>
            <pc:sldMk cId="0" sldId="261"/>
            <ac:spMk id="115" creationId="{00000000-0000-0000-0000-000000000000}"/>
          </ac:spMkLst>
        </pc:spChg>
      </pc:sldChg>
      <pc:sldChg chg="modSp">
        <pc:chgData name="Flemming Engstrøm" userId="S::flemming@engstroem.dk::beb2f7b5-244d-49f6-8c01-637916c32da0" providerId="AD" clId="Web-{2D3D5838-CD01-3236-2205-22D05D8C528C}" dt="2021-12-01T06:38:58.288" v="13" actId="20577"/>
        <pc:sldMkLst>
          <pc:docMk/>
          <pc:sldMk cId="0" sldId="263"/>
        </pc:sldMkLst>
        <pc:spChg chg="mod">
          <ac:chgData name="Flemming Engstrøm" userId="S::flemming@engstroem.dk::beb2f7b5-244d-49f6-8c01-637916c32da0" providerId="AD" clId="Web-{2D3D5838-CD01-3236-2205-22D05D8C528C}" dt="2021-12-01T06:38:58.288" v="13" actId="20577"/>
          <ac:spMkLst>
            <pc:docMk/>
            <pc:sldMk cId="0" sldId="263"/>
            <ac:spMk id="14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xfrm>
            <a:off x="1143000" y="685800"/>
            <a:ext cx="4572000" cy="3429000"/>
          </a:xfrm>
          <a:prstGeom prst="rect">
            <a:avLst/>
          </a:prstGeom>
        </p:spPr>
        <p:txBody>
          <a:bodyPr numCol="1"/>
          <a:lstStyle/>
          <a:p>
            <a:endParaRPr/>
          </a:p>
        </p:txBody>
      </p:sp>
      <p:sp>
        <p:nvSpPr>
          <p:cNvPr id="84" name="Shape 84"/>
          <p:cNvSpPr>
            <a:spLocks noGrp="1"/>
          </p:cNvSpPr>
          <p:nvPr>
            <p:ph type="body" sz="quarter" idx="1"/>
          </p:nvPr>
        </p:nvSpPr>
        <p:spPr>
          <a:xfrm>
            <a:off x="914400" y="4343400"/>
            <a:ext cx="5029200" cy="4114800"/>
          </a:xfrm>
          <a:prstGeom prst="rect">
            <a:avLst/>
          </a:prstGeom>
        </p:spPr>
        <p:txBody>
          <a:bodyPr numCol="1"/>
          <a:lstStyle/>
          <a:p>
            <a:endParaRPr/>
          </a:p>
        </p:txBody>
      </p:sp>
    </p:spTree>
  </p:cSld>
  <p:clrMap bg1="lt1" tx1="dk1" bg2="lt2" tx2="dk2" accent1="accent1" accent2="accent2" accent3="accent3" accent4="accent4" accent5="accent5" accent6="accent6" hlink="hlink" folHlink="folHlink"/>
  <p:notesStyle>
    <a:lvl1pPr defTabSz="519542" latinLnBrk="0">
      <a:defRPr sz="700">
        <a:latin typeface="+mn-lt"/>
        <a:ea typeface="+mn-ea"/>
        <a:cs typeface="+mn-cs"/>
        <a:sym typeface="Calibri"/>
      </a:defRPr>
    </a:lvl1pPr>
    <a:lvl2pPr indent="228600" defTabSz="519542" latinLnBrk="0">
      <a:defRPr sz="700">
        <a:latin typeface="+mn-lt"/>
        <a:ea typeface="+mn-ea"/>
        <a:cs typeface="+mn-cs"/>
        <a:sym typeface="Calibri"/>
      </a:defRPr>
    </a:lvl2pPr>
    <a:lvl3pPr indent="457200" defTabSz="519542" latinLnBrk="0">
      <a:defRPr sz="700">
        <a:latin typeface="+mn-lt"/>
        <a:ea typeface="+mn-ea"/>
        <a:cs typeface="+mn-cs"/>
        <a:sym typeface="Calibri"/>
      </a:defRPr>
    </a:lvl3pPr>
    <a:lvl4pPr indent="685800" defTabSz="519542" latinLnBrk="0">
      <a:defRPr sz="700">
        <a:latin typeface="+mn-lt"/>
        <a:ea typeface="+mn-ea"/>
        <a:cs typeface="+mn-cs"/>
        <a:sym typeface="Calibri"/>
      </a:defRPr>
    </a:lvl4pPr>
    <a:lvl5pPr indent="914400" defTabSz="519542" latinLnBrk="0">
      <a:defRPr sz="700">
        <a:latin typeface="+mn-lt"/>
        <a:ea typeface="+mn-ea"/>
        <a:cs typeface="+mn-cs"/>
        <a:sym typeface="Calibri"/>
      </a:defRPr>
    </a:lvl5pPr>
    <a:lvl6pPr indent="1143000" defTabSz="519542" latinLnBrk="0">
      <a:defRPr sz="700">
        <a:latin typeface="+mn-lt"/>
        <a:ea typeface="+mn-ea"/>
        <a:cs typeface="+mn-cs"/>
        <a:sym typeface="Calibri"/>
      </a:defRPr>
    </a:lvl6pPr>
    <a:lvl7pPr indent="1371600" defTabSz="519542" latinLnBrk="0">
      <a:defRPr sz="700">
        <a:latin typeface="+mn-lt"/>
        <a:ea typeface="+mn-ea"/>
        <a:cs typeface="+mn-cs"/>
        <a:sym typeface="Calibri"/>
      </a:defRPr>
    </a:lvl7pPr>
    <a:lvl8pPr indent="1600200" defTabSz="519542" latinLnBrk="0">
      <a:defRPr sz="700">
        <a:latin typeface="+mn-lt"/>
        <a:ea typeface="+mn-ea"/>
        <a:cs typeface="+mn-cs"/>
        <a:sym typeface="Calibri"/>
      </a:defRPr>
    </a:lvl8pPr>
    <a:lvl9pPr indent="1828800" defTabSz="519542" latinLnBrk="0">
      <a:defRPr sz="7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datatilsynet.dk/afgoerelser"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datatilsynet.dk/om-datatilsynet/gdpr-boeder"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79413" y="685800"/>
            <a:ext cx="6099175"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633784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307" name="Shape 307"/>
          <p:cNvSpPr>
            <a:spLocks noGrp="1"/>
          </p:cNvSpPr>
          <p:nvPr>
            <p:ph type="body" sz="quarter" idx="1"/>
          </p:nvPr>
        </p:nvSpPr>
        <p:spPr>
          <a:prstGeom prst="rect">
            <a:avLst/>
          </a:prstGeom>
        </p:spPr>
        <p:txBody>
          <a:bodyPr numCol="1"/>
          <a:lstStyle/>
          <a:p>
            <a:r>
              <a:t>OBS</a:t>
            </a:r>
          </a:p>
          <a:p>
            <a:r>
              <a:t>- Har I ikke f.eks. et SIEM-system, så overvej om denne slide skal med, eller om teksten skal omformuleres.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79413" y="685800"/>
            <a:ext cx="6099175"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81321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364" name="Shape 364"/>
          <p:cNvSpPr>
            <a:spLocks noGrp="1"/>
          </p:cNvSpPr>
          <p:nvPr>
            <p:ph type="body" sz="quarter" idx="1"/>
          </p:nvPr>
        </p:nvSpPr>
        <p:spPr>
          <a:prstGeom prst="rect">
            <a:avLst/>
          </a:prstGeom>
        </p:spPr>
        <p:txBody>
          <a:bodyPr numCol="1"/>
          <a:lstStyle/>
          <a:p>
            <a:r>
              <a:t>Formål</a:t>
            </a:r>
          </a:p>
          <a:p>
            <a:pPr marL="171450" indent="-171450">
              <a:buSzPct val="100000"/>
              <a:buChar char="-"/>
            </a:pPr>
            <a:r>
              <a:t>At skabe en forståelse for, at informationssikkerhed kræver et ledelsessystem på samme måde som f.eks. økonomistyring.</a:t>
            </a:r>
          </a:p>
          <a:p>
            <a:pPr marL="171450" indent="-171450">
              <a:buSzPct val="100000"/>
              <a:buChar char="-"/>
            </a:pPr>
            <a:r>
              <a:t>Introducere ISO 27001</a:t>
            </a:r>
          </a:p>
          <a:p>
            <a:endParaRPr/>
          </a:p>
          <a:p>
            <a:r>
              <a:t>Vigtige pointer</a:t>
            </a:r>
          </a:p>
          <a:p>
            <a:pPr marL="171450" indent="-171450">
              <a:buSzPct val="100000"/>
              <a:buChar char="-"/>
            </a:pPr>
            <a:r>
              <a:t>Kommunen er gennem den fællesoffentlige digitaliseringsstrategi forpligtet til at implementere et informationssikkerhedsledelsessystem baseret på principperne i ISO 27001.</a:t>
            </a:r>
          </a:p>
          <a:p>
            <a:pPr marL="171450" indent="-171450">
              <a:buSzPct val="100000"/>
              <a:buChar char="-"/>
            </a:pPr>
            <a:r>
              <a:t>Forpligtelsen kommer gennem de årlige økonomiaftaler mellem kommunerne og regeringen. Forpligtelsen til at implementere initiativer i den fællesoffentlige strategi skrives ind i disse aftaler.</a:t>
            </a:r>
          </a:p>
          <a:p>
            <a:pPr marL="171450" indent="-171450">
              <a:buSzPct val="100000"/>
              <a:buChar char="-"/>
            </a:pPr>
            <a:r>
              <a:t>I behøver ikke anvende ISO 27001, men I skal anvende et ledelsessystem, der er baseret på de samme principper. </a:t>
            </a:r>
          </a:p>
          <a:p>
            <a:pPr marL="171450" indent="-171450">
              <a:buSzPct val="100000"/>
              <a:buChar char="-"/>
            </a:pPr>
            <a:endParaRPr/>
          </a:p>
          <a:p>
            <a:r>
              <a:t>Principperne i ISO 27001</a:t>
            </a:r>
          </a:p>
          <a:p>
            <a:pPr marL="171450" indent="-171450">
              <a:buSzPct val="100000"/>
              <a:buChar char="-"/>
            </a:pPr>
            <a:r>
              <a:t>Det er ikke defineret klart mellem parterne, hvad det vil sige at leve op til principperne i ISO 27001, men du kan bruge følgende kendetegn som eksempler: </a:t>
            </a:r>
          </a:p>
          <a:p>
            <a:pPr marL="431221" lvl="1" indent="-171450">
              <a:buSzPct val="100000"/>
              <a:buChar char="-"/>
            </a:pPr>
            <a:r>
              <a:t>Ledelsen har defineret roller og ansvar i organisationen.</a:t>
            </a:r>
          </a:p>
          <a:p>
            <a:pPr marL="431221" lvl="1" indent="-171450">
              <a:buSzPct val="100000"/>
              <a:buChar char="-"/>
            </a:pPr>
            <a:r>
              <a:t>Ledelsen har udpeget de vigtigste forretningsprocesser (aktiver).</a:t>
            </a:r>
          </a:p>
          <a:p>
            <a:pPr marL="431221" lvl="1" indent="-171450">
              <a:buSzPct val="100000"/>
              <a:buChar char="-"/>
            </a:pPr>
            <a:r>
              <a:t>Der er gennemført en risikovurdering af aktiverne, som har dannet grundlag for en beslutning om, hvilke sikkerhedskontroller I vil anvende (politikker, retningslinjer, tekniske kontroller etc.).</a:t>
            </a:r>
          </a:p>
          <a:p>
            <a:pPr marL="431221" lvl="1" indent="-171450">
              <a:buSzPct val="100000"/>
              <a:buChar char="-"/>
            </a:pPr>
            <a:r>
              <a:t>I har udarbejdet og implementeret relevante politikker og retningslinjer.</a:t>
            </a:r>
          </a:p>
          <a:p>
            <a:pPr marL="431221" lvl="1" indent="-171450">
              <a:buSzPct val="100000"/>
              <a:buChar char="-"/>
            </a:pPr>
            <a:r>
              <a:t>I har en beredskabsplan for de vigtigste aktiver.</a:t>
            </a:r>
          </a:p>
          <a:p>
            <a:pPr marL="431221" lvl="1" indent="-171450">
              <a:buSzPct val="100000"/>
              <a:buChar char="-"/>
            </a:pPr>
            <a:r>
              <a:t>I har en intern proces, hvor der sker løbende opfølgning på ovenstående.</a:t>
            </a:r>
          </a:p>
          <a:p>
            <a:pPr marL="171450" indent="-171450">
              <a:buSzPct val="100000"/>
              <a:buChar char="-"/>
            </a:pPr>
            <a:r>
              <a:t>Du kan finde yderligere vejledning i KL-pjecen ”Informationssikkerhedsaktiviteter”, som er bedste bud på, hvad I bør gøre for at leve op til forpligtelsen i aftalerne.</a:t>
            </a:r>
          </a:p>
          <a:p>
            <a:pPr marL="171450" indent="-171450">
              <a:buSzPct val="100000"/>
              <a:buChar char="-"/>
            </a:pPr>
            <a:endParaRPr/>
          </a:p>
          <a:p>
            <a:r>
              <a:t>Forslag til drøftelse</a:t>
            </a:r>
          </a:p>
          <a:p>
            <a:r>
              <a:t>- Hvorfor det er vigtigt med et ledelsessystem på informationssikkerhedsområdet.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381" name="Shape 381"/>
          <p:cNvSpPr>
            <a:spLocks noGrp="1"/>
          </p:cNvSpPr>
          <p:nvPr>
            <p:ph type="body" sz="quarter" idx="1"/>
          </p:nvPr>
        </p:nvSpPr>
        <p:spPr>
          <a:prstGeom prst="rect">
            <a:avLst/>
          </a:prstGeom>
        </p:spPr>
        <p:txBody>
          <a:bodyPr numCol="1"/>
          <a:lstStyle/>
          <a:p>
            <a:r>
              <a:t>Dette er en hovedslide</a:t>
            </a:r>
          </a:p>
          <a:p>
            <a:pPr marL="171450" indent="-171450">
              <a:buSzPct val="100000"/>
              <a:buChar char="-"/>
            </a:pPr>
            <a:r>
              <a:t>De efterfølgende slides går i dybden med de enkelte områder. Du kan forklare hele emnet ud fra hovedsliden, eller du kan vælge at gå i dybden ved anvendelse af underslides.</a:t>
            </a:r>
          </a:p>
          <a:p>
            <a:endParaRPr/>
          </a:p>
          <a:p>
            <a:endParaRPr/>
          </a:p>
          <a:p>
            <a:r>
              <a:t>Formål</a:t>
            </a:r>
          </a:p>
          <a:p>
            <a:pPr marL="171450" indent="-171450">
              <a:buSzPct val="100000"/>
              <a:buChar char="-"/>
            </a:pPr>
            <a:r>
              <a:t>At skabe forståelse for FIT-modellen og hele ISO 27001’s måde at tænke informationssikkerhed.</a:t>
            </a:r>
          </a:p>
          <a:p>
            <a:pPr marL="171450" indent="-171450">
              <a:buSzPct val="100000"/>
              <a:buChar char="-"/>
            </a:pPr>
            <a:endParaRPr/>
          </a:p>
          <a:p>
            <a:r>
              <a:t>Yderligere information</a:t>
            </a:r>
          </a:p>
          <a:p>
            <a:r>
              <a:t>- https://sikkerdigital.dk/myndighed/iso-27001-implementering/forstaa-arbejdet-med-informationssikkerhed/ledelsessystem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401" name="Shape 401"/>
          <p:cNvSpPr>
            <a:spLocks noGrp="1"/>
          </p:cNvSpPr>
          <p:nvPr>
            <p:ph type="body" sz="quarter" idx="1"/>
          </p:nvPr>
        </p:nvSpPr>
        <p:spPr>
          <a:prstGeom prst="rect">
            <a:avLst/>
          </a:prstGeom>
        </p:spPr>
        <p:txBody>
          <a:bodyPr numCol="1"/>
          <a:lstStyle/>
          <a:p>
            <a:r>
              <a:t>Forslag til lokale rettelser</a:t>
            </a:r>
          </a:p>
          <a:p>
            <a:r>
              <a:t>- Har I lokale eksempler, så brug dem. Gør det så nærværende og relevant som muligt.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421" name="Shape 421"/>
          <p:cNvSpPr>
            <a:spLocks noGrp="1"/>
          </p:cNvSpPr>
          <p:nvPr>
            <p:ph type="body" sz="quarter" idx="1"/>
          </p:nvPr>
        </p:nvSpPr>
        <p:spPr>
          <a:prstGeom prst="rect">
            <a:avLst/>
          </a:prstGeom>
        </p:spPr>
        <p:txBody>
          <a:bodyPr numCol="1"/>
          <a:lstStyle/>
          <a:p>
            <a:r>
              <a:t>Forslag til lokale rettelser</a:t>
            </a:r>
          </a:p>
          <a:p>
            <a:r>
              <a:t>- Har I lokale eksempler, så brug dem. Gør det så nærværende og relevant som muligt.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441" name="Shape 441"/>
          <p:cNvSpPr>
            <a:spLocks noGrp="1"/>
          </p:cNvSpPr>
          <p:nvPr>
            <p:ph type="body" sz="quarter" idx="1"/>
          </p:nvPr>
        </p:nvSpPr>
        <p:spPr>
          <a:prstGeom prst="rect">
            <a:avLst/>
          </a:prstGeom>
        </p:spPr>
        <p:txBody>
          <a:bodyPr numCol="1"/>
          <a:lstStyle/>
          <a:p>
            <a:r>
              <a:t>Forslag til lokale rettelser</a:t>
            </a:r>
          </a:p>
          <a:p>
            <a:r>
              <a:t>- Har I lokale eksempler, så brug dem. Gør det så nærværende og relevant som muligt.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467" name="Shape 467"/>
          <p:cNvSpPr>
            <a:spLocks noGrp="1"/>
          </p:cNvSpPr>
          <p:nvPr>
            <p:ph type="body" sz="quarter" idx="1"/>
          </p:nvPr>
        </p:nvSpPr>
        <p:spPr>
          <a:prstGeom prst="rect">
            <a:avLst/>
          </a:prstGeom>
        </p:spPr>
        <p:txBody>
          <a:bodyPr numCol="1"/>
          <a:lstStyle/>
          <a:p>
            <a:r>
              <a:t>Dette er en hovedslide</a:t>
            </a:r>
          </a:p>
          <a:p>
            <a:pPr marL="171450" indent="-171450">
              <a:buSzPct val="100000"/>
              <a:buChar char="-"/>
            </a:pPr>
            <a:r>
              <a:t>De efterfølgende slides går i dybden med de enkelte områder. Du kan forklare hele emnet ud fra hovedsliden, eller du kan vælge at gå i dybden ved anvendelse af underslides.</a:t>
            </a:r>
          </a:p>
          <a:p>
            <a:endParaRPr/>
          </a:p>
          <a:p>
            <a:endParaRPr/>
          </a:p>
          <a:p>
            <a:r>
              <a:t>Formål</a:t>
            </a:r>
          </a:p>
          <a:p>
            <a:pPr marL="171450" indent="-171450">
              <a:buSzPct val="100000"/>
              <a:buChar char="-"/>
            </a:pPr>
            <a:r>
              <a:t>At skabe overblik over de forskellige roller</a:t>
            </a:r>
          </a:p>
          <a:p>
            <a:pPr marL="171450" indent="-171450">
              <a:buSzPct val="100000"/>
              <a:buChar char="-"/>
            </a:pPr>
            <a:endParaRPr/>
          </a:p>
          <a:p>
            <a:pPr marL="171450" indent="-171450">
              <a:buSzPct val="100000"/>
              <a:buChar char="-"/>
            </a:pPr>
            <a:endParaRPr/>
          </a:p>
          <a:p>
            <a:r>
              <a:t>Forslag til lokal tilretning</a:t>
            </a:r>
          </a:p>
          <a:p>
            <a:pPr marL="171450" indent="-171450">
              <a:buSzPct val="100000"/>
              <a:buChar char="-"/>
            </a:pPr>
            <a:r>
              <a:t>Sæt lokale titler og evt. navne på.</a:t>
            </a:r>
          </a:p>
          <a:p>
            <a:pPr marL="171450" indent="-171450">
              <a:buSzPct val="100000"/>
              <a:buChar char="-"/>
            </a:pPr>
            <a:r>
              <a:t>Ret navnet på udvalget.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536" name="Shape 536"/>
          <p:cNvSpPr>
            <a:spLocks noGrp="1"/>
          </p:cNvSpPr>
          <p:nvPr>
            <p:ph type="body" sz="quarter" idx="1"/>
          </p:nvPr>
        </p:nvSpPr>
        <p:spPr>
          <a:prstGeom prst="rect">
            <a:avLst/>
          </a:prstGeom>
        </p:spPr>
        <p:txBody>
          <a:bodyPr numCol="1"/>
          <a:lstStyle/>
          <a:p>
            <a:r>
              <a:rPr dirty="0" err="1"/>
              <a:t>Formål</a:t>
            </a:r>
            <a:endParaRPr dirty="0"/>
          </a:p>
          <a:p>
            <a:pPr marL="171450" indent="-171450">
              <a:buSzPct val="100000"/>
              <a:buChar char="-"/>
            </a:pPr>
            <a:r>
              <a:rPr dirty="0"/>
              <a:t>At </a:t>
            </a:r>
            <a:r>
              <a:rPr dirty="0" err="1"/>
              <a:t>skabe</a:t>
            </a:r>
            <a:r>
              <a:rPr dirty="0"/>
              <a:t> </a:t>
            </a:r>
            <a:r>
              <a:rPr dirty="0" err="1"/>
              <a:t>forståelse</a:t>
            </a:r>
            <a:r>
              <a:rPr dirty="0"/>
              <a:t> for den </a:t>
            </a:r>
            <a:r>
              <a:rPr dirty="0" err="1"/>
              <a:t>risikobaserede</a:t>
            </a:r>
            <a:r>
              <a:rPr dirty="0"/>
              <a:t> </a:t>
            </a:r>
            <a:r>
              <a:rPr dirty="0" err="1"/>
              <a:t>tilgang</a:t>
            </a:r>
            <a:r>
              <a:rPr dirty="0"/>
              <a:t> </a:t>
            </a:r>
            <a:r>
              <a:rPr dirty="0" err="1"/>
              <a:t>i</a:t>
            </a:r>
            <a:r>
              <a:rPr dirty="0"/>
              <a:t> </a:t>
            </a:r>
            <a:r>
              <a:rPr dirty="0" err="1"/>
              <a:t>både</a:t>
            </a:r>
            <a:r>
              <a:rPr dirty="0"/>
              <a:t> ISO 27001 </a:t>
            </a:r>
            <a:r>
              <a:rPr dirty="0" err="1"/>
              <a:t>og</a:t>
            </a:r>
            <a:r>
              <a:rPr dirty="0"/>
              <a:t> GDPR.</a:t>
            </a:r>
          </a:p>
          <a:p>
            <a:pPr marL="171450" indent="-171450">
              <a:buSzPct val="100000"/>
              <a:buChar char="-"/>
            </a:pPr>
            <a:endParaRPr dirty="0"/>
          </a:p>
          <a:p>
            <a:r>
              <a:rPr dirty="0" err="1"/>
              <a:t>Vigtige</a:t>
            </a:r>
            <a:r>
              <a:rPr dirty="0"/>
              <a:t> pointer</a:t>
            </a:r>
          </a:p>
          <a:p>
            <a:pPr marL="171450" indent="-171450">
              <a:buSzPct val="100000"/>
              <a:buChar char="-"/>
            </a:pPr>
            <a:r>
              <a:rPr dirty="0" err="1"/>
              <a:t>Tilgangen</a:t>
            </a:r>
            <a:r>
              <a:rPr dirty="0"/>
              <a:t> </a:t>
            </a:r>
            <a:r>
              <a:rPr dirty="0" err="1"/>
              <a:t>betyder</a:t>
            </a:r>
            <a:r>
              <a:rPr dirty="0"/>
              <a:t>, at </a:t>
            </a:r>
            <a:r>
              <a:rPr dirty="0" err="1"/>
              <a:t>noget</a:t>
            </a:r>
            <a:r>
              <a:rPr dirty="0"/>
              <a:t> </a:t>
            </a:r>
            <a:r>
              <a:rPr dirty="0" err="1"/>
              <a:t>vælges</a:t>
            </a:r>
            <a:r>
              <a:rPr dirty="0"/>
              <a:t> </a:t>
            </a:r>
            <a:r>
              <a:rPr dirty="0" err="1"/>
              <a:t>til</a:t>
            </a:r>
            <a:r>
              <a:rPr dirty="0"/>
              <a:t>, </a:t>
            </a:r>
            <a:r>
              <a:rPr dirty="0" err="1"/>
              <a:t>og</a:t>
            </a:r>
            <a:r>
              <a:rPr dirty="0"/>
              <a:t> </a:t>
            </a:r>
            <a:r>
              <a:rPr dirty="0" err="1"/>
              <a:t>dermed</a:t>
            </a:r>
            <a:r>
              <a:rPr dirty="0"/>
              <a:t> </a:t>
            </a:r>
            <a:r>
              <a:rPr dirty="0" err="1"/>
              <a:t>vælges</a:t>
            </a:r>
            <a:r>
              <a:rPr dirty="0"/>
              <a:t> </a:t>
            </a:r>
            <a:r>
              <a:rPr dirty="0" err="1"/>
              <a:t>noget</a:t>
            </a:r>
            <a:r>
              <a:rPr dirty="0"/>
              <a:t> </a:t>
            </a:r>
            <a:r>
              <a:rPr dirty="0" err="1"/>
              <a:t>også</a:t>
            </a:r>
            <a:r>
              <a:rPr dirty="0"/>
              <a:t> </a:t>
            </a:r>
            <a:r>
              <a:rPr dirty="0" err="1"/>
              <a:t>fra</a:t>
            </a:r>
            <a:r>
              <a:rPr dirty="0"/>
              <a:t>. </a:t>
            </a:r>
          </a:p>
          <a:p>
            <a:pPr marL="171450" indent="-171450">
              <a:buSzPct val="100000"/>
              <a:buChar char="-"/>
            </a:pPr>
            <a:r>
              <a:rPr dirty="0" err="1"/>
              <a:t>Sikkerheden</a:t>
            </a:r>
            <a:r>
              <a:rPr dirty="0"/>
              <a:t> er </a:t>
            </a:r>
            <a:r>
              <a:rPr dirty="0" err="1"/>
              <a:t>afmålt</a:t>
            </a:r>
            <a:r>
              <a:rPr dirty="0"/>
              <a:t> </a:t>
            </a:r>
            <a:r>
              <a:rPr dirty="0" err="1"/>
              <a:t>på</a:t>
            </a:r>
            <a:r>
              <a:rPr dirty="0"/>
              <a:t> de </a:t>
            </a:r>
            <a:r>
              <a:rPr dirty="0" err="1"/>
              <a:t>områder</a:t>
            </a:r>
            <a:r>
              <a:rPr dirty="0"/>
              <a:t>, der har </a:t>
            </a:r>
            <a:r>
              <a:rPr dirty="0" err="1"/>
              <a:t>størst</a:t>
            </a:r>
            <a:r>
              <a:rPr dirty="0"/>
              <a:t> </a:t>
            </a:r>
            <a:r>
              <a:rPr dirty="0" err="1"/>
              <a:t>betydning</a:t>
            </a:r>
            <a:r>
              <a:rPr dirty="0"/>
              <a:t>.</a:t>
            </a:r>
          </a:p>
          <a:p>
            <a:pPr marL="171450" indent="-171450">
              <a:buSzPct val="100000"/>
              <a:buChar char="-"/>
            </a:pPr>
            <a:r>
              <a:rPr dirty="0" err="1"/>
              <a:t>Vigtigt</a:t>
            </a:r>
            <a:r>
              <a:rPr dirty="0"/>
              <a:t>, at det er </a:t>
            </a:r>
            <a:r>
              <a:rPr dirty="0" err="1"/>
              <a:t>direktionen</a:t>
            </a:r>
            <a:r>
              <a:rPr dirty="0"/>
              <a:t>, der laver </a:t>
            </a:r>
            <a:r>
              <a:rPr dirty="0" err="1"/>
              <a:t>prioriteringen</a:t>
            </a:r>
            <a:r>
              <a:rPr dirty="0"/>
              <a:t>.</a:t>
            </a:r>
          </a:p>
          <a:p>
            <a:pPr marL="171450" indent="-171450">
              <a:buSzPct val="100000"/>
              <a:buChar char="-"/>
            </a:pPr>
            <a:endParaRPr dirty="0"/>
          </a:p>
          <a:p>
            <a:r>
              <a:rPr dirty="0" err="1"/>
              <a:t>Forslag</a:t>
            </a:r>
            <a:r>
              <a:rPr dirty="0"/>
              <a:t> </a:t>
            </a:r>
            <a:r>
              <a:rPr dirty="0" err="1"/>
              <a:t>til</a:t>
            </a:r>
            <a:r>
              <a:rPr dirty="0"/>
              <a:t> </a:t>
            </a:r>
            <a:r>
              <a:rPr dirty="0" err="1"/>
              <a:t>drøftelse</a:t>
            </a:r>
            <a:endParaRPr dirty="0"/>
          </a:p>
          <a:p>
            <a:r>
              <a:rPr dirty="0"/>
              <a:t>- </a:t>
            </a:r>
            <a:r>
              <a:rPr dirty="0" err="1"/>
              <a:t>Drøft</a:t>
            </a:r>
            <a:r>
              <a:rPr dirty="0"/>
              <a:t>, </a:t>
            </a:r>
            <a:r>
              <a:rPr dirty="0" err="1"/>
              <a:t>hvorfor</a:t>
            </a:r>
            <a:r>
              <a:rPr dirty="0"/>
              <a:t> det er </a:t>
            </a:r>
            <a:r>
              <a:rPr dirty="0" err="1"/>
              <a:t>vigtigt</a:t>
            </a:r>
            <a:r>
              <a:rPr dirty="0"/>
              <a:t>, at </a:t>
            </a:r>
            <a:r>
              <a:rPr dirty="0" err="1"/>
              <a:t>direktionen</a:t>
            </a:r>
            <a:r>
              <a:rPr dirty="0"/>
              <a:t> </a:t>
            </a:r>
            <a:r>
              <a:rPr dirty="0" err="1"/>
              <a:t>påtager</a:t>
            </a:r>
            <a:r>
              <a:rPr dirty="0"/>
              <a:t> sig </a:t>
            </a:r>
            <a:r>
              <a:rPr dirty="0" err="1"/>
              <a:t>ansvaret</a:t>
            </a:r>
            <a:r>
              <a:rPr dirty="0"/>
              <a:t> for </a:t>
            </a:r>
            <a:r>
              <a:rPr dirty="0" err="1"/>
              <a:t>prioriteringen</a:t>
            </a:r>
            <a:r>
              <a:rPr dirty="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563" name="Shape 563"/>
          <p:cNvSpPr>
            <a:spLocks noGrp="1"/>
          </p:cNvSpPr>
          <p:nvPr>
            <p:ph type="body" sz="quarter" idx="1"/>
          </p:nvPr>
        </p:nvSpPr>
        <p:spPr>
          <a:prstGeom prst="rect">
            <a:avLst/>
          </a:prstGeom>
        </p:spPr>
        <p:txBody>
          <a:bodyPr numCol="1"/>
          <a:lstStyle/>
          <a:p>
            <a:r>
              <a:t>Dette er en hovedslide</a:t>
            </a:r>
          </a:p>
          <a:p>
            <a:pPr marL="171450" indent="-171450">
              <a:buSzPct val="100000"/>
              <a:buChar char="-"/>
            </a:pPr>
            <a:r>
              <a:t>De efterfølgende slides går i dybden med de enkelte områder. Du kan forklare hele emnet ud fra hovedsliden, eller du kan vælge at gå i dybden ved anvendelse af underslides.</a:t>
            </a:r>
          </a:p>
          <a:p>
            <a:endParaRPr/>
          </a:p>
          <a:p>
            <a:endParaRPr/>
          </a:p>
          <a:p>
            <a:r>
              <a:t>Formål</a:t>
            </a:r>
          </a:p>
          <a:p>
            <a:pPr marL="171450" indent="-171450">
              <a:buSzPct val="100000"/>
              <a:buChar char="-"/>
            </a:pPr>
            <a:r>
              <a:t>At skabe overblik over processen ved at fastlægge sikkerhedsniveauet.</a:t>
            </a:r>
          </a:p>
          <a:p>
            <a:pPr marL="171450" indent="-171450">
              <a:buSzPct val="100000"/>
              <a:buChar char="-"/>
            </a:pPr>
            <a:endParaRPr/>
          </a:p>
          <a:p>
            <a:pPr marL="171450" indent="-171450">
              <a:buSzPct val="100000"/>
              <a:buChar char="-"/>
            </a:pPr>
            <a:endParaRPr/>
          </a:p>
          <a:p>
            <a:r>
              <a:t>Forslag til lokal tilretning</a:t>
            </a:r>
          </a:p>
          <a:p>
            <a:pPr marL="171450" indent="-171450">
              <a:buSzPct val="100000"/>
              <a:buChar char="-"/>
            </a:pPr>
            <a:r>
              <a:t>Ret til, så det matcher jeres lokale praksis.</a:t>
            </a:r>
          </a:p>
          <a:p>
            <a:pPr marL="171450" indent="-171450">
              <a:buSzPct val="100000"/>
              <a:buChar char="-"/>
            </a:pPr>
            <a:endParaRPr/>
          </a:p>
          <a:p>
            <a:endParaRPr/>
          </a:p>
          <a:p>
            <a:r>
              <a:t>ISO 27001 indeholder krav til informationssikkerhed.</a:t>
            </a:r>
          </a:p>
          <a:p>
            <a:r>
              <a:t>ISO 27002 vejleder i, hvilke kontroller (sikkerhedsforanstaltninger) man kan vælge.</a:t>
            </a:r>
          </a:p>
          <a:p>
            <a:r>
              <a:t>ISO 27005 vejleder i, hvordan man laver risikovurderinger.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128" name="Shape 128"/>
          <p:cNvSpPr>
            <a:spLocks noGrp="1"/>
          </p:cNvSpPr>
          <p:nvPr>
            <p:ph type="body" sz="quarter" idx="1"/>
          </p:nvPr>
        </p:nvSpPr>
        <p:spPr>
          <a:prstGeom prst="rect">
            <a:avLst/>
          </a:prstGeom>
        </p:spPr>
        <p:txBody>
          <a:bodyPr numCol="1"/>
          <a:lstStyle/>
          <a:p>
            <a:r>
              <a:t>Formål</a:t>
            </a:r>
          </a:p>
          <a:p>
            <a:pPr marL="171450" indent="-171450">
              <a:buSzPct val="100000"/>
              <a:buChar char="-"/>
            </a:pPr>
            <a:r>
              <a:t>Sætte rammen. Hvorfor er det overhovedet relevant at tale om informationssikkerhed?</a:t>
            </a:r>
          </a:p>
          <a:p>
            <a:pPr marL="171450" indent="-171450">
              <a:buSzPct val="100000"/>
              <a:buChar char="-"/>
            </a:pPr>
            <a:endParaRPr/>
          </a:p>
          <a:p>
            <a:r>
              <a:t>Vigtige pointer</a:t>
            </a:r>
          </a:p>
          <a:p>
            <a:pPr marL="171450" indent="-171450">
              <a:buSzPct val="100000"/>
              <a:buChar char="-"/>
            </a:pPr>
            <a:r>
              <a:t>Tidligere var der måske en oplevelse af, at en kommune ikke var specielt interessant for hackere. Men det er ændret med ransomware-angreb og ceo-fraud, hvor en kommune er et attraktivt mål.</a:t>
            </a:r>
          </a:p>
          <a:p>
            <a:pPr marL="171450" indent="-171450">
              <a:buSzPct val="100000"/>
              <a:buChar char="-"/>
            </a:pPr>
            <a:r>
              <a:t>Truslen er reel og skal tages alvorligt.</a:t>
            </a:r>
          </a:p>
          <a:p>
            <a:endParaRPr/>
          </a:p>
          <a:p>
            <a:r>
              <a:t>Forslag til lokal tilretning</a:t>
            </a:r>
          </a:p>
          <a:p>
            <a:pPr marL="171450" indent="-171450">
              <a:buSzPct val="100000"/>
              <a:buChar char="-"/>
            </a:pPr>
            <a:r>
              <a:t>Har der været lokale brud, der kan refereres til? Kan du gøre det endnu mere relevant og specifikt for deltagerne?</a:t>
            </a:r>
          </a:p>
          <a:p>
            <a:pPr marL="171450" indent="-171450">
              <a:buSzPct val="100000"/>
              <a:buChar char="-"/>
            </a:pPr>
            <a:endParaRPr/>
          </a:p>
          <a:p>
            <a:r>
              <a:t>Forslag til uddybende drøftelse</a:t>
            </a:r>
          </a:p>
          <a:p>
            <a:pPr marL="171450" indent="-171450">
              <a:buSzPct val="100000"/>
              <a:buFont typeface="Arial"/>
              <a:buChar char="•"/>
            </a:pPr>
            <a:r>
              <a:t>Drøft med deltagerne, om de kender eksempler på brud.</a:t>
            </a:r>
          </a:p>
          <a:p>
            <a:pPr marL="171450" indent="-171450">
              <a:buSzPct val="100000"/>
              <a:buFont typeface="Arial"/>
              <a:buChar char="•"/>
            </a:pPr>
            <a:r>
              <a:t>Drøft, om de anser kommunen som et muligt mål for hacking.</a:t>
            </a:r>
          </a:p>
          <a:p>
            <a:pPr marL="171450" indent="-171450">
              <a:buSzPct val="100000"/>
              <a:buChar char="-"/>
            </a:pPr>
            <a:endParaRPr/>
          </a:p>
          <a:p>
            <a:r>
              <a:t>Supplerende viden</a:t>
            </a:r>
          </a:p>
          <a:p>
            <a:pPr marL="171450" indent="-171450">
              <a:buSzPct val="100000"/>
              <a:buFont typeface="Arial"/>
              <a:buChar char="•"/>
            </a:pPr>
            <a:r>
              <a:t>Hvad er CEO fraud? https://sikkerdigital.dk/virksomhed/hvad-truer-din-virksomhed/ceo-fraud </a:t>
            </a:r>
          </a:p>
          <a:p>
            <a:pPr marL="171450" indent="-171450">
              <a:buSzPct val="100000"/>
              <a:buFont typeface="Arial"/>
              <a:buChar char="•"/>
            </a:pPr>
            <a:r>
              <a:t>Hvad er ransomware? https://sikkerdigital.dk/virksomhed/hvad-truer-din-virksomhed/ransomware</a:t>
            </a:r>
          </a:p>
          <a:p>
            <a:pPr marL="171450" indent="-171450">
              <a:buSzPct val="100000"/>
              <a:buFont typeface="Arial"/>
              <a:buChar char="•"/>
            </a:pPr>
            <a:r>
              <a:t>Tilliden til den offdentlige sektor, november 2021. https://digst.dk/media/25753/final-tilliden-til-den-digitale-offentlige-sektor.pdf </a:t>
            </a:r>
          </a:p>
          <a:p>
            <a:pPr marL="171450" indent="-171450">
              <a:buSzPct val="100000"/>
              <a:buChar char="-"/>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79413" y="685800"/>
            <a:ext cx="6099175"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16551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684" name="Shape 684"/>
          <p:cNvSpPr>
            <a:spLocks noGrp="1"/>
          </p:cNvSpPr>
          <p:nvPr>
            <p:ph type="body" sz="quarter" idx="1"/>
          </p:nvPr>
        </p:nvSpPr>
        <p:spPr>
          <a:prstGeom prst="rect">
            <a:avLst/>
          </a:prstGeom>
        </p:spPr>
        <p:txBody>
          <a:bodyPr numCol="1"/>
          <a:lstStyle/>
          <a:p>
            <a:r>
              <a:rPr dirty="0" err="1"/>
              <a:t>Formål</a:t>
            </a:r>
            <a:r>
              <a:rPr dirty="0"/>
              <a:t> med </a:t>
            </a:r>
            <a:r>
              <a:rPr dirty="0" err="1"/>
              <a:t>sektionen</a:t>
            </a:r>
            <a:endParaRPr dirty="0"/>
          </a:p>
          <a:p>
            <a:pPr marL="171450" indent="-171450">
              <a:buSzPct val="100000"/>
              <a:buChar char="-"/>
            </a:pPr>
            <a:r>
              <a:rPr dirty="0" err="1"/>
              <a:t>En</a:t>
            </a:r>
            <a:r>
              <a:rPr dirty="0"/>
              <a:t> </a:t>
            </a:r>
            <a:r>
              <a:rPr dirty="0" err="1"/>
              <a:t>forståelse</a:t>
            </a:r>
            <a:r>
              <a:rPr dirty="0"/>
              <a:t> </a:t>
            </a:r>
            <a:r>
              <a:rPr dirty="0" err="1"/>
              <a:t>af</a:t>
            </a:r>
            <a:r>
              <a:rPr dirty="0"/>
              <a:t> de </a:t>
            </a:r>
            <a:r>
              <a:rPr dirty="0" err="1"/>
              <a:t>grundlæggende</a:t>
            </a:r>
            <a:r>
              <a:rPr dirty="0"/>
              <a:t> </a:t>
            </a:r>
            <a:r>
              <a:rPr dirty="0" err="1"/>
              <a:t>principper</a:t>
            </a:r>
            <a:r>
              <a:rPr dirty="0"/>
              <a:t> </a:t>
            </a:r>
            <a:r>
              <a:rPr dirty="0" err="1"/>
              <a:t>i</a:t>
            </a:r>
            <a:r>
              <a:rPr dirty="0"/>
              <a:t> GDPR.</a:t>
            </a:r>
          </a:p>
          <a:p>
            <a:endParaRPr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700" name="Shape 700"/>
          <p:cNvSpPr>
            <a:spLocks noGrp="1"/>
          </p:cNvSpPr>
          <p:nvPr>
            <p:ph type="body" sz="quarter" idx="1"/>
          </p:nvPr>
        </p:nvSpPr>
        <p:spPr>
          <a:prstGeom prst="rect">
            <a:avLst/>
          </a:prstGeom>
        </p:spPr>
        <p:txBody>
          <a:bodyPr numCol="1"/>
          <a:lstStyle/>
          <a:p>
            <a:r>
              <a:rPr dirty="0"/>
              <a:t>Dette er </a:t>
            </a:r>
            <a:r>
              <a:rPr dirty="0" err="1"/>
              <a:t>en</a:t>
            </a:r>
            <a:r>
              <a:rPr dirty="0"/>
              <a:t> </a:t>
            </a:r>
            <a:r>
              <a:rPr dirty="0" err="1"/>
              <a:t>hovedslide</a:t>
            </a:r>
            <a:endParaRPr dirty="0"/>
          </a:p>
          <a:p>
            <a:pPr marL="171450" indent="-171450">
              <a:buSzPct val="100000"/>
              <a:buChar char="-"/>
            </a:pPr>
            <a:r>
              <a:rPr dirty="0"/>
              <a:t>De </a:t>
            </a:r>
            <a:r>
              <a:rPr dirty="0" err="1"/>
              <a:t>efterfølgende</a:t>
            </a:r>
            <a:r>
              <a:rPr dirty="0"/>
              <a:t> slides </a:t>
            </a:r>
            <a:r>
              <a:rPr dirty="0" err="1"/>
              <a:t>går</a:t>
            </a:r>
            <a:r>
              <a:rPr dirty="0"/>
              <a:t> </a:t>
            </a:r>
            <a:r>
              <a:rPr dirty="0" err="1"/>
              <a:t>i</a:t>
            </a:r>
            <a:r>
              <a:rPr dirty="0"/>
              <a:t> </a:t>
            </a:r>
            <a:r>
              <a:rPr dirty="0" err="1"/>
              <a:t>dybden</a:t>
            </a:r>
            <a:r>
              <a:rPr dirty="0"/>
              <a:t> med de </a:t>
            </a:r>
            <a:r>
              <a:rPr dirty="0" err="1"/>
              <a:t>enkelte</a:t>
            </a:r>
            <a:r>
              <a:rPr dirty="0"/>
              <a:t> </a:t>
            </a:r>
            <a:r>
              <a:rPr dirty="0" err="1"/>
              <a:t>områder</a:t>
            </a:r>
            <a:r>
              <a:rPr dirty="0"/>
              <a:t>. Du </a:t>
            </a:r>
            <a:r>
              <a:rPr dirty="0" err="1"/>
              <a:t>kan</a:t>
            </a:r>
            <a:r>
              <a:rPr dirty="0"/>
              <a:t> </a:t>
            </a:r>
            <a:r>
              <a:rPr dirty="0" err="1"/>
              <a:t>forklare</a:t>
            </a:r>
            <a:r>
              <a:rPr dirty="0"/>
              <a:t> hele </a:t>
            </a:r>
            <a:r>
              <a:rPr dirty="0" err="1"/>
              <a:t>emnet</a:t>
            </a:r>
            <a:r>
              <a:rPr dirty="0"/>
              <a:t> </a:t>
            </a:r>
            <a:r>
              <a:rPr dirty="0" err="1"/>
              <a:t>ud</a:t>
            </a:r>
            <a:r>
              <a:rPr dirty="0"/>
              <a:t> </a:t>
            </a:r>
            <a:r>
              <a:rPr dirty="0" err="1"/>
              <a:t>fra</a:t>
            </a:r>
            <a:r>
              <a:rPr dirty="0"/>
              <a:t> </a:t>
            </a:r>
            <a:r>
              <a:rPr dirty="0" err="1"/>
              <a:t>hovedsliden</a:t>
            </a:r>
            <a:r>
              <a:rPr dirty="0"/>
              <a:t>, </a:t>
            </a:r>
            <a:r>
              <a:rPr dirty="0" err="1"/>
              <a:t>eller</a:t>
            </a:r>
            <a:r>
              <a:rPr dirty="0"/>
              <a:t> du </a:t>
            </a:r>
            <a:r>
              <a:rPr dirty="0" err="1"/>
              <a:t>kan</a:t>
            </a:r>
            <a:r>
              <a:rPr dirty="0"/>
              <a:t> </a:t>
            </a:r>
            <a:r>
              <a:rPr dirty="0" err="1"/>
              <a:t>vælge</a:t>
            </a:r>
            <a:r>
              <a:rPr dirty="0"/>
              <a:t> at </a:t>
            </a:r>
            <a:r>
              <a:rPr dirty="0" err="1"/>
              <a:t>gå</a:t>
            </a:r>
            <a:r>
              <a:rPr dirty="0"/>
              <a:t> </a:t>
            </a:r>
            <a:r>
              <a:rPr dirty="0" err="1"/>
              <a:t>i</a:t>
            </a:r>
            <a:r>
              <a:rPr dirty="0"/>
              <a:t> </a:t>
            </a:r>
            <a:r>
              <a:rPr dirty="0" err="1"/>
              <a:t>dybden</a:t>
            </a:r>
            <a:r>
              <a:rPr dirty="0"/>
              <a:t> </a:t>
            </a:r>
            <a:r>
              <a:rPr dirty="0" err="1"/>
              <a:t>ved</a:t>
            </a:r>
            <a:r>
              <a:rPr dirty="0"/>
              <a:t> </a:t>
            </a:r>
            <a:r>
              <a:rPr dirty="0" err="1"/>
              <a:t>anvendelse</a:t>
            </a:r>
            <a:r>
              <a:rPr dirty="0"/>
              <a:t> </a:t>
            </a:r>
            <a:r>
              <a:rPr dirty="0" err="1"/>
              <a:t>af</a:t>
            </a:r>
            <a:r>
              <a:rPr dirty="0"/>
              <a:t> </a:t>
            </a:r>
            <a:r>
              <a:rPr dirty="0" err="1"/>
              <a:t>underslides</a:t>
            </a:r>
            <a:r>
              <a:rPr dirty="0"/>
              <a:t>.</a:t>
            </a:r>
            <a:endParaRPr lang="da-DK" dirty="0"/>
          </a:p>
          <a:p>
            <a:pPr marL="171450" indent="-171450">
              <a:buSzPct val="100000"/>
              <a:buChar char="-"/>
            </a:pPr>
            <a:r>
              <a:rPr lang="da-DK" dirty="0"/>
              <a:t>Der er lavet en animationsfilm som kan anvendes i stedet for </a:t>
            </a:r>
            <a:r>
              <a:rPr lang="da-DK" dirty="0" err="1"/>
              <a:t>sliden</a:t>
            </a:r>
            <a:r>
              <a:rPr lang="da-DK" dirty="0"/>
              <a:t>.</a:t>
            </a:r>
          </a:p>
          <a:p>
            <a:pPr marL="171450" marR="0" lvl="0" indent="-171450" defTabSz="519542" eaLnBrk="1" fontAlgn="auto" latinLnBrk="0" hangingPunct="1">
              <a:lnSpc>
                <a:spcPct val="100000"/>
              </a:lnSpc>
              <a:spcBef>
                <a:spcPts val="0"/>
              </a:spcBef>
              <a:spcAft>
                <a:spcPts val="0"/>
              </a:spcAft>
              <a:buClrTx/>
              <a:buSzPct val="100000"/>
              <a:buFontTx/>
              <a:buChar char="-"/>
              <a:tabLst/>
              <a:defRPr/>
            </a:pPr>
            <a:r>
              <a:rPr lang="da-DK" dirty="0"/>
              <a:t>Du finder animationen her: http://</a:t>
            </a:r>
            <a:r>
              <a:rPr lang="da-DK" dirty="0" err="1"/>
              <a:t>videncenter.kl.dk</a:t>
            </a:r>
            <a:r>
              <a:rPr lang="da-DK" dirty="0"/>
              <a:t>/</a:t>
            </a:r>
            <a:r>
              <a:rPr lang="da-DK" dirty="0" err="1"/>
              <a:t>ledelseafinformationssikkerhed</a:t>
            </a:r>
            <a:r>
              <a:rPr lang="da-DK" dirty="0"/>
              <a:t> </a:t>
            </a:r>
          </a:p>
          <a:p>
            <a:pPr marL="171450" indent="-171450">
              <a:buSzPct val="100000"/>
              <a:buChar char="-"/>
            </a:pPr>
            <a:endParaRPr dirty="0"/>
          </a:p>
          <a:p>
            <a:pPr marL="171450" indent="-171450">
              <a:buSzPct val="100000"/>
              <a:buChar char="-"/>
            </a:pPr>
            <a:endParaRPr dirty="0"/>
          </a:p>
          <a:p>
            <a:r>
              <a:rPr dirty="0" err="1"/>
              <a:t>Vigtige</a:t>
            </a:r>
            <a:r>
              <a:rPr dirty="0"/>
              <a:t> pointer</a:t>
            </a:r>
          </a:p>
          <a:p>
            <a:pPr marL="171450" indent="-171450">
              <a:buSzPct val="100000"/>
              <a:buChar char="-"/>
            </a:pPr>
            <a:r>
              <a:rPr dirty="0" err="1"/>
              <a:t>Kommunen</a:t>
            </a:r>
            <a:r>
              <a:rPr dirty="0"/>
              <a:t> </a:t>
            </a:r>
            <a:r>
              <a:rPr dirty="0" err="1"/>
              <a:t>skal</a:t>
            </a:r>
            <a:r>
              <a:rPr dirty="0"/>
              <a:t> </a:t>
            </a:r>
            <a:r>
              <a:rPr dirty="0" err="1"/>
              <a:t>kunne</a:t>
            </a:r>
            <a:r>
              <a:rPr dirty="0"/>
              <a:t> </a:t>
            </a:r>
            <a:r>
              <a:rPr dirty="0" err="1"/>
              <a:t>påvise</a:t>
            </a:r>
            <a:r>
              <a:rPr dirty="0"/>
              <a:t>, at man </a:t>
            </a:r>
            <a:r>
              <a:rPr dirty="0" err="1"/>
              <a:t>overholder</a:t>
            </a:r>
            <a:r>
              <a:rPr dirty="0"/>
              <a:t> </a:t>
            </a:r>
            <a:r>
              <a:rPr dirty="0" err="1"/>
              <a:t>principperne</a:t>
            </a:r>
            <a:r>
              <a:rPr dirty="0"/>
              <a:t> (</a:t>
            </a:r>
            <a:r>
              <a:rPr dirty="0" err="1"/>
              <a:t>ansvarlighedsprincippet</a:t>
            </a:r>
            <a:r>
              <a:rPr dirty="0"/>
              <a:t>). Det er </a:t>
            </a:r>
            <a:r>
              <a:rPr dirty="0" err="1"/>
              <a:t>derfor</a:t>
            </a:r>
            <a:r>
              <a:rPr dirty="0"/>
              <a:t> </a:t>
            </a:r>
            <a:r>
              <a:rPr dirty="0" err="1"/>
              <a:t>direktionens</a:t>
            </a:r>
            <a:r>
              <a:rPr dirty="0"/>
              <a:t> </a:t>
            </a:r>
            <a:r>
              <a:rPr dirty="0" err="1"/>
              <a:t>ansvar</a:t>
            </a:r>
            <a:r>
              <a:rPr dirty="0"/>
              <a:t>, at man har </a:t>
            </a:r>
            <a:r>
              <a:rPr dirty="0" err="1"/>
              <a:t>sikret</a:t>
            </a:r>
            <a:r>
              <a:rPr dirty="0"/>
              <a:t> sig, at </a:t>
            </a:r>
            <a:r>
              <a:rPr dirty="0" err="1"/>
              <a:t>principperne</a:t>
            </a:r>
            <a:r>
              <a:rPr dirty="0"/>
              <a:t> er </a:t>
            </a:r>
            <a:r>
              <a:rPr dirty="0" err="1"/>
              <a:t>afspejlet</a:t>
            </a:r>
            <a:r>
              <a:rPr dirty="0"/>
              <a:t> </a:t>
            </a:r>
            <a:r>
              <a:rPr dirty="0" err="1"/>
              <a:t>i</a:t>
            </a:r>
            <a:r>
              <a:rPr dirty="0"/>
              <a:t> de </a:t>
            </a:r>
            <a:r>
              <a:rPr dirty="0" err="1"/>
              <a:t>overordnede</a:t>
            </a:r>
            <a:r>
              <a:rPr dirty="0"/>
              <a:t> </a:t>
            </a:r>
            <a:r>
              <a:rPr dirty="0" err="1"/>
              <a:t>principper</a:t>
            </a:r>
            <a:r>
              <a:rPr dirty="0"/>
              <a:t> </a:t>
            </a:r>
            <a:r>
              <a:rPr dirty="0" err="1"/>
              <a:t>og</a:t>
            </a:r>
            <a:r>
              <a:rPr dirty="0"/>
              <a:t> </a:t>
            </a:r>
            <a:r>
              <a:rPr dirty="0" err="1"/>
              <a:t>retningslinjer</a:t>
            </a:r>
            <a:r>
              <a:rPr dirty="0"/>
              <a:t>, </a:t>
            </a:r>
            <a:r>
              <a:rPr dirty="0" err="1"/>
              <a:t>kommunen</a:t>
            </a:r>
            <a:r>
              <a:rPr dirty="0"/>
              <a:t> har </a:t>
            </a:r>
            <a:r>
              <a:rPr dirty="0" err="1"/>
              <a:t>i</a:t>
            </a:r>
            <a:r>
              <a:rPr dirty="0"/>
              <a:t> forhold </a:t>
            </a:r>
            <a:r>
              <a:rPr dirty="0" err="1"/>
              <a:t>til</a:t>
            </a:r>
            <a:r>
              <a:rPr dirty="0"/>
              <a:t> </a:t>
            </a:r>
            <a:r>
              <a:rPr dirty="0" err="1"/>
              <a:t>behandling</a:t>
            </a:r>
            <a:r>
              <a:rPr dirty="0"/>
              <a:t> </a:t>
            </a:r>
            <a:r>
              <a:rPr dirty="0" err="1"/>
              <a:t>af</a:t>
            </a:r>
            <a:r>
              <a:rPr dirty="0"/>
              <a:t> </a:t>
            </a:r>
            <a:r>
              <a:rPr dirty="0" err="1"/>
              <a:t>persondata</a:t>
            </a:r>
            <a:r>
              <a:rPr dirty="0"/>
              <a:t>.</a:t>
            </a:r>
          </a:p>
          <a:p>
            <a:pPr marL="171450" indent="-171450">
              <a:buSzPct val="100000"/>
              <a:buChar char="-"/>
            </a:pPr>
            <a:endParaRPr dirty="0"/>
          </a:p>
          <a:p>
            <a:pPr marL="171450" indent="-171450">
              <a:buSzPct val="100000"/>
              <a:buChar char="-"/>
            </a:pPr>
            <a:endParaRPr dirty="0"/>
          </a:p>
          <a:p>
            <a:r>
              <a:rPr dirty="0" err="1"/>
              <a:t>Forslag</a:t>
            </a:r>
            <a:r>
              <a:rPr dirty="0"/>
              <a:t> </a:t>
            </a:r>
            <a:r>
              <a:rPr dirty="0" err="1"/>
              <a:t>til</a:t>
            </a:r>
            <a:r>
              <a:rPr dirty="0"/>
              <a:t> </a:t>
            </a:r>
            <a:r>
              <a:rPr dirty="0" err="1"/>
              <a:t>drøftelse</a:t>
            </a:r>
            <a:endParaRPr dirty="0"/>
          </a:p>
          <a:p>
            <a:r>
              <a:rPr dirty="0"/>
              <a:t>- </a:t>
            </a:r>
            <a:r>
              <a:rPr dirty="0" err="1"/>
              <a:t>Drøft</a:t>
            </a:r>
            <a:r>
              <a:rPr dirty="0"/>
              <a:t>, </a:t>
            </a:r>
            <a:r>
              <a:rPr dirty="0" err="1"/>
              <a:t>hvordan</a:t>
            </a:r>
            <a:r>
              <a:rPr dirty="0"/>
              <a:t> </a:t>
            </a:r>
            <a:r>
              <a:rPr dirty="0" err="1"/>
              <a:t>direktionen</a:t>
            </a:r>
            <a:r>
              <a:rPr dirty="0"/>
              <a:t> </a:t>
            </a:r>
            <a:r>
              <a:rPr dirty="0" err="1"/>
              <a:t>kan</a:t>
            </a:r>
            <a:r>
              <a:rPr dirty="0"/>
              <a:t> </a:t>
            </a:r>
            <a:r>
              <a:rPr dirty="0" err="1"/>
              <a:t>sikre</a:t>
            </a:r>
            <a:r>
              <a:rPr dirty="0"/>
              <a:t> </a:t>
            </a:r>
            <a:r>
              <a:rPr dirty="0" err="1"/>
              <a:t>generel</a:t>
            </a:r>
            <a:r>
              <a:rPr dirty="0"/>
              <a:t> </a:t>
            </a:r>
            <a:r>
              <a:rPr dirty="0" err="1"/>
              <a:t>viden</a:t>
            </a:r>
            <a:r>
              <a:rPr dirty="0"/>
              <a:t> om </a:t>
            </a:r>
            <a:r>
              <a:rPr dirty="0" err="1"/>
              <a:t>principperne</a:t>
            </a:r>
            <a:r>
              <a:rPr dirty="0"/>
              <a:t> </a:t>
            </a:r>
            <a:r>
              <a:rPr dirty="0" err="1"/>
              <a:t>og</a:t>
            </a:r>
            <a:r>
              <a:rPr dirty="0"/>
              <a:t> </a:t>
            </a:r>
            <a:r>
              <a:rPr dirty="0" err="1"/>
              <a:t>ansvarlighedsprincippet</a:t>
            </a:r>
            <a:r>
              <a:rPr dirty="0"/>
              <a:t> </a:t>
            </a:r>
            <a:r>
              <a:rPr dirty="0" err="1"/>
              <a:t>i</a:t>
            </a:r>
            <a:r>
              <a:rPr dirty="0"/>
              <a:t> den </a:t>
            </a:r>
            <a:r>
              <a:rPr dirty="0" err="1"/>
              <a:t>bredere</a:t>
            </a:r>
            <a:r>
              <a:rPr dirty="0"/>
              <a:t> </a:t>
            </a:r>
            <a:r>
              <a:rPr dirty="0" err="1"/>
              <a:t>ledelseskreds</a:t>
            </a:r>
            <a:r>
              <a:rPr dirty="0"/>
              <a:t>.</a:t>
            </a:r>
          </a:p>
          <a:p>
            <a:pPr marL="171450" indent="-171450">
              <a:buSzPct val="100000"/>
              <a:buChar char="-"/>
            </a:pPr>
            <a:endParaRPr dirty="0"/>
          </a:p>
          <a:p>
            <a:endParaRPr dirty="0"/>
          </a:p>
          <a:p>
            <a:r>
              <a:rPr dirty="0" err="1"/>
              <a:t>Forslag</a:t>
            </a:r>
            <a:r>
              <a:rPr dirty="0"/>
              <a:t> </a:t>
            </a:r>
            <a:r>
              <a:rPr dirty="0" err="1"/>
              <a:t>til</a:t>
            </a:r>
            <a:r>
              <a:rPr dirty="0"/>
              <a:t> </a:t>
            </a:r>
            <a:r>
              <a:rPr dirty="0" err="1"/>
              <a:t>lokale</a:t>
            </a:r>
            <a:r>
              <a:rPr dirty="0"/>
              <a:t> </a:t>
            </a:r>
            <a:r>
              <a:rPr dirty="0" err="1"/>
              <a:t>tilretning</a:t>
            </a:r>
            <a:endParaRPr dirty="0"/>
          </a:p>
          <a:p>
            <a:pPr marL="171450" indent="-171450">
              <a:buSzPct val="100000"/>
              <a:buChar char="-"/>
            </a:pPr>
            <a:r>
              <a:rPr dirty="0" err="1"/>
              <a:t>Skab</a:t>
            </a:r>
            <a:r>
              <a:rPr dirty="0"/>
              <a:t> </a:t>
            </a:r>
            <a:r>
              <a:rPr dirty="0" err="1"/>
              <a:t>sammenhæng</a:t>
            </a:r>
            <a:r>
              <a:rPr dirty="0"/>
              <a:t> med </a:t>
            </a:r>
            <a:r>
              <a:rPr dirty="0" err="1"/>
              <a:t>jeres</a:t>
            </a:r>
            <a:r>
              <a:rPr dirty="0"/>
              <a:t> </a:t>
            </a:r>
            <a:r>
              <a:rPr dirty="0" err="1"/>
              <a:t>lokale</a:t>
            </a:r>
            <a:r>
              <a:rPr dirty="0"/>
              <a:t> </a:t>
            </a:r>
            <a:r>
              <a:rPr dirty="0" err="1"/>
              <a:t>retningslinjer</a:t>
            </a:r>
            <a:endParaRPr dirty="0"/>
          </a:p>
          <a:p>
            <a:pPr marL="171450" indent="-171450">
              <a:buSzPct val="100000"/>
              <a:buChar char="-"/>
            </a:pPr>
            <a:r>
              <a:rPr dirty="0"/>
              <a:t>Ret </a:t>
            </a:r>
            <a:r>
              <a:rPr dirty="0" err="1"/>
              <a:t>evt</a:t>
            </a:r>
            <a:r>
              <a:rPr dirty="0"/>
              <a:t>. </a:t>
            </a:r>
            <a:r>
              <a:rPr dirty="0" err="1"/>
              <a:t>overskrifterne</a:t>
            </a:r>
            <a:r>
              <a:rPr dirty="0"/>
              <a:t> </a:t>
            </a:r>
            <a:r>
              <a:rPr dirty="0" err="1"/>
              <a:t>til</a:t>
            </a:r>
            <a:r>
              <a:rPr dirty="0"/>
              <a:t>. De er </a:t>
            </a:r>
            <a:r>
              <a:rPr dirty="0" err="1"/>
              <a:t>taget</a:t>
            </a:r>
            <a:r>
              <a:rPr dirty="0"/>
              <a:t> </a:t>
            </a:r>
            <a:r>
              <a:rPr dirty="0" err="1"/>
              <a:t>fra</a:t>
            </a:r>
            <a:r>
              <a:rPr dirty="0"/>
              <a:t> </a:t>
            </a:r>
            <a:r>
              <a:rPr dirty="0" err="1"/>
              <a:t>datatilsynet.dk</a:t>
            </a:r>
            <a:r>
              <a:rPr dirty="0"/>
              <a:t>, men </a:t>
            </a:r>
            <a:r>
              <a:rPr dirty="0" err="1"/>
              <a:t>kan</a:t>
            </a:r>
            <a:r>
              <a:rPr dirty="0"/>
              <a:t> </a:t>
            </a:r>
            <a:r>
              <a:rPr dirty="0" err="1"/>
              <a:t>være</a:t>
            </a:r>
            <a:r>
              <a:rPr dirty="0"/>
              <a:t> </a:t>
            </a:r>
            <a:r>
              <a:rPr dirty="0" err="1"/>
              <a:t>en</a:t>
            </a:r>
            <a:r>
              <a:rPr dirty="0"/>
              <a:t> </a:t>
            </a:r>
            <a:r>
              <a:rPr dirty="0" err="1"/>
              <a:t>smule</a:t>
            </a:r>
            <a:r>
              <a:rPr dirty="0"/>
              <a:t> </a:t>
            </a:r>
            <a:r>
              <a:rPr dirty="0" err="1"/>
              <a:t>søgte</a:t>
            </a:r>
            <a:r>
              <a:rPr dirty="0"/>
              <a:t>. </a:t>
            </a:r>
            <a:r>
              <a:rPr dirty="0" err="1"/>
              <a:t>F.eks</a:t>
            </a:r>
            <a:r>
              <a:rPr dirty="0"/>
              <a:t>. </a:t>
            </a:r>
            <a:r>
              <a:rPr dirty="0" err="1"/>
              <a:t>vil</a:t>
            </a:r>
            <a:r>
              <a:rPr dirty="0"/>
              <a:t> mange </a:t>
            </a:r>
            <a:r>
              <a:rPr dirty="0" err="1"/>
              <a:t>kalde</a:t>
            </a:r>
            <a:r>
              <a:rPr dirty="0"/>
              <a:t> ”</a:t>
            </a:r>
            <a:r>
              <a:rPr dirty="0" err="1"/>
              <a:t>opbevaringsbegrænsning</a:t>
            </a:r>
            <a:r>
              <a:rPr dirty="0"/>
              <a:t>” for ”</a:t>
            </a:r>
            <a:r>
              <a:rPr dirty="0" err="1"/>
              <a:t>slettefrister</a:t>
            </a:r>
            <a:r>
              <a:rPr dirty="0"/>
              <a:t>” </a:t>
            </a:r>
            <a:r>
              <a:rPr dirty="0" err="1"/>
              <a:t>og</a:t>
            </a:r>
            <a:r>
              <a:rPr dirty="0"/>
              <a:t> ”</a:t>
            </a:r>
            <a:r>
              <a:rPr dirty="0" err="1"/>
              <a:t>dataminering</a:t>
            </a:r>
            <a:r>
              <a:rPr dirty="0"/>
              <a:t>” for ”</a:t>
            </a:r>
            <a:r>
              <a:rPr dirty="0" err="1"/>
              <a:t>statistik</a:t>
            </a:r>
            <a:r>
              <a:rPr dirty="0"/>
              <a:t>. </a:t>
            </a:r>
            <a:r>
              <a:rPr dirty="0" err="1"/>
              <a:t>Nævn</a:t>
            </a:r>
            <a:r>
              <a:rPr dirty="0"/>
              <a:t> det </a:t>
            </a:r>
            <a:r>
              <a:rPr dirty="0" err="1"/>
              <a:t>evt</a:t>
            </a:r>
            <a:r>
              <a:rPr dirty="0"/>
              <a:t>. blot </a:t>
            </a:r>
            <a:r>
              <a:rPr dirty="0" err="1"/>
              <a:t>mundtligt</a:t>
            </a:r>
            <a:r>
              <a:rPr dirty="0"/>
              <a:t> under </a:t>
            </a:r>
            <a:r>
              <a:rPr dirty="0" err="1"/>
              <a:t>præsentationen</a:t>
            </a:r>
            <a:r>
              <a:rPr dirty="0"/>
              <a:t>.</a:t>
            </a:r>
          </a:p>
          <a:p>
            <a:pPr marL="171450" indent="-171450">
              <a:buSzPct val="100000"/>
              <a:buChar char="-"/>
            </a:pPr>
            <a:endParaRPr dirty="0"/>
          </a:p>
          <a:p>
            <a:r>
              <a:rPr dirty="0"/>
              <a:t>Mere information</a:t>
            </a:r>
          </a:p>
          <a:p>
            <a:r>
              <a:rPr dirty="0"/>
              <a:t>- </a:t>
            </a:r>
            <a:r>
              <a:rPr dirty="0" err="1"/>
              <a:t>Databeskyttelsesforordningen</a:t>
            </a:r>
            <a:r>
              <a:rPr dirty="0"/>
              <a:t>  </a:t>
            </a:r>
            <a:r>
              <a:rPr dirty="0" err="1"/>
              <a:t>artikel</a:t>
            </a:r>
            <a:r>
              <a:rPr dirty="0"/>
              <a:t> 5 </a:t>
            </a:r>
            <a:r>
              <a:rPr dirty="0" err="1"/>
              <a:t>stk</a:t>
            </a:r>
            <a:r>
              <a:rPr dirty="0"/>
              <a:t> 1 (</a:t>
            </a:r>
            <a:r>
              <a:rPr dirty="0" err="1"/>
              <a:t>principperne</a:t>
            </a:r>
            <a:r>
              <a:rPr dirty="0"/>
              <a:t>) </a:t>
            </a:r>
            <a:r>
              <a:rPr dirty="0" err="1"/>
              <a:t>stk</a:t>
            </a:r>
            <a:r>
              <a:rPr dirty="0"/>
              <a:t> 2 (</a:t>
            </a:r>
            <a:r>
              <a:rPr dirty="0" err="1"/>
              <a:t>ansvarlighedsrpincippet</a:t>
            </a:r>
            <a:r>
              <a:rPr dirty="0"/>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755" name="Shape 755"/>
          <p:cNvSpPr>
            <a:spLocks noGrp="1"/>
          </p:cNvSpPr>
          <p:nvPr>
            <p:ph type="body" sz="quarter" idx="1"/>
          </p:nvPr>
        </p:nvSpPr>
        <p:spPr>
          <a:prstGeom prst="rect">
            <a:avLst/>
          </a:prstGeom>
        </p:spPr>
        <p:txBody>
          <a:bodyPr numCol="1"/>
          <a:lstStyle/>
          <a:p>
            <a:r>
              <a:t>Forslag til drøftelse/refleksion</a:t>
            </a:r>
          </a:p>
          <a:p>
            <a:pPr marL="171450" indent="-171450">
              <a:buSzPct val="100000"/>
              <a:buChar char="-"/>
            </a:pPr>
            <a:r>
              <a:t>Drøft, hvordan det sikres hos jer.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Shape 794"/>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795" name="Shape 795"/>
          <p:cNvSpPr>
            <a:spLocks noGrp="1"/>
          </p:cNvSpPr>
          <p:nvPr>
            <p:ph type="body" sz="quarter" idx="1"/>
          </p:nvPr>
        </p:nvSpPr>
        <p:spPr>
          <a:prstGeom prst="rect">
            <a:avLst/>
          </a:prstGeom>
        </p:spPr>
        <p:txBody>
          <a:bodyPr numCol="1"/>
          <a:lstStyle/>
          <a:p>
            <a:r>
              <a:t>Pointer</a:t>
            </a:r>
          </a:p>
          <a:p>
            <a:r>
              <a:t>- Det er her, ISO 27001 og GDPR kobles sammen.</a:t>
            </a:r>
          </a:p>
          <a:p>
            <a:r>
              <a:t>- I sikrer, at I har en tilstrækkelig sikkerhed ved at anvende risikovurderingerne som grundlag for sikkerhedsniveauet.</a:t>
            </a:r>
          </a:p>
          <a:p>
            <a:endParaRPr/>
          </a:p>
          <a:p>
            <a:r>
              <a:t>Forslag til drøftelse</a:t>
            </a:r>
          </a:p>
          <a:p>
            <a:pPr marL="171450" indent="-171450">
              <a:buSzPct val="100000"/>
              <a:buChar char="-"/>
            </a:pPr>
            <a:r>
              <a:t>Drøft, hvordan ISO 27001 og GDPR supplerer hinanden, og hvorfor begge perspektiver er vigtige.</a:t>
            </a:r>
          </a:p>
          <a:p>
            <a:pPr marL="171450" indent="-171450">
              <a:buSzPct val="100000"/>
              <a:buChar char="-"/>
            </a:pPr>
            <a:r>
              <a:t>ISO 27001 tager udgangspunkt i organisationens perspektiv, mens GDPR tager den registreredes perspektiv.</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Shape 803"/>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804" name="Shape 804"/>
          <p:cNvSpPr>
            <a:spLocks noGrp="1"/>
          </p:cNvSpPr>
          <p:nvPr>
            <p:ph type="body" sz="quarter" idx="1"/>
          </p:nvPr>
        </p:nvSpPr>
        <p:spPr>
          <a:prstGeom prst="rect">
            <a:avLst/>
          </a:prstGeom>
        </p:spPr>
        <p:txBody>
          <a:bodyPr numCol="1"/>
          <a:lstStyle/>
          <a:p>
            <a:r>
              <a:rPr dirty="0" err="1"/>
              <a:t>Formål</a:t>
            </a:r>
            <a:r>
              <a:rPr dirty="0"/>
              <a:t> med </a:t>
            </a:r>
            <a:r>
              <a:rPr dirty="0" err="1"/>
              <a:t>sektionen</a:t>
            </a:r>
            <a:endParaRPr dirty="0"/>
          </a:p>
          <a:p>
            <a:pPr marL="171450" indent="-171450">
              <a:buSzPct val="100000"/>
              <a:buChar char="-"/>
            </a:pPr>
            <a:r>
              <a:rPr dirty="0" err="1"/>
              <a:t>Overordnet</a:t>
            </a:r>
            <a:r>
              <a:rPr dirty="0"/>
              <a:t> </a:t>
            </a:r>
            <a:r>
              <a:rPr dirty="0" err="1"/>
              <a:t>præsentation</a:t>
            </a:r>
            <a:r>
              <a:rPr dirty="0"/>
              <a:t> </a:t>
            </a:r>
            <a:r>
              <a:rPr dirty="0" err="1"/>
              <a:t>af</a:t>
            </a:r>
            <a:r>
              <a:rPr dirty="0"/>
              <a:t> </a:t>
            </a:r>
            <a:r>
              <a:rPr dirty="0" err="1"/>
              <a:t>jeres</a:t>
            </a:r>
            <a:r>
              <a:rPr dirty="0"/>
              <a:t> </a:t>
            </a:r>
            <a:r>
              <a:rPr dirty="0" err="1"/>
              <a:t>lokale</a:t>
            </a:r>
            <a:r>
              <a:rPr dirty="0"/>
              <a:t> </a:t>
            </a:r>
            <a:r>
              <a:rPr dirty="0" err="1"/>
              <a:t>politikker</a:t>
            </a:r>
            <a:r>
              <a:rPr dirty="0"/>
              <a:t>, </a:t>
            </a:r>
            <a:r>
              <a:rPr dirty="0" err="1"/>
              <a:t>retningslinjer</a:t>
            </a:r>
            <a:r>
              <a:rPr dirty="0"/>
              <a:t> </a:t>
            </a:r>
            <a:r>
              <a:rPr dirty="0" err="1"/>
              <a:t>og</a:t>
            </a:r>
            <a:r>
              <a:rPr dirty="0"/>
              <a:t> </a:t>
            </a:r>
            <a:r>
              <a:rPr dirty="0" err="1"/>
              <a:t>instrukser</a:t>
            </a:r>
            <a:r>
              <a:rPr dirty="0"/>
              <a:t>.</a:t>
            </a:r>
          </a:p>
          <a:p>
            <a:pPr marL="171450" indent="-171450">
              <a:buSzPct val="100000"/>
              <a:buChar char="-"/>
            </a:pPr>
            <a:endParaRPr dirty="0"/>
          </a:p>
          <a:p>
            <a:r>
              <a:rPr dirty="0" err="1"/>
              <a:t>Lokal</a:t>
            </a:r>
            <a:r>
              <a:rPr dirty="0"/>
              <a:t> </a:t>
            </a:r>
            <a:r>
              <a:rPr dirty="0" err="1"/>
              <a:t>tilretning</a:t>
            </a:r>
            <a:endParaRPr dirty="0"/>
          </a:p>
          <a:p>
            <a:pPr marL="171450" indent="-171450">
              <a:buSzPct val="100000"/>
              <a:buChar char="-"/>
            </a:pPr>
            <a:r>
              <a:rPr dirty="0" err="1"/>
              <a:t>Indsæt</a:t>
            </a:r>
            <a:r>
              <a:rPr dirty="0"/>
              <a:t> de </a:t>
            </a:r>
            <a:r>
              <a:rPr dirty="0" err="1"/>
              <a:t>relevante</a:t>
            </a:r>
            <a:r>
              <a:rPr dirty="0"/>
              <a:t> </a:t>
            </a:r>
            <a:r>
              <a:rPr dirty="0" err="1"/>
              <a:t>lokale</a:t>
            </a:r>
            <a:r>
              <a:rPr dirty="0"/>
              <a:t> </a:t>
            </a:r>
            <a:r>
              <a:rPr dirty="0" err="1"/>
              <a:t>dokumenter</a:t>
            </a:r>
            <a:r>
              <a:rPr dirty="0"/>
              <a:t>.</a:t>
            </a:r>
          </a:p>
          <a:p>
            <a:pPr marL="171450" indent="-171450">
              <a:buSzPct val="100000"/>
              <a:buChar char="-"/>
            </a:pPr>
            <a:r>
              <a:rPr dirty="0" err="1"/>
              <a:t>Lav</a:t>
            </a:r>
            <a:r>
              <a:rPr dirty="0"/>
              <a:t> </a:t>
            </a:r>
            <a:r>
              <a:rPr dirty="0" err="1"/>
              <a:t>evt</a:t>
            </a:r>
            <a:r>
              <a:rPr dirty="0"/>
              <a:t>. </a:t>
            </a:r>
            <a:r>
              <a:rPr dirty="0" err="1"/>
              <a:t>underslides</a:t>
            </a:r>
            <a:r>
              <a:rPr dirty="0"/>
              <a:t>, </a:t>
            </a:r>
            <a:r>
              <a:rPr dirty="0" err="1"/>
              <a:t>hvor</a:t>
            </a:r>
            <a:r>
              <a:rPr dirty="0"/>
              <a:t> du </a:t>
            </a:r>
            <a:r>
              <a:rPr dirty="0" err="1"/>
              <a:t>går</a:t>
            </a:r>
            <a:r>
              <a:rPr dirty="0"/>
              <a:t> mere </a:t>
            </a:r>
            <a:r>
              <a:rPr dirty="0" err="1"/>
              <a:t>ned</a:t>
            </a:r>
            <a:r>
              <a:rPr dirty="0"/>
              <a:t> </a:t>
            </a:r>
            <a:r>
              <a:rPr dirty="0" err="1"/>
              <a:t>i</a:t>
            </a:r>
            <a:r>
              <a:rPr dirty="0"/>
              <a:t> de </a:t>
            </a:r>
            <a:r>
              <a:rPr dirty="0" err="1"/>
              <a:t>vigtigste</a:t>
            </a:r>
            <a:r>
              <a:rPr dirty="0"/>
              <a:t> </a:t>
            </a:r>
            <a:r>
              <a:rPr dirty="0" err="1"/>
              <a:t>lokale</a:t>
            </a:r>
            <a:r>
              <a:rPr dirty="0"/>
              <a:t> </a:t>
            </a:r>
            <a:r>
              <a:rPr dirty="0" err="1"/>
              <a:t>dokumenter</a:t>
            </a:r>
            <a:r>
              <a:rPr dirty="0"/>
              <a:t>.</a:t>
            </a:r>
          </a:p>
          <a:p>
            <a:pPr marL="171450" indent="-171450">
              <a:buSzPct val="100000"/>
              <a:buChar char="-"/>
            </a:pPr>
            <a:r>
              <a:rPr dirty="0" err="1"/>
              <a:t>Lav</a:t>
            </a:r>
            <a:r>
              <a:rPr dirty="0"/>
              <a:t> </a:t>
            </a:r>
            <a:r>
              <a:rPr dirty="0" err="1"/>
              <a:t>en</a:t>
            </a:r>
            <a:r>
              <a:rPr dirty="0"/>
              <a:t> </a:t>
            </a:r>
            <a:r>
              <a:rPr dirty="0" err="1"/>
              <a:t>statusmarkering</a:t>
            </a:r>
            <a:r>
              <a:rPr dirty="0"/>
              <a:t> for, om de </a:t>
            </a:r>
            <a:r>
              <a:rPr dirty="0" err="1"/>
              <a:t>enkelte</a:t>
            </a:r>
            <a:r>
              <a:rPr dirty="0"/>
              <a:t> </a:t>
            </a:r>
            <a:r>
              <a:rPr dirty="0" err="1"/>
              <a:t>dokumenter</a:t>
            </a:r>
            <a:r>
              <a:rPr dirty="0"/>
              <a:t> er </a:t>
            </a:r>
            <a:r>
              <a:rPr dirty="0" err="1"/>
              <a:t>implementeret</a:t>
            </a:r>
            <a:r>
              <a:rPr dirty="0"/>
              <a:t>, </a:t>
            </a:r>
            <a:r>
              <a:rPr dirty="0" err="1"/>
              <a:t>i</a:t>
            </a:r>
            <a:r>
              <a:rPr dirty="0"/>
              <a:t> </a:t>
            </a:r>
            <a:r>
              <a:rPr dirty="0" err="1"/>
              <a:t>proces</a:t>
            </a:r>
            <a:r>
              <a:rPr dirty="0"/>
              <a:t> etc.</a:t>
            </a:r>
          </a:p>
          <a:p>
            <a:pPr marL="171450" indent="-171450">
              <a:buSzPct val="100000"/>
              <a:buChar char="-"/>
            </a:pPr>
            <a:endParaRPr dirty="0"/>
          </a:p>
          <a:p>
            <a:endParaRPr dirty="0"/>
          </a:p>
          <a:p>
            <a:endParaRPr dirty="0"/>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Shape 826"/>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827" name="Shape 827"/>
          <p:cNvSpPr>
            <a:spLocks noGrp="1"/>
          </p:cNvSpPr>
          <p:nvPr>
            <p:ph type="body" sz="quarter" idx="1"/>
          </p:nvPr>
        </p:nvSpPr>
        <p:spPr>
          <a:prstGeom prst="rect">
            <a:avLst/>
          </a:prstGeom>
        </p:spPr>
        <p:txBody>
          <a:bodyPr numCol="1"/>
          <a:lstStyle/>
          <a:p>
            <a:r>
              <a:t>Formål med sektionen</a:t>
            </a:r>
          </a:p>
          <a:p>
            <a:pPr marL="171450" indent="-171450">
              <a:buSzPct val="100000"/>
              <a:buChar char="-"/>
            </a:pPr>
            <a:r>
              <a:t>Skabe et overblik over, hvem der laver tilsyn med jeres informationssikkerhed.</a:t>
            </a:r>
          </a:p>
          <a:p>
            <a:pPr marL="171450" indent="-171450">
              <a:buSzPct val="100000"/>
              <a:buChar char="-"/>
            </a:pPr>
            <a:endParaRPr/>
          </a:p>
          <a:p>
            <a:r>
              <a:t>Vigtige pointer</a:t>
            </a:r>
          </a:p>
          <a:p>
            <a:r>
              <a:t>- Revionskontrol bliver mere og mere udbredt, jo mere vi indfører trust-baserede systemer i det offentlige. F.eks. har NSIS introduceret flere årlige kontroller af informationssikkerheden via revionserklæringerne (kontrol af processer for MitID i borgerservice og for anvendelse af Lokal IdP).</a:t>
            </a:r>
          </a:p>
          <a:p>
            <a:pPr marL="171450" indent="-171450">
              <a:buSzPct val="100000"/>
              <a:buChar char="-"/>
            </a:pPr>
            <a:endParaRPr/>
          </a:p>
          <a:p>
            <a:endParaRPr/>
          </a:p>
          <a:p>
            <a:endParaRPr/>
          </a:p>
          <a:p>
            <a:endParaRP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79413" y="685800"/>
            <a:ext cx="6099175" cy="3429000"/>
          </a:xfrm>
        </p:spPr>
      </p:sp>
      <p:sp>
        <p:nvSpPr>
          <p:cNvPr id="3" name="Pladsholder til noter 2"/>
          <p:cNvSpPr>
            <a:spLocks noGrp="1"/>
          </p:cNvSpPr>
          <p:nvPr>
            <p:ph type="body" idx="1"/>
          </p:nvPr>
        </p:nvSpPr>
        <p:spPr/>
        <p:txBody>
          <a:bodyPr/>
          <a:lstStyle/>
          <a:p>
            <a:pPr rtl="0" fontAlgn="base"/>
            <a:r>
              <a:rPr lang="da-DK" sz="700" b="0" i="0" u="none" strike="noStrike" dirty="0">
                <a:effectLst/>
                <a:latin typeface="+mn-lt"/>
                <a:ea typeface="+mn-ea"/>
                <a:cs typeface="+mn-cs"/>
                <a:sym typeface="Calibri"/>
              </a:rPr>
              <a:t>Yderligere information hos Datatilsynet</a:t>
            </a:r>
            <a:r>
              <a:rPr lang="en-US" sz="700" b="0" i="0" dirty="0">
                <a:effectLst/>
                <a:latin typeface="+mn-lt"/>
                <a:ea typeface="+mn-ea"/>
                <a:cs typeface="+mn-cs"/>
                <a:sym typeface="Calibri"/>
              </a:rPr>
              <a:t>​</a:t>
            </a:r>
          </a:p>
          <a:p>
            <a:pPr marL="171450" indent="-171450" rtl="0" fontAlgn="base">
              <a:buFont typeface="Arial" panose="020B0604020202020204" pitchFamily="34" charset="0"/>
              <a:buChar char="•"/>
            </a:pPr>
            <a:r>
              <a:rPr lang="da-DK" sz="700" b="0" i="0" u="none" strike="noStrike" dirty="0">
                <a:effectLst/>
                <a:latin typeface="+mn-lt"/>
                <a:ea typeface="+mn-ea"/>
                <a:cs typeface="+mn-cs"/>
                <a:sym typeface="Calibri"/>
              </a:rPr>
              <a:t>Afgørelser / </a:t>
            </a:r>
            <a:r>
              <a:rPr lang="da-DK" sz="700" b="0" i="0" u="sng" strike="noStrike" dirty="0">
                <a:effectLst/>
                <a:latin typeface="+mn-lt"/>
                <a:ea typeface="+mn-ea"/>
                <a:cs typeface="+mn-cs"/>
                <a:sym typeface="Calibri"/>
                <a:hlinkClick r:id="rId3"/>
              </a:rPr>
              <a:t>Afgørelser (datatilsynet.dk)</a:t>
            </a:r>
            <a:r>
              <a:rPr lang="da-DK" sz="700" b="0" i="0" dirty="0">
                <a:effectLst/>
                <a:latin typeface="+mn-lt"/>
                <a:ea typeface="+mn-ea"/>
                <a:cs typeface="+mn-cs"/>
                <a:sym typeface="Calibri"/>
              </a:rPr>
              <a:t>​</a:t>
            </a:r>
          </a:p>
          <a:p>
            <a:pPr marL="171450" indent="-171450" rtl="0" fontAlgn="base">
              <a:buFont typeface="Arial" panose="020B0604020202020204" pitchFamily="34" charset="0"/>
              <a:buChar char="•"/>
            </a:pPr>
            <a:r>
              <a:rPr lang="da-DK" sz="700" b="0" i="0" u="none" strike="noStrike" dirty="0">
                <a:effectLst/>
                <a:latin typeface="+mn-lt"/>
                <a:ea typeface="+mn-ea"/>
                <a:cs typeface="+mn-cs"/>
                <a:sym typeface="Calibri"/>
              </a:rPr>
              <a:t>Bøder / </a:t>
            </a:r>
            <a:r>
              <a:rPr lang="da-DK" sz="700" b="0" i="0" u="sng" strike="noStrike" dirty="0">
                <a:effectLst/>
                <a:latin typeface="+mn-lt"/>
                <a:ea typeface="+mn-ea"/>
                <a:cs typeface="+mn-cs"/>
                <a:sym typeface="Calibri"/>
                <a:hlinkClick r:id="rId4"/>
              </a:rPr>
              <a:t>GDPR-bøder (datatilsynet.dk</a:t>
            </a:r>
            <a:endParaRPr lang="da-DK" sz="700" b="0" i="0" dirty="0">
              <a:effectLst/>
              <a:latin typeface="+mn-lt"/>
              <a:ea typeface="+mn-ea"/>
              <a:cs typeface="+mn-cs"/>
              <a:sym typeface="Calibri"/>
            </a:endParaRPr>
          </a:p>
          <a:p>
            <a:endParaRPr lang="da-DK" dirty="0"/>
          </a:p>
        </p:txBody>
      </p:sp>
    </p:spTree>
    <p:extLst>
      <p:ext uri="{BB962C8B-B14F-4D97-AF65-F5344CB8AC3E}">
        <p14:creationId xmlns:p14="http://schemas.microsoft.com/office/powerpoint/2010/main" val="1458730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Shape 883"/>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884" name="Shape 884"/>
          <p:cNvSpPr>
            <a:spLocks noGrp="1"/>
          </p:cNvSpPr>
          <p:nvPr>
            <p:ph type="body" sz="quarter" idx="1"/>
          </p:nvPr>
        </p:nvSpPr>
        <p:spPr>
          <a:prstGeom prst="rect">
            <a:avLst/>
          </a:prstGeom>
        </p:spPr>
        <p:txBody>
          <a:bodyPr numCol="1"/>
          <a:lstStyle/>
          <a:p>
            <a:r>
              <a:t>Forslag til lokal tilretning</a:t>
            </a:r>
          </a:p>
          <a:p>
            <a:r>
              <a:t>- Har I en lokal praksis? Fortæl om den, og lav evt. en ekstra slide med jeres årsplan.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137" name="Shape 137"/>
          <p:cNvSpPr>
            <a:spLocks noGrp="1"/>
          </p:cNvSpPr>
          <p:nvPr>
            <p:ph type="body" sz="quarter" idx="1"/>
          </p:nvPr>
        </p:nvSpPr>
        <p:spPr>
          <a:prstGeom prst="rect">
            <a:avLst/>
          </a:prstGeom>
        </p:spPr>
        <p:txBody>
          <a:bodyPr numCol="1"/>
          <a:lstStyle/>
          <a:p>
            <a:r>
              <a:t>Formål med sektionen</a:t>
            </a:r>
          </a:p>
          <a:p>
            <a:pPr marL="171450" indent="-171450">
              <a:buSzPct val="100000"/>
              <a:buChar char="-"/>
            </a:pPr>
            <a:r>
              <a:t>At skabe en fælles forståelse for, hvad informationssikkerhed handler om.</a:t>
            </a:r>
          </a:p>
          <a:p>
            <a:endParaRP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165" name="Shape 165"/>
          <p:cNvSpPr>
            <a:spLocks noGrp="1"/>
          </p:cNvSpPr>
          <p:nvPr>
            <p:ph type="body" sz="quarter" idx="1"/>
          </p:nvPr>
        </p:nvSpPr>
        <p:spPr>
          <a:prstGeom prst="rect">
            <a:avLst/>
          </a:prstGeom>
        </p:spPr>
        <p:txBody>
          <a:bodyPr numCol="1"/>
          <a:lstStyle/>
          <a:p>
            <a:r>
              <a:rPr dirty="0"/>
              <a:t>Dette er </a:t>
            </a:r>
            <a:r>
              <a:rPr dirty="0" err="1"/>
              <a:t>en</a:t>
            </a:r>
            <a:r>
              <a:rPr dirty="0"/>
              <a:t> </a:t>
            </a:r>
            <a:r>
              <a:rPr dirty="0" err="1"/>
              <a:t>hovedslide</a:t>
            </a:r>
            <a:r>
              <a:rPr dirty="0"/>
              <a:t> med animation. </a:t>
            </a:r>
          </a:p>
          <a:p>
            <a:pPr marL="171450" indent="-171450">
              <a:buSzPct val="100000"/>
              <a:buChar char="-"/>
            </a:pPr>
            <a:r>
              <a:rPr dirty="0"/>
              <a:t>De </a:t>
            </a:r>
            <a:r>
              <a:rPr dirty="0" err="1"/>
              <a:t>efterfølgende</a:t>
            </a:r>
            <a:r>
              <a:rPr dirty="0"/>
              <a:t> slides </a:t>
            </a:r>
            <a:r>
              <a:rPr dirty="0" err="1"/>
              <a:t>går</a:t>
            </a:r>
            <a:r>
              <a:rPr dirty="0"/>
              <a:t> </a:t>
            </a:r>
            <a:r>
              <a:rPr dirty="0" err="1"/>
              <a:t>i</a:t>
            </a:r>
            <a:r>
              <a:rPr dirty="0"/>
              <a:t> </a:t>
            </a:r>
            <a:r>
              <a:rPr dirty="0" err="1"/>
              <a:t>dybden</a:t>
            </a:r>
            <a:r>
              <a:rPr dirty="0"/>
              <a:t> med de </a:t>
            </a:r>
            <a:r>
              <a:rPr dirty="0" err="1"/>
              <a:t>enkelte</a:t>
            </a:r>
            <a:r>
              <a:rPr dirty="0"/>
              <a:t> </a:t>
            </a:r>
            <a:r>
              <a:rPr dirty="0" err="1"/>
              <a:t>områder</a:t>
            </a:r>
            <a:r>
              <a:rPr dirty="0"/>
              <a:t>. Du </a:t>
            </a:r>
            <a:r>
              <a:rPr dirty="0" err="1"/>
              <a:t>kan</a:t>
            </a:r>
            <a:r>
              <a:rPr dirty="0"/>
              <a:t> </a:t>
            </a:r>
            <a:r>
              <a:rPr dirty="0" err="1"/>
              <a:t>forklare</a:t>
            </a:r>
            <a:r>
              <a:rPr dirty="0"/>
              <a:t> hele </a:t>
            </a:r>
            <a:r>
              <a:rPr dirty="0" err="1"/>
              <a:t>emnet</a:t>
            </a:r>
            <a:r>
              <a:rPr dirty="0"/>
              <a:t> </a:t>
            </a:r>
            <a:r>
              <a:rPr dirty="0" err="1"/>
              <a:t>ud</a:t>
            </a:r>
            <a:r>
              <a:rPr dirty="0"/>
              <a:t> </a:t>
            </a:r>
            <a:r>
              <a:rPr dirty="0" err="1"/>
              <a:t>fra</a:t>
            </a:r>
            <a:r>
              <a:rPr dirty="0"/>
              <a:t> </a:t>
            </a:r>
            <a:r>
              <a:rPr dirty="0" err="1"/>
              <a:t>hovedsliden</a:t>
            </a:r>
            <a:r>
              <a:rPr dirty="0"/>
              <a:t>, </a:t>
            </a:r>
            <a:r>
              <a:rPr dirty="0" err="1"/>
              <a:t>eller</a:t>
            </a:r>
            <a:r>
              <a:rPr dirty="0"/>
              <a:t> du </a:t>
            </a:r>
            <a:r>
              <a:rPr dirty="0" err="1"/>
              <a:t>kan</a:t>
            </a:r>
            <a:r>
              <a:rPr dirty="0"/>
              <a:t> </a:t>
            </a:r>
            <a:r>
              <a:rPr dirty="0" err="1"/>
              <a:t>vælge</a:t>
            </a:r>
            <a:r>
              <a:rPr dirty="0"/>
              <a:t> at </a:t>
            </a:r>
            <a:r>
              <a:rPr dirty="0" err="1"/>
              <a:t>gå</a:t>
            </a:r>
            <a:r>
              <a:rPr dirty="0"/>
              <a:t> </a:t>
            </a:r>
            <a:r>
              <a:rPr dirty="0" err="1"/>
              <a:t>i</a:t>
            </a:r>
            <a:r>
              <a:rPr dirty="0"/>
              <a:t> </a:t>
            </a:r>
            <a:r>
              <a:rPr dirty="0" err="1"/>
              <a:t>dybden</a:t>
            </a:r>
            <a:r>
              <a:rPr dirty="0"/>
              <a:t> </a:t>
            </a:r>
            <a:r>
              <a:rPr dirty="0" err="1"/>
              <a:t>ved</a:t>
            </a:r>
            <a:r>
              <a:rPr dirty="0"/>
              <a:t> </a:t>
            </a:r>
            <a:r>
              <a:rPr dirty="0" err="1"/>
              <a:t>anvendelse</a:t>
            </a:r>
            <a:r>
              <a:rPr dirty="0"/>
              <a:t> </a:t>
            </a:r>
            <a:r>
              <a:rPr dirty="0" err="1"/>
              <a:t>af</a:t>
            </a:r>
            <a:r>
              <a:rPr dirty="0"/>
              <a:t> </a:t>
            </a:r>
            <a:r>
              <a:rPr dirty="0" err="1"/>
              <a:t>underslides</a:t>
            </a:r>
            <a:r>
              <a:rPr dirty="0"/>
              <a:t>.</a:t>
            </a:r>
          </a:p>
          <a:p>
            <a:pPr marL="171450" indent="-171450">
              <a:buSzPct val="100000"/>
              <a:buChar char="-"/>
            </a:pPr>
            <a:r>
              <a:rPr dirty="0" err="1"/>
              <a:t>Animationen</a:t>
            </a:r>
            <a:r>
              <a:rPr dirty="0"/>
              <a:t> </a:t>
            </a:r>
            <a:r>
              <a:rPr dirty="0" err="1"/>
              <a:t>kan</a:t>
            </a:r>
            <a:r>
              <a:rPr dirty="0"/>
              <a:t> </a:t>
            </a:r>
            <a:r>
              <a:rPr dirty="0" err="1"/>
              <a:t>bruges</a:t>
            </a:r>
            <a:r>
              <a:rPr dirty="0"/>
              <a:t> </a:t>
            </a:r>
            <a:r>
              <a:rPr dirty="0" err="1"/>
              <a:t>i</a:t>
            </a:r>
            <a:r>
              <a:rPr dirty="0"/>
              <a:t> </a:t>
            </a:r>
            <a:r>
              <a:rPr dirty="0" err="1"/>
              <a:t>stedet</a:t>
            </a:r>
            <a:r>
              <a:rPr dirty="0"/>
              <a:t> for </a:t>
            </a:r>
            <a:r>
              <a:rPr dirty="0" err="1"/>
              <a:t>underslides</a:t>
            </a:r>
            <a:r>
              <a:rPr dirty="0"/>
              <a:t> - </a:t>
            </a:r>
            <a:r>
              <a:rPr dirty="0" err="1"/>
              <a:t>f.eks</a:t>
            </a:r>
            <a:r>
              <a:rPr dirty="0"/>
              <a:t>. </a:t>
            </a:r>
            <a:r>
              <a:rPr dirty="0" err="1"/>
              <a:t>ved</a:t>
            </a:r>
            <a:r>
              <a:rPr dirty="0"/>
              <a:t> at du </a:t>
            </a:r>
            <a:r>
              <a:rPr dirty="0" err="1"/>
              <a:t>bruger</a:t>
            </a:r>
            <a:r>
              <a:rPr dirty="0"/>
              <a:t> </a:t>
            </a:r>
            <a:r>
              <a:rPr dirty="0" err="1"/>
              <a:t>hovedsliden</a:t>
            </a:r>
            <a:r>
              <a:rPr dirty="0"/>
              <a:t> </a:t>
            </a:r>
            <a:r>
              <a:rPr dirty="0" err="1"/>
              <a:t>til</a:t>
            </a:r>
            <a:r>
              <a:rPr dirty="0"/>
              <a:t> at </a:t>
            </a:r>
            <a:r>
              <a:rPr dirty="0" err="1"/>
              <a:t>introducere</a:t>
            </a:r>
            <a:r>
              <a:rPr dirty="0"/>
              <a:t> </a:t>
            </a:r>
            <a:r>
              <a:rPr dirty="0" err="1"/>
              <a:t>emnet</a:t>
            </a:r>
            <a:r>
              <a:rPr dirty="0"/>
              <a:t> </a:t>
            </a:r>
            <a:r>
              <a:rPr dirty="0" err="1"/>
              <a:t>og</a:t>
            </a:r>
            <a:r>
              <a:rPr dirty="0"/>
              <a:t> </a:t>
            </a:r>
            <a:r>
              <a:rPr dirty="0" err="1"/>
              <a:t>derefter</a:t>
            </a:r>
            <a:r>
              <a:rPr dirty="0"/>
              <a:t> </a:t>
            </a:r>
            <a:r>
              <a:rPr dirty="0" err="1"/>
              <a:t>viser</a:t>
            </a:r>
            <a:r>
              <a:rPr dirty="0"/>
              <a:t> </a:t>
            </a:r>
            <a:r>
              <a:rPr dirty="0" err="1"/>
              <a:t>animationen</a:t>
            </a:r>
            <a:r>
              <a:rPr dirty="0"/>
              <a:t>.</a:t>
            </a:r>
            <a:endParaRPr lang="da-DK" dirty="0"/>
          </a:p>
          <a:p>
            <a:pPr marL="171450" marR="0" lvl="0" indent="-171450" defTabSz="519542" eaLnBrk="1" fontAlgn="auto" latinLnBrk="0" hangingPunct="1">
              <a:lnSpc>
                <a:spcPct val="100000"/>
              </a:lnSpc>
              <a:spcBef>
                <a:spcPts val="0"/>
              </a:spcBef>
              <a:spcAft>
                <a:spcPts val="0"/>
              </a:spcAft>
              <a:buClrTx/>
              <a:buSzPct val="100000"/>
              <a:buFontTx/>
              <a:buChar char="-"/>
              <a:tabLst/>
              <a:defRPr/>
            </a:pPr>
            <a:r>
              <a:rPr lang="da-DK" dirty="0"/>
              <a:t>Du finder animationen her: http://</a:t>
            </a:r>
            <a:r>
              <a:rPr lang="da-DK" dirty="0" err="1"/>
              <a:t>videncenter.kl.dk</a:t>
            </a:r>
            <a:r>
              <a:rPr lang="da-DK" dirty="0"/>
              <a:t>/</a:t>
            </a:r>
            <a:r>
              <a:rPr lang="da-DK" dirty="0" err="1"/>
              <a:t>ledelseafinformationssikkerhed</a:t>
            </a:r>
            <a:r>
              <a:rPr lang="da-DK" dirty="0"/>
              <a:t> </a:t>
            </a:r>
          </a:p>
          <a:p>
            <a:pPr marL="171450" indent="-171450">
              <a:buSzPct val="100000"/>
              <a:buChar char="-"/>
            </a:pPr>
            <a:endParaRPr dirty="0"/>
          </a:p>
          <a:p>
            <a:endParaRPr dirty="0"/>
          </a:p>
          <a:p>
            <a:r>
              <a:rPr dirty="0" err="1"/>
              <a:t>Formål</a:t>
            </a:r>
            <a:endParaRPr dirty="0"/>
          </a:p>
          <a:p>
            <a:pPr marL="171450" indent="-171450">
              <a:buSzPct val="100000"/>
              <a:buChar char="-"/>
            </a:pPr>
            <a:r>
              <a:rPr dirty="0" err="1"/>
              <a:t>Skabe</a:t>
            </a:r>
            <a:r>
              <a:rPr dirty="0"/>
              <a:t> </a:t>
            </a:r>
            <a:r>
              <a:rPr dirty="0" err="1"/>
              <a:t>en</a:t>
            </a:r>
            <a:r>
              <a:rPr dirty="0"/>
              <a:t> </a:t>
            </a:r>
            <a:r>
              <a:rPr dirty="0" err="1"/>
              <a:t>grundlæggelse</a:t>
            </a:r>
            <a:r>
              <a:rPr dirty="0"/>
              <a:t> </a:t>
            </a:r>
            <a:r>
              <a:rPr dirty="0" err="1"/>
              <a:t>forståelse</a:t>
            </a:r>
            <a:r>
              <a:rPr dirty="0"/>
              <a:t> </a:t>
            </a:r>
            <a:r>
              <a:rPr dirty="0" err="1"/>
              <a:t>af</a:t>
            </a:r>
            <a:r>
              <a:rPr dirty="0"/>
              <a:t> </a:t>
            </a:r>
            <a:r>
              <a:rPr dirty="0" err="1"/>
              <a:t>informationssikkerhed</a:t>
            </a:r>
            <a:r>
              <a:rPr dirty="0"/>
              <a:t> </a:t>
            </a:r>
            <a:r>
              <a:rPr dirty="0" err="1"/>
              <a:t>og</a:t>
            </a:r>
            <a:r>
              <a:rPr dirty="0"/>
              <a:t> </a:t>
            </a:r>
            <a:r>
              <a:rPr dirty="0" err="1"/>
              <a:t>databeskyttelse</a:t>
            </a:r>
            <a:endParaRPr dirty="0"/>
          </a:p>
          <a:p>
            <a:pPr marL="171450" indent="-171450">
              <a:buSzPct val="100000"/>
              <a:buChar char="-"/>
            </a:pPr>
            <a:r>
              <a:rPr dirty="0" err="1"/>
              <a:t>Skabe</a:t>
            </a:r>
            <a:r>
              <a:rPr dirty="0"/>
              <a:t> </a:t>
            </a:r>
            <a:r>
              <a:rPr dirty="0" err="1"/>
              <a:t>forståelse</a:t>
            </a:r>
            <a:r>
              <a:rPr dirty="0"/>
              <a:t> for, at </a:t>
            </a:r>
            <a:r>
              <a:rPr dirty="0" err="1"/>
              <a:t>informationssikkerhed</a:t>
            </a:r>
            <a:r>
              <a:rPr dirty="0"/>
              <a:t> </a:t>
            </a:r>
            <a:r>
              <a:rPr dirty="0" err="1"/>
              <a:t>skal</a:t>
            </a:r>
            <a:r>
              <a:rPr dirty="0"/>
              <a:t> </a:t>
            </a:r>
            <a:r>
              <a:rPr dirty="0" err="1"/>
              <a:t>forstås</a:t>
            </a:r>
            <a:r>
              <a:rPr dirty="0"/>
              <a:t> </a:t>
            </a:r>
            <a:r>
              <a:rPr dirty="0" err="1"/>
              <a:t>bredt</a:t>
            </a:r>
            <a:r>
              <a:rPr dirty="0"/>
              <a:t>. </a:t>
            </a:r>
          </a:p>
          <a:p>
            <a:pPr marL="171450" indent="-171450">
              <a:buSzPct val="100000"/>
              <a:buChar char="-"/>
            </a:pPr>
            <a:endParaRPr dirty="0"/>
          </a:p>
          <a:p>
            <a:r>
              <a:rPr dirty="0" err="1"/>
              <a:t>Vigtige</a:t>
            </a:r>
            <a:r>
              <a:rPr dirty="0"/>
              <a:t> pointer</a:t>
            </a:r>
          </a:p>
          <a:p>
            <a:pPr marL="171450" indent="-171450">
              <a:buSzPct val="100000"/>
              <a:buChar char="-"/>
            </a:pPr>
            <a:r>
              <a:rPr dirty="0" err="1"/>
              <a:t>Informationssikkerhed</a:t>
            </a:r>
            <a:r>
              <a:rPr dirty="0"/>
              <a:t> handler </a:t>
            </a:r>
            <a:r>
              <a:rPr dirty="0" err="1"/>
              <a:t>ikke</a:t>
            </a:r>
            <a:r>
              <a:rPr dirty="0"/>
              <a:t> </a:t>
            </a:r>
            <a:r>
              <a:rPr dirty="0" err="1"/>
              <a:t>kun</a:t>
            </a:r>
            <a:r>
              <a:rPr dirty="0"/>
              <a:t> om IT.</a:t>
            </a:r>
          </a:p>
          <a:p>
            <a:pPr marL="171450" indent="-171450">
              <a:buSzPct val="100000"/>
              <a:buChar char="-"/>
            </a:pPr>
            <a:r>
              <a:rPr dirty="0" err="1"/>
              <a:t>Brugernes</a:t>
            </a:r>
            <a:r>
              <a:rPr dirty="0"/>
              <a:t> </a:t>
            </a:r>
            <a:r>
              <a:rPr dirty="0" err="1"/>
              <a:t>adfærd</a:t>
            </a:r>
            <a:r>
              <a:rPr dirty="0"/>
              <a:t> er det </a:t>
            </a:r>
            <a:r>
              <a:rPr dirty="0" err="1"/>
              <a:t>svageste</a:t>
            </a:r>
            <a:r>
              <a:rPr dirty="0"/>
              <a:t> </a:t>
            </a:r>
            <a:r>
              <a:rPr dirty="0" err="1"/>
              <a:t>punkt</a:t>
            </a:r>
            <a:r>
              <a:rPr dirty="0"/>
              <a:t> </a:t>
            </a:r>
            <a:r>
              <a:rPr dirty="0" err="1"/>
              <a:t>i</a:t>
            </a:r>
            <a:r>
              <a:rPr dirty="0"/>
              <a:t> forhold </a:t>
            </a:r>
            <a:r>
              <a:rPr dirty="0" err="1"/>
              <a:t>til</a:t>
            </a:r>
            <a:r>
              <a:rPr dirty="0"/>
              <a:t> </a:t>
            </a:r>
            <a:r>
              <a:rPr dirty="0" err="1"/>
              <a:t>f.eks</a:t>
            </a:r>
            <a:r>
              <a:rPr dirty="0"/>
              <a:t> ransomware </a:t>
            </a:r>
            <a:r>
              <a:rPr dirty="0" err="1"/>
              <a:t>og</a:t>
            </a:r>
            <a:r>
              <a:rPr dirty="0"/>
              <a:t> </a:t>
            </a:r>
            <a:r>
              <a:rPr dirty="0" err="1"/>
              <a:t>ceo</a:t>
            </a:r>
            <a:r>
              <a:rPr dirty="0"/>
              <a:t>-fraud.</a:t>
            </a:r>
          </a:p>
          <a:p>
            <a:pPr marL="171450" indent="-171450">
              <a:buSzPct val="100000"/>
              <a:buChar char="-"/>
            </a:pPr>
            <a:endParaRPr dirty="0"/>
          </a:p>
          <a:p>
            <a:r>
              <a:rPr dirty="0" err="1"/>
              <a:t>Forslag</a:t>
            </a:r>
            <a:r>
              <a:rPr dirty="0"/>
              <a:t> </a:t>
            </a:r>
            <a:r>
              <a:rPr dirty="0" err="1"/>
              <a:t>til</a:t>
            </a:r>
            <a:r>
              <a:rPr dirty="0"/>
              <a:t> </a:t>
            </a:r>
            <a:r>
              <a:rPr dirty="0" err="1"/>
              <a:t>lokal</a:t>
            </a:r>
            <a:r>
              <a:rPr dirty="0"/>
              <a:t> </a:t>
            </a:r>
            <a:r>
              <a:rPr dirty="0" err="1"/>
              <a:t>tilretning</a:t>
            </a:r>
            <a:endParaRPr dirty="0"/>
          </a:p>
          <a:p>
            <a:r>
              <a:rPr dirty="0"/>
              <a:t>- </a:t>
            </a:r>
            <a:r>
              <a:rPr dirty="0" err="1"/>
              <a:t>Lav</a:t>
            </a:r>
            <a:r>
              <a:rPr dirty="0"/>
              <a:t> </a:t>
            </a:r>
            <a:r>
              <a:rPr dirty="0" err="1"/>
              <a:t>kvalitetscheck</a:t>
            </a:r>
            <a:r>
              <a:rPr dirty="0"/>
              <a:t> </a:t>
            </a:r>
            <a:r>
              <a:rPr dirty="0" err="1"/>
              <a:t>af</a:t>
            </a:r>
            <a:r>
              <a:rPr dirty="0"/>
              <a:t> </a:t>
            </a:r>
            <a:r>
              <a:rPr dirty="0" err="1"/>
              <a:t>underslides</a:t>
            </a:r>
            <a:r>
              <a:rPr dirty="0"/>
              <a:t> </a:t>
            </a:r>
            <a:r>
              <a:rPr dirty="0" err="1"/>
              <a:t>og</a:t>
            </a:r>
            <a:r>
              <a:rPr dirty="0"/>
              <a:t> ret dem </a:t>
            </a:r>
            <a:r>
              <a:rPr dirty="0" err="1"/>
              <a:t>til</a:t>
            </a:r>
            <a:r>
              <a:rPr dirty="0"/>
              <a:t> </a:t>
            </a:r>
            <a:r>
              <a:rPr dirty="0" err="1"/>
              <a:t>eksemplerne</a:t>
            </a:r>
            <a:r>
              <a:rPr dirty="0"/>
              <a:t> passer </a:t>
            </a:r>
            <a:r>
              <a:rPr dirty="0" err="1"/>
              <a:t>til</a:t>
            </a:r>
            <a:r>
              <a:rPr dirty="0"/>
              <a:t> </a:t>
            </a:r>
            <a:r>
              <a:rPr dirty="0" err="1"/>
              <a:t>jeres</a:t>
            </a:r>
            <a:r>
              <a:rPr dirty="0"/>
              <a:t> </a:t>
            </a:r>
            <a:r>
              <a:rPr dirty="0" err="1"/>
              <a:t>praksis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218" name="Shape 218"/>
          <p:cNvSpPr>
            <a:spLocks noGrp="1"/>
          </p:cNvSpPr>
          <p:nvPr>
            <p:ph type="body" sz="quarter" idx="1"/>
          </p:nvPr>
        </p:nvSpPr>
        <p:spPr>
          <a:prstGeom prst="rect">
            <a:avLst/>
          </a:prstGeom>
        </p:spPr>
        <p:txBody>
          <a:bodyPr numCol="1"/>
          <a:lstStyle/>
          <a:p>
            <a:r>
              <a:t>Overvej</a:t>
            </a:r>
          </a:p>
          <a:p>
            <a:r>
              <a:t>- Kan I sætte ”kød og blod” på nogle af eksemplerne? Evt. i dialog med tilhørerne?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227" name="Shape 227"/>
          <p:cNvSpPr>
            <a:spLocks noGrp="1"/>
          </p:cNvSpPr>
          <p:nvPr>
            <p:ph type="body" sz="quarter" idx="1"/>
          </p:nvPr>
        </p:nvSpPr>
        <p:spPr>
          <a:prstGeom prst="rect">
            <a:avLst/>
          </a:prstGeom>
        </p:spPr>
        <p:txBody>
          <a:bodyPr numCol="1"/>
          <a:lstStyle/>
          <a:p>
            <a:r>
              <a:rPr dirty="0" err="1"/>
              <a:t>Formål</a:t>
            </a:r>
            <a:r>
              <a:rPr dirty="0"/>
              <a:t> med </a:t>
            </a:r>
            <a:r>
              <a:rPr dirty="0" err="1"/>
              <a:t>sektionen</a:t>
            </a:r>
            <a:endParaRPr dirty="0"/>
          </a:p>
          <a:p>
            <a:pPr marL="171450" indent="-171450">
              <a:buSzPct val="100000"/>
              <a:buChar char="-"/>
            </a:pPr>
            <a:r>
              <a:rPr dirty="0" err="1"/>
              <a:t>Introducere</a:t>
            </a:r>
            <a:r>
              <a:rPr dirty="0"/>
              <a:t> </a:t>
            </a:r>
            <a:r>
              <a:rPr dirty="0" err="1"/>
              <a:t>rammerne</a:t>
            </a:r>
            <a:r>
              <a:rPr dirty="0"/>
              <a:t> for </a:t>
            </a:r>
            <a:r>
              <a:rPr dirty="0" err="1"/>
              <a:t>ledelse</a:t>
            </a:r>
            <a:r>
              <a:rPr dirty="0"/>
              <a:t> </a:t>
            </a:r>
            <a:r>
              <a:rPr dirty="0" err="1"/>
              <a:t>af</a:t>
            </a:r>
            <a:r>
              <a:rPr dirty="0"/>
              <a:t> </a:t>
            </a:r>
            <a:r>
              <a:rPr dirty="0" err="1"/>
              <a:t>informationssikkerhed</a:t>
            </a:r>
            <a:r>
              <a:rPr dirty="0"/>
              <a:t> </a:t>
            </a:r>
            <a:r>
              <a:rPr dirty="0" err="1"/>
              <a:t>i</a:t>
            </a:r>
            <a:r>
              <a:rPr dirty="0"/>
              <a:t> </a:t>
            </a:r>
            <a:r>
              <a:rPr dirty="0" err="1"/>
              <a:t>kommunen</a:t>
            </a:r>
            <a:endParaRPr dirty="0"/>
          </a:p>
          <a:p>
            <a:pPr marL="171450" indent="-171450">
              <a:buSzPct val="100000"/>
              <a:buChar char="-"/>
            </a:pPr>
            <a:r>
              <a:rPr dirty="0" err="1"/>
              <a:t>Forståelse</a:t>
            </a:r>
            <a:r>
              <a:rPr dirty="0"/>
              <a:t> </a:t>
            </a:r>
            <a:r>
              <a:rPr dirty="0" err="1"/>
              <a:t>af</a:t>
            </a:r>
            <a:r>
              <a:rPr dirty="0"/>
              <a:t> </a:t>
            </a:r>
            <a:r>
              <a:rPr dirty="0" err="1"/>
              <a:t>principperne</a:t>
            </a:r>
            <a:r>
              <a:rPr dirty="0"/>
              <a:t> </a:t>
            </a:r>
            <a:r>
              <a:rPr dirty="0" err="1"/>
              <a:t>i</a:t>
            </a:r>
            <a:r>
              <a:rPr dirty="0"/>
              <a:t> ISO 27001</a:t>
            </a:r>
          </a:p>
          <a:p>
            <a:pPr marL="171450" indent="-171450">
              <a:buSzPct val="100000"/>
              <a:buChar char="-"/>
            </a:pPr>
            <a:endParaRPr dirty="0"/>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243" name="Shape 243"/>
          <p:cNvSpPr>
            <a:spLocks noGrp="1"/>
          </p:cNvSpPr>
          <p:nvPr>
            <p:ph type="body" sz="quarter" idx="1"/>
          </p:nvPr>
        </p:nvSpPr>
        <p:spPr>
          <a:prstGeom prst="rect">
            <a:avLst/>
          </a:prstGeom>
        </p:spPr>
        <p:txBody>
          <a:bodyPr numCol="1"/>
          <a:lstStyle/>
          <a:p>
            <a:r>
              <a:t>Formål</a:t>
            </a:r>
          </a:p>
          <a:p>
            <a:pPr marL="171450" indent="-171450">
              <a:buSzPct val="100000"/>
              <a:buChar char="-"/>
            </a:pPr>
            <a:r>
              <a:t>Give oveblik over de forpligtende rammer, der er for ledelse af informationssikkerhed i kommunen.</a:t>
            </a:r>
          </a:p>
          <a:p>
            <a:pPr marL="171450" indent="-171450">
              <a:buSzPct val="100000"/>
              <a:buChar char="-"/>
            </a:pPr>
            <a:endParaRPr/>
          </a:p>
          <a:p>
            <a:r>
              <a:t>Vigtige pointer</a:t>
            </a:r>
          </a:p>
          <a:p>
            <a:pPr marL="171450" indent="-171450">
              <a:buSzPct val="100000"/>
              <a:buChar char="-"/>
            </a:pPr>
            <a:r>
              <a:t>Kommunen er forpligtet af de fællesoffentlige aftaler via de årlige økonomiaftaler mellem regeringen og kommunerne, hvor aftaler om fællesoffentlige projekter også indgår.</a:t>
            </a:r>
          </a:p>
          <a:p>
            <a:pPr marL="171450" indent="-171450">
              <a:buSzPct val="100000"/>
              <a:buChar char="-"/>
            </a:pPr>
            <a:r>
              <a:t>Ofte er aftalerne implicitte i andre projekter. F.eks. er det aftalt, at kommunerne skal implementere MitID Erhvervslicenser, og det indebærer, at man skal leve op til NSIS-standarden, som stiller en række tekniske og organisatoriske krav til informationssikkerheden. F.eks. at man vil påvise, at man har et informationssikkerhedsledelsessystem, der følger principperne i ISO 27001. </a:t>
            </a:r>
          </a:p>
          <a:p>
            <a:pPr marL="171450" indent="-171450">
              <a:buSzPct val="100000"/>
              <a:buChar char="-"/>
            </a:pPr>
            <a:endParaRPr/>
          </a:p>
          <a:p>
            <a:r>
              <a:t>Forslag til lokal tilretning</a:t>
            </a:r>
          </a:p>
          <a:p>
            <a:pPr marL="171450" indent="-171450">
              <a:buSzPct val="100000"/>
              <a:buChar char="-"/>
            </a:pPr>
            <a:r>
              <a:t>Overvej, om der er andre lokale eller regionale aftaler, som bør nævnes. F.eks hvis I samarbejder med andre kommuner om it-drift eller informationssikkerhed.</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257" name="Shape 257"/>
          <p:cNvSpPr>
            <a:spLocks noGrp="1"/>
          </p:cNvSpPr>
          <p:nvPr>
            <p:ph type="body" sz="quarter" idx="1"/>
          </p:nvPr>
        </p:nvSpPr>
        <p:spPr>
          <a:prstGeom prst="rect">
            <a:avLst/>
          </a:prstGeom>
        </p:spPr>
        <p:txBody>
          <a:bodyPr numCol="1"/>
          <a:lstStyle/>
          <a:p>
            <a:r>
              <a:t>Formål</a:t>
            </a:r>
          </a:p>
          <a:p>
            <a:pPr marL="171450" indent="-171450">
              <a:buSzPct val="100000"/>
              <a:buChar char="-"/>
            </a:pPr>
            <a:r>
              <a:t>Give direktionen en fælles forståelse for, hvad deres rolle er, og hvilke opgaver de har. De efterfølgende slides går i dybden med de tre opgaver, der nævnes.</a:t>
            </a:r>
          </a:p>
          <a:p>
            <a:pPr marL="171450" indent="-171450">
              <a:buSzPct val="100000"/>
              <a:buChar char="-"/>
            </a:pPr>
            <a:endParaRPr/>
          </a:p>
          <a:p>
            <a:r>
              <a:t>OBS</a:t>
            </a:r>
          </a:p>
          <a:p>
            <a:pPr marL="171450" indent="-171450">
              <a:buSzPct val="100000"/>
              <a:buChar char="-"/>
            </a:pPr>
            <a:r>
              <a:t>Roller og opgaver for andre personalegrupper (f.eks. mellemlederne) findes i ”Rejsefortællingen” og i tillægget til rejsefortællingen, som går i dybden med mellemledernes opgaver. Holder du oplægget for en bredere ledelsesgruppe, kan du overveje at inkludere slides derfra om mellemlederne.</a:t>
            </a:r>
          </a:p>
          <a:p>
            <a:pPr marL="171450" indent="-171450">
              <a:buSzPct val="100000"/>
              <a:buChar char="-"/>
            </a:pPr>
            <a:r>
              <a:t>https://videncenter.kl.dk/viden-og-vaerktoejer/informationssikkerhed-og-gdpr/rejsefortaellingen/ </a:t>
            </a:r>
          </a:p>
          <a:p>
            <a:endParaRPr/>
          </a:p>
          <a:p>
            <a:endParaRPr/>
          </a:p>
          <a:p>
            <a:r>
              <a:t>Vigtige pointer</a:t>
            </a:r>
          </a:p>
          <a:p>
            <a:r>
              <a:t>- I er sikkert ikke på bar bund i forhold til roller og opgaver, så husk at sætte det i relation til jeres eksisterende organisering. </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79413" y="685800"/>
            <a:ext cx="6099175" cy="3429000"/>
          </a:xfrm>
          <a:prstGeom prst="rect">
            <a:avLst/>
          </a:prstGeom>
        </p:spPr>
        <p:txBody>
          <a:bodyPr numCol="1"/>
          <a:lstStyle/>
          <a:p>
            <a:endParaRPr/>
          </a:p>
        </p:txBody>
      </p:sp>
      <p:sp>
        <p:nvSpPr>
          <p:cNvPr id="272" name="Shape 272"/>
          <p:cNvSpPr>
            <a:spLocks noGrp="1"/>
          </p:cNvSpPr>
          <p:nvPr>
            <p:ph type="body" sz="quarter" idx="1"/>
          </p:nvPr>
        </p:nvSpPr>
        <p:spPr>
          <a:prstGeom prst="rect">
            <a:avLst/>
          </a:prstGeom>
        </p:spPr>
        <p:txBody>
          <a:bodyPr numCol="1"/>
          <a:lstStyle/>
          <a:p>
            <a:r>
              <a:rPr dirty="0"/>
              <a:t>Dette er </a:t>
            </a:r>
            <a:r>
              <a:rPr dirty="0" err="1"/>
              <a:t>en</a:t>
            </a:r>
            <a:r>
              <a:rPr dirty="0"/>
              <a:t> </a:t>
            </a:r>
            <a:r>
              <a:rPr dirty="0" err="1"/>
              <a:t>hovedslide</a:t>
            </a:r>
            <a:r>
              <a:rPr dirty="0"/>
              <a:t> med animation. </a:t>
            </a:r>
          </a:p>
          <a:p>
            <a:pPr marL="171450" indent="-171450">
              <a:buSzPct val="100000"/>
              <a:buChar char="-"/>
            </a:pPr>
            <a:r>
              <a:rPr dirty="0"/>
              <a:t>De </a:t>
            </a:r>
            <a:r>
              <a:rPr dirty="0" err="1"/>
              <a:t>efterfølgende</a:t>
            </a:r>
            <a:r>
              <a:rPr dirty="0"/>
              <a:t> slides </a:t>
            </a:r>
            <a:r>
              <a:rPr dirty="0" err="1"/>
              <a:t>går</a:t>
            </a:r>
            <a:r>
              <a:rPr dirty="0"/>
              <a:t> </a:t>
            </a:r>
            <a:r>
              <a:rPr dirty="0" err="1"/>
              <a:t>i</a:t>
            </a:r>
            <a:r>
              <a:rPr dirty="0"/>
              <a:t> </a:t>
            </a:r>
            <a:r>
              <a:rPr dirty="0" err="1"/>
              <a:t>dybden</a:t>
            </a:r>
            <a:r>
              <a:rPr dirty="0"/>
              <a:t> med de </a:t>
            </a:r>
            <a:r>
              <a:rPr dirty="0" err="1"/>
              <a:t>enkelte</a:t>
            </a:r>
            <a:r>
              <a:rPr dirty="0"/>
              <a:t> </a:t>
            </a:r>
            <a:r>
              <a:rPr dirty="0" err="1"/>
              <a:t>områder</a:t>
            </a:r>
            <a:r>
              <a:rPr dirty="0"/>
              <a:t>. Du </a:t>
            </a:r>
            <a:r>
              <a:rPr dirty="0" err="1"/>
              <a:t>kan</a:t>
            </a:r>
            <a:r>
              <a:rPr dirty="0"/>
              <a:t> </a:t>
            </a:r>
            <a:r>
              <a:rPr dirty="0" err="1"/>
              <a:t>forklare</a:t>
            </a:r>
            <a:r>
              <a:rPr dirty="0"/>
              <a:t> hele </a:t>
            </a:r>
            <a:r>
              <a:rPr dirty="0" err="1"/>
              <a:t>emnet</a:t>
            </a:r>
            <a:r>
              <a:rPr dirty="0"/>
              <a:t> </a:t>
            </a:r>
            <a:r>
              <a:rPr dirty="0" err="1"/>
              <a:t>ud</a:t>
            </a:r>
            <a:r>
              <a:rPr dirty="0"/>
              <a:t> </a:t>
            </a:r>
            <a:r>
              <a:rPr dirty="0" err="1"/>
              <a:t>fra</a:t>
            </a:r>
            <a:r>
              <a:rPr dirty="0"/>
              <a:t> </a:t>
            </a:r>
            <a:r>
              <a:rPr dirty="0" err="1"/>
              <a:t>hovedsliden</a:t>
            </a:r>
            <a:r>
              <a:rPr dirty="0"/>
              <a:t>, </a:t>
            </a:r>
            <a:r>
              <a:rPr dirty="0" err="1"/>
              <a:t>eller</a:t>
            </a:r>
            <a:r>
              <a:rPr dirty="0"/>
              <a:t> du </a:t>
            </a:r>
            <a:r>
              <a:rPr dirty="0" err="1"/>
              <a:t>kan</a:t>
            </a:r>
            <a:r>
              <a:rPr dirty="0"/>
              <a:t> </a:t>
            </a:r>
            <a:r>
              <a:rPr dirty="0" err="1"/>
              <a:t>vælge</a:t>
            </a:r>
            <a:r>
              <a:rPr dirty="0"/>
              <a:t> at </a:t>
            </a:r>
            <a:r>
              <a:rPr dirty="0" err="1"/>
              <a:t>gå</a:t>
            </a:r>
            <a:r>
              <a:rPr dirty="0"/>
              <a:t> </a:t>
            </a:r>
            <a:r>
              <a:rPr dirty="0" err="1"/>
              <a:t>i</a:t>
            </a:r>
            <a:r>
              <a:rPr dirty="0"/>
              <a:t> </a:t>
            </a:r>
            <a:r>
              <a:rPr dirty="0" err="1"/>
              <a:t>dybden</a:t>
            </a:r>
            <a:r>
              <a:rPr dirty="0"/>
              <a:t> </a:t>
            </a:r>
            <a:r>
              <a:rPr dirty="0" err="1"/>
              <a:t>ved</a:t>
            </a:r>
            <a:r>
              <a:rPr dirty="0"/>
              <a:t> </a:t>
            </a:r>
            <a:r>
              <a:rPr dirty="0" err="1"/>
              <a:t>anvendelse</a:t>
            </a:r>
            <a:r>
              <a:rPr dirty="0"/>
              <a:t> </a:t>
            </a:r>
            <a:r>
              <a:rPr dirty="0" err="1"/>
              <a:t>af</a:t>
            </a:r>
            <a:r>
              <a:rPr dirty="0"/>
              <a:t> </a:t>
            </a:r>
            <a:r>
              <a:rPr dirty="0" err="1"/>
              <a:t>underslides</a:t>
            </a:r>
            <a:r>
              <a:rPr dirty="0"/>
              <a:t>.</a:t>
            </a:r>
          </a:p>
          <a:p>
            <a:pPr marL="171450" indent="-171450">
              <a:buSzPct val="100000"/>
              <a:buChar char="-"/>
            </a:pPr>
            <a:r>
              <a:rPr dirty="0" err="1"/>
              <a:t>Animationen</a:t>
            </a:r>
            <a:r>
              <a:rPr dirty="0"/>
              <a:t> </a:t>
            </a:r>
            <a:r>
              <a:rPr dirty="0" err="1"/>
              <a:t>kan</a:t>
            </a:r>
            <a:r>
              <a:rPr dirty="0"/>
              <a:t> </a:t>
            </a:r>
            <a:r>
              <a:rPr dirty="0" err="1"/>
              <a:t>bruges</a:t>
            </a:r>
            <a:r>
              <a:rPr dirty="0"/>
              <a:t> </a:t>
            </a:r>
            <a:r>
              <a:rPr dirty="0" err="1"/>
              <a:t>i</a:t>
            </a:r>
            <a:r>
              <a:rPr dirty="0"/>
              <a:t> </a:t>
            </a:r>
            <a:r>
              <a:rPr dirty="0" err="1"/>
              <a:t>stedet</a:t>
            </a:r>
            <a:r>
              <a:rPr dirty="0"/>
              <a:t> for </a:t>
            </a:r>
            <a:r>
              <a:rPr dirty="0" err="1"/>
              <a:t>underslides</a:t>
            </a:r>
            <a:r>
              <a:rPr dirty="0"/>
              <a:t>. </a:t>
            </a:r>
            <a:r>
              <a:rPr dirty="0" err="1"/>
              <a:t>F.eks</a:t>
            </a:r>
            <a:r>
              <a:rPr dirty="0"/>
              <a:t>. </a:t>
            </a:r>
            <a:r>
              <a:rPr dirty="0" err="1"/>
              <a:t>ved</a:t>
            </a:r>
            <a:r>
              <a:rPr dirty="0"/>
              <a:t> at du </a:t>
            </a:r>
            <a:r>
              <a:rPr dirty="0" err="1"/>
              <a:t>bruger</a:t>
            </a:r>
            <a:r>
              <a:rPr dirty="0"/>
              <a:t> </a:t>
            </a:r>
            <a:r>
              <a:rPr dirty="0" err="1"/>
              <a:t>hovedsliden</a:t>
            </a:r>
            <a:r>
              <a:rPr dirty="0"/>
              <a:t> </a:t>
            </a:r>
            <a:r>
              <a:rPr dirty="0" err="1"/>
              <a:t>til</a:t>
            </a:r>
            <a:r>
              <a:rPr dirty="0"/>
              <a:t> at </a:t>
            </a:r>
            <a:r>
              <a:rPr dirty="0" err="1"/>
              <a:t>introducere</a:t>
            </a:r>
            <a:r>
              <a:rPr dirty="0"/>
              <a:t> </a:t>
            </a:r>
            <a:r>
              <a:rPr dirty="0" err="1"/>
              <a:t>emnet</a:t>
            </a:r>
            <a:r>
              <a:rPr dirty="0"/>
              <a:t>, </a:t>
            </a:r>
            <a:r>
              <a:rPr dirty="0" err="1"/>
              <a:t>og</a:t>
            </a:r>
            <a:r>
              <a:rPr dirty="0"/>
              <a:t> </a:t>
            </a:r>
            <a:r>
              <a:rPr dirty="0" err="1"/>
              <a:t>derefter</a:t>
            </a:r>
            <a:r>
              <a:rPr dirty="0"/>
              <a:t> </a:t>
            </a:r>
            <a:r>
              <a:rPr dirty="0" err="1"/>
              <a:t>viser</a:t>
            </a:r>
            <a:r>
              <a:rPr dirty="0"/>
              <a:t> </a:t>
            </a:r>
            <a:r>
              <a:rPr dirty="0" err="1"/>
              <a:t>animationen</a:t>
            </a:r>
            <a:r>
              <a:rPr dirty="0"/>
              <a:t>.</a:t>
            </a:r>
            <a:endParaRPr lang="da-DK" dirty="0"/>
          </a:p>
          <a:p>
            <a:pPr marL="171450" marR="0" lvl="0" indent="-171450" defTabSz="519542" eaLnBrk="1" fontAlgn="auto" latinLnBrk="0" hangingPunct="1">
              <a:lnSpc>
                <a:spcPct val="100000"/>
              </a:lnSpc>
              <a:spcBef>
                <a:spcPts val="0"/>
              </a:spcBef>
              <a:spcAft>
                <a:spcPts val="0"/>
              </a:spcAft>
              <a:buClrTx/>
              <a:buSzPct val="100000"/>
              <a:buFontTx/>
              <a:buChar char="-"/>
              <a:tabLst/>
              <a:defRPr/>
            </a:pPr>
            <a:r>
              <a:rPr lang="da-DK" dirty="0"/>
              <a:t>Du finder animationen her: http://</a:t>
            </a:r>
            <a:r>
              <a:rPr lang="da-DK" dirty="0" err="1"/>
              <a:t>videncenter.kl.dk</a:t>
            </a:r>
            <a:r>
              <a:rPr lang="da-DK" dirty="0"/>
              <a:t>/</a:t>
            </a:r>
            <a:r>
              <a:rPr lang="da-DK" dirty="0" err="1"/>
              <a:t>ledelseafinformationssikkerhed</a:t>
            </a:r>
            <a:r>
              <a:rPr lang="da-DK" dirty="0"/>
              <a:t> </a:t>
            </a:r>
            <a:endParaRPr dirty="0"/>
          </a:p>
          <a:p>
            <a:endParaRPr dirty="0"/>
          </a:p>
          <a:p>
            <a:r>
              <a:rPr dirty="0" err="1"/>
              <a:t>Formål</a:t>
            </a:r>
            <a:endParaRPr dirty="0"/>
          </a:p>
          <a:p>
            <a:pPr marL="171450" indent="-171450">
              <a:buSzPct val="100000"/>
              <a:buChar char="-"/>
            </a:pPr>
            <a:r>
              <a:rPr dirty="0" err="1"/>
              <a:t>Skabe</a:t>
            </a:r>
            <a:r>
              <a:rPr dirty="0"/>
              <a:t> </a:t>
            </a:r>
            <a:r>
              <a:rPr dirty="0" err="1"/>
              <a:t>en</a:t>
            </a:r>
            <a:r>
              <a:rPr dirty="0"/>
              <a:t> </a:t>
            </a:r>
            <a:r>
              <a:rPr dirty="0" err="1"/>
              <a:t>forståelse</a:t>
            </a:r>
            <a:r>
              <a:rPr dirty="0"/>
              <a:t> for, </a:t>
            </a:r>
            <a:r>
              <a:rPr dirty="0" err="1"/>
              <a:t>hvorfor</a:t>
            </a:r>
            <a:r>
              <a:rPr dirty="0"/>
              <a:t> det er </a:t>
            </a:r>
            <a:r>
              <a:rPr dirty="0" err="1"/>
              <a:t>vigtigt</a:t>
            </a:r>
            <a:r>
              <a:rPr dirty="0"/>
              <a:t>, at </a:t>
            </a:r>
            <a:r>
              <a:rPr dirty="0" err="1"/>
              <a:t>direktionen</a:t>
            </a:r>
            <a:r>
              <a:rPr dirty="0"/>
              <a:t> </a:t>
            </a:r>
            <a:r>
              <a:rPr dirty="0" err="1"/>
              <a:t>sikrer</a:t>
            </a:r>
            <a:r>
              <a:rPr dirty="0"/>
              <a:t> </a:t>
            </a:r>
            <a:r>
              <a:rPr dirty="0" err="1"/>
              <a:t>ledelsesmæssig</a:t>
            </a:r>
            <a:r>
              <a:rPr dirty="0"/>
              <a:t> </a:t>
            </a:r>
            <a:r>
              <a:rPr dirty="0" err="1"/>
              <a:t>opbakning</a:t>
            </a:r>
            <a:r>
              <a:rPr dirty="0"/>
              <a:t> </a:t>
            </a:r>
            <a:r>
              <a:rPr dirty="0" err="1"/>
              <a:t>i</a:t>
            </a:r>
            <a:r>
              <a:rPr dirty="0"/>
              <a:t> </a:t>
            </a:r>
            <a:r>
              <a:rPr dirty="0" err="1"/>
              <a:t>organisationen</a:t>
            </a:r>
            <a:r>
              <a:rPr dirty="0"/>
              <a:t> </a:t>
            </a:r>
            <a:r>
              <a:rPr dirty="0" err="1"/>
              <a:t>til</a:t>
            </a:r>
            <a:r>
              <a:rPr dirty="0"/>
              <a:t> </a:t>
            </a:r>
            <a:r>
              <a:rPr dirty="0" err="1"/>
              <a:t>implementering</a:t>
            </a:r>
            <a:r>
              <a:rPr dirty="0"/>
              <a:t> </a:t>
            </a:r>
            <a:r>
              <a:rPr dirty="0" err="1"/>
              <a:t>af</a:t>
            </a:r>
            <a:r>
              <a:rPr dirty="0"/>
              <a:t> </a:t>
            </a:r>
            <a:r>
              <a:rPr dirty="0" err="1"/>
              <a:t>informationssikkerhed</a:t>
            </a:r>
            <a:r>
              <a:rPr dirty="0"/>
              <a:t>. </a:t>
            </a:r>
          </a:p>
          <a:p>
            <a:pPr marL="171450" indent="-171450">
              <a:buSzPct val="100000"/>
              <a:buChar char="-"/>
            </a:pPr>
            <a:endParaRPr dirty="0"/>
          </a:p>
          <a:p>
            <a:r>
              <a:rPr dirty="0" err="1"/>
              <a:t>Vigtige</a:t>
            </a:r>
            <a:r>
              <a:rPr dirty="0"/>
              <a:t> pointer</a:t>
            </a:r>
          </a:p>
          <a:p>
            <a:pPr marL="171450" indent="-171450">
              <a:buSzPct val="100000"/>
              <a:buChar char="-"/>
            </a:pPr>
            <a:r>
              <a:rPr dirty="0" err="1"/>
              <a:t>Implementering</a:t>
            </a:r>
            <a:r>
              <a:rPr dirty="0"/>
              <a:t> </a:t>
            </a:r>
            <a:r>
              <a:rPr dirty="0" err="1"/>
              <a:t>af</a:t>
            </a:r>
            <a:r>
              <a:rPr dirty="0"/>
              <a:t> </a:t>
            </a:r>
            <a:r>
              <a:rPr dirty="0" err="1"/>
              <a:t>praktisk</a:t>
            </a:r>
            <a:r>
              <a:rPr dirty="0"/>
              <a:t> </a:t>
            </a:r>
            <a:r>
              <a:rPr dirty="0" err="1"/>
              <a:t>informationssikkerhed</a:t>
            </a:r>
            <a:r>
              <a:rPr dirty="0"/>
              <a:t> er </a:t>
            </a:r>
            <a:r>
              <a:rPr dirty="0" err="1"/>
              <a:t>en</a:t>
            </a:r>
            <a:r>
              <a:rPr dirty="0"/>
              <a:t> </a:t>
            </a:r>
            <a:r>
              <a:rPr dirty="0" err="1"/>
              <a:t>ledelsesopgave</a:t>
            </a:r>
            <a:r>
              <a:rPr dirty="0"/>
              <a:t>, </a:t>
            </a:r>
            <a:r>
              <a:rPr dirty="0" err="1"/>
              <a:t>og</a:t>
            </a:r>
            <a:r>
              <a:rPr dirty="0"/>
              <a:t> </a:t>
            </a:r>
            <a:r>
              <a:rPr dirty="0" err="1"/>
              <a:t>tager</a:t>
            </a:r>
            <a:r>
              <a:rPr dirty="0"/>
              <a:t> </a:t>
            </a:r>
            <a:r>
              <a:rPr dirty="0" err="1"/>
              <a:t>ledelsen</a:t>
            </a:r>
            <a:r>
              <a:rPr dirty="0"/>
              <a:t> den </a:t>
            </a:r>
            <a:r>
              <a:rPr dirty="0" err="1"/>
              <a:t>ikke</a:t>
            </a:r>
            <a:r>
              <a:rPr dirty="0"/>
              <a:t> </a:t>
            </a:r>
            <a:r>
              <a:rPr dirty="0" err="1"/>
              <a:t>alvorlig</a:t>
            </a:r>
            <a:r>
              <a:rPr dirty="0"/>
              <a:t>, </a:t>
            </a:r>
            <a:r>
              <a:rPr dirty="0" err="1"/>
              <a:t>så</a:t>
            </a:r>
            <a:r>
              <a:rPr dirty="0"/>
              <a:t> </a:t>
            </a:r>
            <a:r>
              <a:rPr dirty="0" err="1"/>
              <a:t>går</a:t>
            </a:r>
            <a:r>
              <a:rPr dirty="0"/>
              <a:t> det </a:t>
            </a:r>
            <a:r>
              <a:rPr dirty="0" err="1"/>
              <a:t>ud</a:t>
            </a:r>
            <a:r>
              <a:rPr dirty="0"/>
              <a:t> over </a:t>
            </a:r>
            <a:r>
              <a:rPr dirty="0" err="1"/>
              <a:t>medarbejdertrivslen</a:t>
            </a:r>
            <a:r>
              <a:rPr dirty="0"/>
              <a:t>. </a:t>
            </a:r>
          </a:p>
          <a:p>
            <a:pPr marL="171450" indent="-171450">
              <a:buSzPct val="100000"/>
              <a:buChar char="-"/>
            </a:pPr>
            <a:r>
              <a:rPr dirty="0" err="1"/>
              <a:t>Lokale</a:t>
            </a:r>
            <a:r>
              <a:rPr dirty="0"/>
              <a:t> </a:t>
            </a:r>
            <a:r>
              <a:rPr dirty="0" err="1"/>
              <a:t>vejledninger</a:t>
            </a:r>
            <a:r>
              <a:rPr dirty="0"/>
              <a:t> </a:t>
            </a:r>
            <a:r>
              <a:rPr dirty="0" err="1"/>
              <a:t>og</a:t>
            </a:r>
            <a:r>
              <a:rPr dirty="0"/>
              <a:t> </a:t>
            </a:r>
            <a:r>
              <a:rPr dirty="0" err="1"/>
              <a:t>instrukser</a:t>
            </a:r>
            <a:r>
              <a:rPr dirty="0"/>
              <a:t> er </a:t>
            </a:r>
            <a:r>
              <a:rPr dirty="0" err="1"/>
              <a:t>vigtige</a:t>
            </a:r>
            <a:r>
              <a:rPr dirty="0"/>
              <a:t>, </a:t>
            </a:r>
            <a:r>
              <a:rPr dirty="0" err="1"/>
              <a:t>og</a:t>
            </a:r>
            <a:r>
              <a:rPr dirty="0"/>
              <a:t> det er den </a:t>
            </a:r>
            <a:r>
              <a:rPr dirty="0" err="1"/>
              <a:t>lokale</a:t>
            </a:r>
            <a:r>
              <a:rPr dirty="0"/>
              <a:t> </a:t>
            </a:r>
            <a:r>
              <a:rPr dirty="0" err="1"/>
              <a:t>ledelses</a:t>
            </a:r>
            <a:r>
              <a:rPr dirty="0"/>
              <a:t> </a:t>
            </a:r>
            <a:r>
              <a:rPr dirty="0" err="1"/>
              <a:t>opgave</a:t>
            </a:r>
            <a:r>
              <a:rPr dirty="0"/>
              <a:t> at </a:t>
            </a:r>
            <a:r>
              <a:rPr dirty="0" err="1"/>
              <a:t>sørge</a:t>
            </a:r>
            <a:r>
              <a:rPr dirty="0"/>
              <a:t> for det.</a:t>
            </a:r>
          </a:p>
          <a:p>
            <a:pPr marL="171450" indent="-171450">
              <a:buSzPct val="100000"/>
              <a:buChar char="-"/>
            </a:pPr>
            <a:endParaRPr dirty="0"/>
          </a:p>
          <a:p>
            <a:r>
              <a:rPr dirty="0" err="1"/>
              <a:t>Forslag</a:t>
            </a:r>
            <a:r>
              <a:rPr dirty="0"/>
              <a:t> </a:t>
            </a:r>
            <a:r>
              <a:rPr dirty="0" err="1"/>
              <a:t>til</a:t>
            </a:r>
            <a:r>
              <a:rPr dirty="0"/>
              <a:t> </a:t>
            </a:r>
            <a:r>
              <a:rPr dirty="0" err="1"/>
              <a:t>drøftelse</a:t>
            </a:r>
            <a:endParaRPr dirty="0"/>
          </a:p>
          <a:p>
            <a:r>
              <a:rPr dirty="0"/>
              <a:t>- </a:t>
            </a:r>
            <a:r>
              <a:rPr dirty="0" err="1"/>
              <a:t>Hvordan</a:t>
            </a:r>
            <a:r>
              <a:rPr dirty="0"/>
              <a:t> </a:t>
            </a:r>
            <a:r>
              <a:rPr dirty="0" err="1"/>
              <a:t>kan</a:t>
            </a:r>
            <a:r>
              <a:rPr dirty="0"/>
              <a:t> </a:t>
            </a:r>
            <a:r>
              <a:rPr dirty="0" err="1"/>
              <a:t>direktionen</a:t>
            </a:r>
            <a:r>
              <a:rPr dirty="0"/>
              <a:t> </a:t>
            </a:r>
            <a:r>
              <a:rPr dirty="0" err="1"/>
              <a:t>sikre</a:t>
            </a:r>
            <a:r>
              <a:rPr dirty="0"/>
              <a:t> den </a:t>
            </a:r>
            <a:r>
              <a:rPr dirty="0" err="1"/>
              <a:t>ledelsesmæssige</a:t>
            </a:r>
            <a:r>
              <a:rPr dirty="0"/>
              <a:t> </a:t>
            </a:r>
            <a:r>
              <a:rPr dirty="0" err="1"/>
              <a:t>opbakning</a:t>
            </a:r>
            <a:r>
              <a:rPr dirty="0"/>
              <a:t> </a:t>
            </a:r>
            <a:r>
              <a:rPr dirty="0" err="1"/>
              <a:t>blandt</a:t>
            </a:r>
            <a:r>
              <a:rPr dirty="0"/>
              <a:t> </a:t>
            </a:r>
            <a:r>
              <a:rPr dirty="0" err="1"/>
              <a:t>lederne</a:t>
            </a:r>
            <a:r>
              <a:rPr dirty="0"/>
              <a:t>?</a:t>
            </a:r>
          </a:p>
          <a:p>
            <a:pPr marL="171450" indent="-171450">
              <a:buSzPct val="100000"/>
              <a:buChar char="-"/>
            </a:pPr>
            <a:endParaRPr dirty="0"/>
          </a:p>
          <a:p>
            <a:r>
              <a:rPr dirty="0" err="1"/>
              <a:t>Forslag</a:t>
            </a:r>
            <a:r>
              <a:rPr dirty="0"/>
              <a:t> </a:t>
            </a:r>
            <a:r>
              <a:rPr dirty="0" err="1"/>
              <a:t>til</a:t>
            </a:r>
            <a:r>
              <a:rPr dirty="0"/>
              <a:t> </a:t>
            </a:r>
            <a:r>
              <a:rPr dirty="0" err="1"/>
              <a:t>lokal</a:t>
            </a:r>
            <a:r>
              <a:rPr dirty="0"/>
              <a:t> </a:t>
            </a:r>
            <a:r>
              <a:rPr dirty="0" err="1"/>
              <a:t>tilretning</a:t>
            </a:r>
            <a:endParaRPr dirty="0"/>
          </a:p>
          <a:p>
            <a:r>
              <a:rPr dirty="0"/>
              <a:t>- </a:t>
            </a:r>
            <a:r>
              <a:rPr dirty="0" err="1"/>
              <a:t>Lav</a:t>
            </a:r>
            <a:r>
              <a:rPr dirty="0"/>
              <a:t> </a:t>
            </a:r>
            <a:r>
              <a:rPr dirty="0" err="1"/>
              <a:t>kvalitetstjek</a:t>
            </a:r>
            <a:r>
              <a:rPr dirty="0"/>
              <a:t> </a:t>
            </a:r>
            <a:r>
              <a:rPr dirty="0" err="1"/>
              <a:t>af</a:t>
            </a:r>
            <a:r>
              <a:rPr dirty="0"/>
              <a:t> </a:t>
            </a:r>
            <a:r>
              <a:rPr dirty="0" err="1"/>
              <a:t>underslides</a:t>
            </a:r>
            <a:r>
              <a:rPr dirty="0"/>
              <a:t> </a:t>
            </a:r>
            <a:r>
              <a:rPr dirty="0" err="1"/>
              <a:t>og</a:t>
            </a:r>
            <a:r>
              <a:rPr dirty="0"/>
              <a:t> ret dem </a:t>
            </a:r>
            <a:r>
              <a:rPr dirty="0" err="1"/>
              <a:t>til</a:t>
            </a:r>
            <a:r>
              <a:rPr dirty="0"/>
              <a:t>, </a:t>
            </a:r>
            <a:r>
              <a:rPr dirty="0" err="1"/>
              <a:t>så</a:t>
            </a:r>
            <a:r>
              <a:rPr dirty="0"/>
              <a:t> </a:t>
            </a:r>
            <a:r>
              <a:rPr dirty="0" err="1"/>
              <a:t>eksemplerne</a:t>
            </a:r>
            <a:r>
              <a:rPr dirty="0"/>
              <a:t> passer </a:t>
            </a:r>
            <a:r>
              <a:rPr dirty="0" err="1"/>
              <a:t>til</a:t>
            </a:r>
            <a:r>
              <a:rPr dirty="0"/>
              <a:t> </a:t>
            </a:r>
            <a:r>
              <a:rPr dirty="0" err="1"/>
              <a:t>jeres</a:t>
            </a:r>
            <a:r>
              <a:rPr dirty="0"/>
              <a:t> </a:t>
            </a:r>
            <a:r>
              <a:rPr dirty="0" err="1"/>
              <a:t>praksis</a:t>
            </a:r>
            <a:r>
              <a:rPr dirty="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12" name="Shape 12"/>
          <p:cNvSpPr>
            <a:spLocks noGrp="1"/>
          </p:cNvSpPr>
          <p:nvPr>
            <p:ph type="title"/>
          </p:nvPr>
        </p:nvSpPr>
        <p:spPr>
          <a:xfrm>
            <a:off x="1359891" y="1001553"/>
            <a:ext cx="8159355" cy="2130602"/>
          </a:xfrm>
          <a:prstGeom prst="rect">
            <a:avLst/>
          </a:prstGeom>
        </p:spPr>
        <p:txBody>
          <a:bodyPr numCol="1" anchor="b"/>
          <a:lstStyle>
            <a:lvl1pPr algn="ctr">
              <a:defRPr sz="5300"/>
            </a:lvl1pPr>
          </a:lstStyle>
          <a:p>
            <a:r>
              <a:t>Klik for at redigere titeltypografien i masteren</a:t>
            </a:r>
          </a:p>
        </p:txBody>
      </p:sp>
      <p:sp>
        <p:nvSpPr>
          <p:cNvPr id="13" name="Shape 13"/>
          <p:cNvSpPr>
            <a:spLocks noGrp="1"/>
          </p:cNvSpPr>
          <p:nvPr>
            <p:ph type="body" sz="quarter" idx="1"/>
          </p:nvPr>
        </p:nvSpPr>
        <p:spPr>
          <a:xfrm>
            <a:off x="1359891" y="3214318"/>
            <a:ext cx="8159355" cy="1477539"/>
          </a:xfrm>
          <a:prstGeom prst="rect">
            <a:avLst/>
          </a:prstGeom>
        </p:spPr>
        <p:txBody>
          <a:bodyPr numCol="1"/>
          <a:lstStyle>
            <a:lvl1pPr marL="0" indent="0" algn="ctr">
              <a:buSzTx/>
              <a:buFontTx/>
              <a:buNone/>
              <a:defRPr sz="2100"/>
            </a:lvl1pPr>
          </a:lstStyle>
          <a:p>
            <a:r>
              <a:t>Klik for at redigere undertiteltypografien i masteren</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og indholdsobjek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numCol="1"/>
          <a:lstStyle/>
          <a:p>
            <a:r>
              <a:t>Klik for at redigere titeltypografien i masteren</a:t>
            </a:r>
          </a:p>
        </p:txBody>
      </p:sp>
      <p:sp>
        <p:nvSpPr>
          <p:cNvPr id="22" name="Shape 22"/>
          <p:cNvSpPr>
            <a:spLocks noGrp="1"/>
          </p:cNvSpPr>
          <p:nvPr>
            <p:ph type="body" idx="1"/>
          </p:nvPr>
        </p:nvSpPr>
        <p:spPr>
          <a:prstGeom prst="rect">
            <a:avLst/>
          </a:prstGeom>
        </p:spPr>
        <p:txBody>
          <a:bodyPr numCol="1"/>
          <a:lstStyle/>
          <a:p>
            <a:r>
              <a:t>Klik for at redigere teksttypografierne i masteren</a:t>
            </a:r>
          </a:p>
          <a:p>
            <a:pPr lvl="1"/>
            <a:r>
              <a:t>Andet niveau</a:t>
            </a:r>
          </a:p>
          <a:p>
            <a:pPr lvl="2"/>
            <a:r>
              <a:t>Tredje niveau</a:t>
            </a:r>
          </a:p>
          <a:p>
            <a:pPr lvl="3"/>
            <a:r>
              <a:t>Fjerde niveau</a:t>
            </a:r>
          </a:p>
          <a:p>
            <a:pPr lvl="4"/>
            <a:r>
              <a:t>Femte niveau</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fsnitsoverskrift">
    <p:spTree>
      <p:nvGrpSpPr>
        <p:cNvPr id="1" name=""/>
        <p:cNvGrpSpPr/>
        <p:nvPr/>
      </p:nvGrpSpPr>
      <p:grpSpPr>
        <a:xfrm>
          <a:off x="0" y="0"/>
          <a:ext cx="0" cy="0"/>
          <a:chOff x="0" y="0"/>
          <a:chExt cx="0" cy="0"/>
        </a:xfrm>
      </p:grpSpPr>
      <p:sp>
        <p:nvSpPr>
          <p:cNvPr id="30" name="Shape 30"/>
          <p:cNvSpPr>
            <a:spLocks noGrp="1"/>
          </p:cNvSpPr>
          <p:nvPr>
            <p:ph type="title"/>
          </p:nvPr>
        </p:nvSpPr>
        <p:spPr>
          <a:xfrm>
            <a:off x="742274" y="1525703"/>
            <a:ext cx="9383257" cy="2545673"/>
          </a:xfrm>
          <a:prstGeom prst="rect">
            <a:avLst/>
          </a:prstGeom>
        </p:spPr>
        <p:txBody>
          <a:bodyPr numCol="1" anchor="b"/>
          <a:lstStyle>
            <a:lvl1pPr>
              <a:defRPr sz="5300"/>
            </a:lvl1pPr>
          </a:lstStyle>
          <a:p>
            <a:r>
              <a:t>Klik for at redigere titeltypografien i masteren</a:t>
            </a:r>
          </a:p>
        </p:txBody>
      </p:sp>
      <p:sp>
        <p:nvSpPr>
          <p:cNvPr id="31" name="Shape 31"/>
          <p:cNvSpPr>
            <a:spLocks noGrp="1"/>
          </p:cNvSpPr>
          <p:nvPr>
            <p:ph type="body" sz="quarter" idx="1"/>
          </p:nvPr>
        </p:nvSpPr>
        <p:spPr>
          <a:xfrm>
            <a:off x="742274" y="4095458"/>
            <a:ext cx="9383257" cy="1338710"/>
          </a:xfrm>
          <a:prstGeom prst="rect">
            <a:avLst/>
          </a:prstGeom>
        </p:spPr>
        <p:txBody>
          <a:bodyPr numCol="1"/>
          <a:lstStyle>
            <a:lvl1pPr marL="0" indent="0">
              <a:buSzTx/>
              <a:buFontTx/>
              <a:buNone/>
              <a:defRPr sz="2100">
                <a:solidFill>
                  <a:srgbClr val="888888"/>
                </a:solidFill>
              </a:defRPr>
            </a:lvl1pPr>
          </a:lstStyle>
          <a:p>
            <a:r>
              <a:t>Klik for at redigere teksttypografierne i masteren</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o indholdsobjekter">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numCol="1"/>
          <a:lstStyle/>
          <a:p>
            <a:r>
              <a:t>Klik for at redigere titeltypografien i masteren</a:t>
            </a:r>
          </a:p>
        </p:txBody>
      </p:sp>
      <p:sp>
        <p:nvSpPr>
          <p:cNvPr id="40" name="Shape 40"/>
          <p:cNvSpPr>
            <a:spLocks noGrp="1"/>
          </p:cNvSpPr>
          <p:nvPr>
            <p:ph type="body" sz="half" idx="1"/>
          </p:nvPr>
        </p:nvSpPr>
        <p:spPr>
          <a:xfrm>
            <a:off x="747941" y="1629117"/>
            <a:ext cx="4623635" cy="3882965"/>
          </a:xfrm>
          <a:prstGeom prst="rect">
            <a:avLst/>
          </a:prstGeom>
        </p:spPr>
        <p:txBody>
          <a:bodyPr numCol="1"/>
          <a:lstStyle>
            <a:lvl3pPr marL="1121888" indent="-305969"/>
          </a:lstStyle>
          <a:p>
            <a:r>
              <a:t>Klik for at redigere teksttypografierne i masteren</a:t>
            </a:r>
          </a:p>
          <a:p>
            <a:pPr lvl="1"/>
            <a:r>
              <a:t>Andet niveau</a:t>
            </a:r>
          </a:p>
          <a:p>
            <a:pPr lvl="2"/>
            <a:r>
              <a:t>Tredje niveau</a:t>
            </a:r>
          </a:p>
          <a:p>
            <a:pPr lvl="3"/>
            <a:r>
              <a:t>Fjerde niveau</a:t>
            </a:r>
          </a:p>
          <a:p>
            <a:pPr lvl="4"/>
            <a:r>
              <a:t>Femte niveau</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ammenligning">
    <p:spTree>
      <p:nvGrpSpPr>
        <p:cNvPr id="1" name=""/>
        <p:cNvGrpSpPr/>
        <p:nvPr/>
      </p:nvGrpSpPr>
      <p:grpSpPr>
        <a:xfrm>
          <a:off x="0" y="0"/>
          <a:ext cx="0" cy="0"/>
          <a:chOff x="0" y="0"/>
          <a:chExt cx="0" cy="0"/>
        </a:xfrm>
      </p:grpSpPr>
      <p:sp>
        <p:nvSpPr>
          <p:cNvPr id="48" name="Shape 48"/>
          <p:cNvSpPr>
            <a:spLocks noGrp="1"/>
          </p:cNvSpPr>
          <p:nvPr>
            <p:ph type="title"/>
          </p:nvPr>
        </p:nvSpPr>
        <p:spPr>
          <a:xfrm>
            <a:off x="511834" y="247291"/>
            <a:ext cx="9620782" cy="897148"/>
          </a:xfrm>
          <a:prstGeom prst="rect">
            <a:avLst/>
          </a:prstGeom>
        </p:spPr>
        <p:txBody>
          <a:bodyPr numCol="1"/>
          <a:lstStyle/>
          <a:p>
            <a:r>
              <a:t>Klik for at redigere titeltypografien i masteren</a:t>
            </a:r>
          </a:p>
        </p:txBody>
      </p:sp>
      <p:sp>
        <p:nvSpPr>
          <p:cNvPr id="49" name="Shape 49"/>
          <p:cNvSpPr>
            <a:spLocks noGrp="1"/>
          </p:cNvSpPr>
          <p:nvPr>
            <p:ph type="body" sz="quarter" idx="1"/>
          </p:nvPr>
        </p:nvSpPr>
        <p:spPr>
          <a:xfrm>
            <a:off x="749357" y="1500205"/>
            <a:ext cx="4602386" cy="735228"/>
          </a:xfrm>
          <a:prstGeom prst="rect">
            <a:avLst/>
          </a:prstGeom>
        </p:spPr>
        <p:txBody>
          <a:bodyPr numCol="1" anchor="b"/>
          <a:lstStyle>
            <a:lvl1pPr marL="0" indent="0">
              <a:buSzTx/>
              <a:buFontTx/>
              <a:buNone/>
              <a:defRPr sz="2100"/>
            </a:lvl1pPr>
          </a:lstStyle>
          <a:p>
            <a:r>
              <a:t>Klik for at redigere teksttypografierne i masteren</a:t>
            </a:r>
          </a:p>
        </p:txBody>
      </p:sp>
      <p:sp>
        <p:nvSpPr>
          <p:cNvPr id="50" name="Shape 50"/>
          <p:cNvSpPr>
            <a:spLocks noGrp="1"/>
          </p:cNvSpPr>
          <p:nvPr>
            <p:ph type="body" sz="quarter" idx="13"/>
          </p:nvPr>
        </p:nvSpPr>
        <p:spPr>
          <a:xfrm>
            <a:off x="5507563" y="1500205"/>
            <a:ext cx="4625052" cy="735228"/>
          </a:xfrm>
          <a:prstGeom prst="rect">
            <a:avLst/>
          </a:prstGeom>
        </p:spPr>
        <p:txBody>
          <a:bodyPr numCol="1" anchor="b"/>
          <a:lstStyle/>
          <a:p>
            <a:pPr marL="0" indent="0">
              <a:buSzTx/>
              <a:buFontTx/>
              <a:buNone/>
              <a:defRPr sz="2100"/>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Kun titel">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numCol="1"/>
          <a:lstStyle/>
          <a:p>
            <a:r>
              <a:t>Klik for at redigere titeltypografien i masteren</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Forside">
    <p:spTree>
      <p:nvGrpSpPr>
        <p:cNvPr id="1" name=""/>
        <p:cNvGrpSpPr/>
        <p:nvPr/>
      </p:nvGrpSpPr>
      <p:grpSpPr>
        <a:xfrm>
          <a:off x="0" y="0"/>
          <a:ext cx="0" cy="0"/>
          <a:chOff x="0" y="0"/>
          <a:chExt cx="0" cy="0"/>
        </a:xfrm>
      </p:grpSpPr>
      <p:sp>
        <p:nvSpPr>
          <p:cNvPr id="66" name="Shape 66"/>
          <p:cNvSpPr>
            <a:spLocks noGrp="1"/>
          </p:cNvSpPr>
          <p:nvPr>
            <p:ph type="pic" idx="13"/>
          </p:nvPr>
        </p:nvSpPr>
        <p:spPr>
          <a:xfrm>
            <a:off x="0" y="-233981"/>
            <a:ext cx="10879139" cy="6119813"/>
          </a:xfrm>
          <a:prstGeom prst="rect">
            <a:avLst/>
          </a:prstGeom>
        </p:spPr>
        <p:txBody>
          <a:bodyPr lIns="91439" rIns="91439" numCol="1">
            <a:noAutofit/>
          </a:bodyPr>
          <a:lstStyle/>
          <a:p>
            <a:endParaRPr/>
          </a:p>
        </p:txBody>
      </p:sp>
      <p:sp>
        <p:nvSpPr>
          <p:cNvPr id="67" name="Shape 67"/>
          <p:cNvSpPr>
            <a:spLocks noGrp="1"/>
          </p:cNvSpPr>
          <p:nvPr>
            <p:ph type="body" sz="half" idx="1"/>
          </p:nvPr>
        </p:nvSpPr>
        <p:spPr>
          <a:xfrm>
            <a:off x="542925" y="3059111"/>
            <a:ext cx="9253539" cy="1997340"/>
          </a:xfrm>
          <a:prstGeom prst="rect">
            <a:avLst/>
          </a:prstGeom>
          <a:solidFill>
            <a:srgbClr val="FFFFFF"/>
          </a:solidFill>
        </p:spPr>
        <p:txBody>
          <a:bodyPr lIns="359999" tIns="359999" rIns="359999" bIns="359999" numCol="1" anchor="ctr"/>
          <a:lstStyle>
            <a:lvl1pPr>
              <a:defRPr sz="4800"/>
            </a:lvl1pPr>
          </a:lstStyle>
          <a:p>
            <a:r>
              <a:t>Click to add text</a:t>
            </a:r>
          </a:p>
        </p:txBody>
      </p:sp>
      <p:sp>
        <p:nvSpPr>
          <p:cNvPr id="68" name="Shape 68"/>
          <p:cNvSpPr>
            <a:spLocks noGrp="1"/>
          </p:cNvSpPr>
          <p:nvPr>
            <p:ph type="body" sz="quarter" idx="14"/>
          </p:nvPr>
        </p:nvSpPr>
        <p:spPr>
          <a:xfrm>
            <a:off x="542926" y="2591946"/>
            <a:ext cx="3308639" cy="467961"/>
          </a:xfrm>
          <a:prstGeom prst="rect">
            <a:avLst/>
          </a:prstGeom>
          <a:solidFill>
            <a:srgbClr val="000000"/>
          </a:solidFill>
        </p:spPr>
        <p:txBody>
          <a:bodyPr lIns="179999" tIns="179999" rIns="179999" bIns="179999" numCol="1" anchor="ctr"/>
          <a:lstStyle/>
          <a:p>
            <a:pPr marL="81591" indent="-81591" defTabSz="326367">
              <a:spcBef>
                <a:spcPts val="300"/>
              </a:spcBef>
              <a:defRPr sz="720">
                <a:solidFill>
                  <a:srgbClr val="FFFFFF"/>
                </a:solidFill>
              </a:defRPr>
            </a:pPr>
            <a:endParaRPr/>
          </a:p>
        </p:txBody>
      </p:sp>
      <p:sp>
        <p:nvSpPr>
          <p:cNvPr id="69" name="Shape 69"/>
          <p:cNvSpPr>
            <a:spLocks noGrp="1"/>
          </p:cNvSpPr>
          <p:nvPr>
            <p:ph type="body" sz="quarter" idx="15"/>
          </p:nvPr>
        </p:nvSpPr>
        <p:spPr>
          <a:xfrm>
            <a:off x="542924" y="5040312"/>
            <a:ext cx="9253540" cy="468314"/>
          </a:xfrm>
          <a:prstGeom prst="rect">
            <a:avLst/>
          </a:prstGeom>
          <a:solidFill>
            <a:srgbClr val="FFFFFF"/>
          </a:solidFill>
        </p:spPr>
        <p:txBody>
          <a:bodyPr numCol="1" anchor="ctr"/>
          <a:lstStyle/>
          <a:p>
            <a:pPr>
              <a:defRPr sz="1400"/>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dhold - Kun titel">
    <p:spTree>
      <p:nvGrpSpPr>
        <p:cNvPr id="1" name=""/>
        <p:cNvGrpSpPr/>
        <p:nvPr/>
      </p:nvGrpSpPr>
      <p:grpSpPr>
        <a:xfrm>
          <a:off x="0" y="0"/>
          <a:ext cx="0" cy="0"/>
          <a:chOff x="0" y="0"/>
          <a:chExt cx="0" cy="0"/>
        </a:xfrm>
      </p:grpSpPr>
      <p:sp>
        <p:nvSpPr>
          <p:cNvPr id="77" name="Shape 77"/>
          <p:cNvSpPr>
            <a:spLocks noGrp="1"/>
          </p:cNvSpPr>
          <p:nvPr>
            <p:ph type="title"/>
          </p:nvPr>
        </p:nvSpPr>
        <p:spPr>
          <a:xfrm>
            <a:off x="614362" y="503237"/>
            <a:ext cx="9721851" cy="504826"/>
          </a:xfrm>
          <a:prstGeom prst="rect">
            <a:avLst/>
          </a:prstGeom>
        </p:spPr>
        <p:txBody>
          <a:bodyPr lIns="0" tIns="0" rIns="0" bIns="0" numCol="1" anchor="t"/>
          <a:lstStyle>
            <a:lvl1pPr>
              <a:defRPr>
                <a:solidFill>
                  <a:srgbClr val="44546A"/>
                </a:solidFill>
              </a:defRPr>
            </a:lvl1pPr>
          </a:lstStyle>
          <a:p>
            <a:r>
              <a:t>Overskrift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3" name="Shape 3"/>
          <p:cNvSpPr>
            <a:spLocks noGrp="1"/>
          </p:cNvSpPr>
          <p:nvPr>
            <p:ph type="title"/>
          </p:nvPr>
        </p:nvSpPr>
        <p:spPr>
          <a:xfrm>
            <a:off x="513300" y="222423"/>
            <a:ext cx="9635153" cy="873210"/>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nchor="ctr">
            <a:normAutofit/>
          </a:bodyPr>
          <a:lstStyle/>
          <a:p>
            <a:r>
              <a:t>Klik for at redigere titeltypografien i masteren</a:t>
            </a:r>
          </a:p>
        </p:txBody>
      </p:sp>
      <p:sp>
        <p:nvSpPr>
          <p:cNvPr id="4" name="Shape 4"/>
          <p:cNvSpPr>
            <a:spLocks noGrp="1"/>
          </p:cNvSpPr>
          <p:nvPr>
            <p:ph type="body" idx="1"/>
          </p:nvPr>
        </p:nvSpPr>
        <p:spPr>
          <a:xfrm>
            <a:off x="614362" y="1359243"/>
            <a:ext cx="9516837" cy="4152840"/>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normAutofit/>
          </a:bodyPr>
          <a:lstStyle/>
          <a:p>
            <a:r>
              <a:t>Klik for at redigere teksttypografierne i masteren</a:t>
            </a:r>
          </a:p>
          <a:p>
            <a:pPr lvl="1"/>
            <a:r>
              <a:t>Andet niveau</a:t>
            </a:r>
          </a:p>
          <a:p>
            <a:pPr lvl="2"/>
            <a:r>
              <a:t>Tredje niveau</a:t>
            </a:r>
          </a:p>
          <a:p>
            <a:pPr lvl="3"/>
            <a:r>
              <a:t>Fjerde niveau</a:t>
            </a:r>
          </a:p>
          <a:p>
            <a:pPr lvl="4"/>
            <a:r>
              <a:t>Femte niveau</a:t>
            </a:r>
          </a:p>
        </p:txBody>
      </p:sp>
      <p:sp>
        <p:nvSpPr>
          <p:cNvPr id="5" name="Rectangle 11">
            <a:extLst>
              <a:ext uri="{FF2B5EF4-FFF2-40B4-BE49-F238E27FC236}">
                <a16:creationId xmlns:a16="http://schemas.microsoft.com/office/drawing/2014/main" id="{789406F2-E4B3-0A4D-8435-6A339E41A39C}"/>
              </a:ext>
            </a:extLst>
          </p:cNvPr>
          <p:cNvSpPr txBox="1">
            <a:spLocks noChangeArrowheads="1"/>
          </p:cNvSpPr>
          <p:nvPr userDrawn="1"/>
        </p:nvSpPr>
        <p:spPr>
          <a:xfrm>
            <a:off x="9418320" y="5897390"/>
            <a:ext cx="919742" cy="222422"/>
          </a:xfrm>
          <a:prstGeom prst="rect">
            <a:avLst/>
          </a:prstGeom>
          <a:noFill/>
          <a:ln>
            <a:noFill/>
          </a:ln>
        </p:spPr>
        <p:txBody>
          <a:bodyPr lIns="0" tIns="0" rIns="0" bIns="0">
            <a:noAutofit/>
          </a:bodyPr>
          <a:lstStyle>
            <a:defPPr>
              <a:defRPr lang="da-DK"/>
            </a:defPPr>
            <a:lvl1pPr marL="0" algn="l" defTabSz="1042088" rtl="0" eaLnBrk="1" latinLnBrk="0" hangingPunct="1">
              <a:defRPr sz="1019" kern="1200">
                <a:solidFill>
                  <a:schemeClr val="tx1"/>
                </a:solidFill>
                <a:latin typeface="+mn-lt"/>
                <a:ea typeface="+mn-ea"/>
                <a:cs typeface="+mn-cs"/>
              </a:defRPr>
            </a:lvl1pPr>
            <a:lvl2pPr marL="521044" algn="l" defTabSz="1042088" rtl="0" eaLnBrk="1" latinLnBrk="0" hangingPunct="1">
              <a:defRPr sz="2051" kern="1200">
                <a:solidFill>
                  <a:schemeClr val="tx1"/>
                </a:solidFill>
                <a:latin typeface="+mn-lt"/>
                <a:ea typeface="+mn-ea"/>
                <a:cs typeface="+mn-cs"/>
              </a:defRPr>
            </a:lvl2pPr>
            <a:lvl3pPr marL="1042088" algn="l" defTabSz="1042088" rtl="0" eaLnBrk="1" latinLnBrk="0" hangingPunct="1">
              <a:defRPr sz="2051" kern="1200">
                <a:solidFill>
                  <a:schemeClr val="tx1"/>
                </a:solidFill>
                <a:latin typeface="+mn-lt"/>
                <a:ea typeface="+mn-ea"/>
                <a:cs typeface="+mn-cs"/>
              </a:defRPr>
            </a:lvl3pPr>
            <a:lvl4pPr marL="1563132" algn="l" defTabSz="1042088" rtl="0" eaLnBrk="1" latinLnBrk="0" hangingPunct="1">
              <a:defRPr sz="2051" kern="1200">
                <a:solidFill>
                  <a:schemeClr val="tx1"/>
                </a:solidFill>
                <a:latin typeface="+mn-lt"/>
                <a:ea typeface="+mn-ea"/>
                <a:cs typeface="+mn-cs"/>
              </a:defRPr>
            </a:lvl4pPr>
            <a:lvl5pPr marL="2084176" algn="l" defTabSz="1042088" rtl="0" eaLnBrk="1" latinLnBrk="0" hangingPunct="1">
              <a:defRPr sz="2051" kern="1200">
                <a:solidFill>
                  <a:schemeClr val="tx1"/>
                </a:solidFill>
                <a:latin typeface="+mn-lt"/>
                <a:ea typeface="+mn-ea"/>
                <a:cs typeface="+mn-cs"/>
              </a:defRPr>
            </a:lvl5pPr>
            <a:lvl6pPr marL="2605220" algn="l" defTabSz="1042088" rtl="0" eaLnBrk="1" latinLnBrk="0" hangingPunct="1">
              <a:defRPr sz="2051" kern="1200">
                <a:solidFill>
                  <a:schemeClr val="tx1"/>
                </a:solidFill>
                <a:latin typeface="+mn-lt"/>
                <a:ea typeface="+mn-ea"/>
                <a:cs typeface="+mn-cs"/>
              </a:defRPr>
            </a:lvl6pPr>
            <a:lvl7pPr marL="3126265" algn="l" defTabSz="1042088" rtl="0" eaLnBrk="1" latinLnBrk="0" hangingPunct="1">
              <a:defRPr sz="2051" kern="1200">
                <a:solidFill>
                  <a:schemeClr val="tx1"/>
                </a:solidFill>
                <a:latin typeface="+mn-lt"/>
                <a:ea typeface="+mn-ea"/>
                <a:cs typeface="+mn-cs"/>
              </a:defRPr>
            </a:lvl7pPr>
            <a:lvl8pPr marL="3647309" algn="l" defTabSz="1042088" rtl="0" eaLnBrk="1" latinLnBrk="0" hangingPunct="1">
              <a:defRPr sz="2051" kern="1200">
                <a:solidFill>
                  <a:schemeClr val="tx1"/>
                </a:solidFill>
                <a:latin typeface="+mn-lt"/>
                <a:ea typeface="+mn-ea"/>
                <a:cs typeface="+mn-cs"/>
              </a:defRPr>
            </a:lvl8pPr>
            <a:lvl9pPr marL="4168353" algn="l" defTabSz="1042088" rtl="0" eaLnBrk="1" latinLnBrk="0" hangingPunct="1">
              <a:defRPr sz="2051" kern="1200">
                <a:solidFill>
                  <a:schemeClr val="tx1"/>
                </a:solidFill>
                <a:latin typeface="+mn-lt"/>
                <a:ea typeface="+mn-ea"/>
                <a:cs typeface="+mn-cs"/>
              </a:defRPr>
            </a:lvl9pPr>
          </a:lstStyle>
          <a:p>
            <a:pPr algn="r">
              <a:defRPr/>
            </a:pPr>
            <a:r>
              <a:rPr lang="da-DK" sz="800" dirty="0">
                <a:solidFill>
                  <a:srgbClr val="343536"/>
                </a:solidFill>
                <a:latin typeface="Arial" panose="020B0604020202020204" pitchFamily="34" charset="0"/>
                <a:cs typeface="Arial" panose="020B0604020202020204" pitchFamily="34" charset="0"/>
              </a:rPr>
              <a:t>Side  </a:t>
            </a:r>
            <a:fld id="{07C3ABF7-9C5F-4CBA-B4FC-DD1D7FBF45EA}" type="slidenum">
              <a:rPr lang="da-DK" sz="800" smtClean="0">
                <a:solidFill>
                  <a:srgbClr val="343536"/>
                </a:solidFill>
                <a:latin typeface="Arial" panose="020B0604020202020204" pitchFamily="34" charset="0"/>
                <a:cs typeface="Arial" panose="020B0604020202020204" pitchFamily="34" charset="0"/>
              </a:rPr>
              <a:pPr algn="r">
                <a:defRPr/>
              </a:pPr>
              <a:t>‹nr.›</a:t>
            </a:fld>
            <a:endParaRPr lang="da-DK" sz="800" dirty="0">
              <a:solidFill>
                <a:srgbClr val="343536"/>
              </a:solidFill>
              <a:latin typeface="Arial" panose="020B0604020202020204" pitchFamily="34" charset="0"/>
              <a:cs typeface="Arial" panose="020B0604020202020204" pitchFamily="34" charset="0"/>
            </a:endParaRPr>
          </a:p>
        </p:txBody>
      </p:sp>
      <p:sp>
        <p:nvSpPr>
          <p:cNvPr id="6" name="Shape 131">
            <a:extLst>
              <a:ext uri="{FF2B5EF4-FFF2-40B4-BE49-F238E27FC236}">
                <a16:creationId xmlns:a16="http://schemas.microsoft.com/office/drawing/2014/main" id="{C598A50D-6DD8-0940-93B9-8F4134E37B06}"/>
              </a:ext>
            </a:extLst>
          </p:cNvPr>
          <p:cNvSpPr/>
          <p:nvPr userDrawn="1"/>
        </p:nvSpPr>
        <p:spPr>
          <a:xfrm>
            <a:off x="448057" y="5824642"/>
            <a:ext cx="7047332" cy="2462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numCol="1" anchor="ctr">
            <a:spAutoFit/>
          </a:bodyPr>
          <a:lstStyle>
            <a:lvl1pPr>
              <a:defRPr sz="1000">
                <a:solidFill>
                  <a:srgbClr val="DAE3F3"/>
                </a:solidFill>
              </a:defRPr>
            </a:lvl1pPr>
          </a:lstStyle>
          <a:p>
            <a:r>
              <a:rPr dirty="0"/>
              <a:t>LEDELSE AF INFORMATIONSSIKKERHED I </a:t>
            </a:r>
            <a:r>
              <a:rPr lang="da-DK" dirty="0"/>
              <a:t>DE </a:t>
            </a:r>
            <a:r>
              <a:rPr dirty="0"/>
              <a:t>KOMMUNALE</a:t>
            </a:r>
            <a:r>
              <a:rPr lang="da-DK" dirty="0"/>
              <a:t> DIREKTIONER</a:t>
            </a:r>
            <a:endParaRPr dirty="0"/>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transition spd="med"/>
  <p:txStyles>
    <p:titleStyle>
      <a:lvl1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1pPr>
      <a:lvl2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2pPr>
      <a:lvl3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3pPr>
      <a:lvl4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4pPr>
      <a:lvl5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5pPr>
      <a:lvl6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6pPr>
      <a:lvl7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7pPr>
      <a:lvl8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8pPr>
      <a:lvl9pPr marL="0" marR="0" indent="0" algn="l" defTabSz="815918" rtl="0" latinLnBrk="0">
        <a:lnSpc>
          <a:spcPct val="9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Calibri"/>
        </a:defRPr>
      </a:lvl9pPr>
    </p:titleStyle>
    <p:bodyStyle>
      <a:lvl1pPr marL="203979" marR="0" indent="-203979"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1pPr>
      <a:lvl2pPr marL="695930" marR="0" indent="-287971"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2pPr>
      <a:lvl3pPr marL="1165599" marR="0" indent="-349680"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3pPr>
      <a:lvl4pPr marL="1631837" marR="0" indent="-407959"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4pPr>
      <a:lvl5pPr marL="2039797" marR="0" indent="-407959"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5pPr>
      <a:lvl6pPr marL="2345768" marR="0" indent="-305970"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6pPr>
      <a:lvl7pPr marL="2753726" marR="0" indent="-305969"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7pPr>
      <a:lvl8pPr marL="3161686" marR="0" indent="-305969"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8pPr>
      <a:lvl9pPr marL="3569646" marR="0" indent="-305970" algn="l" defTabSz="815918" rtl="0" latinLnBrk="0">
        <a:lnSpc>
          <a:spcPct val="90000"/>
        </a:lnSpc>
        <a:spcBef>
          <a:spcPts val="800"/>
        </a:spcBef>
        <a:spcAft>
          <a:spcPts val="0"/>
        </a:spcAft>
        <a:buClrTx/>
        <a:buSzPct val="100000"/>
        <a:buFont typeface="Arial"/>
        <a:buChar char="•"/>
        <a:tabLst/>
        <a:defRPr sz="2400" b="0" i="0" u="none" strike="noStrike" cap="none" spc="0" baseline="0">
          <a:ln>
            <a:noFill/>
          </a:ln>
          <a:solidFill>
            <a:srgbClr val="000000"/>
          </a:solidFill>
          <a:uFillTx/>
          <a:latin typeface="+mn-lt"/>
          <a:ea typeface="+mn-ea"/>
          <a:cs typeface="+mn-cs"/>
          <a:sym typeface="Calibri"/>
        </a:defRPr>
      </a:lvl9pPr>
    </p:bodyStyle>
    <p:otherStyle>
      <a:lvl1pPr marL="0" marR="0" indent="0"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1pPr>
      <a:lvl2pPr marL="0" marR="0" indent="521044"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2pPr>
      <a:lvl3pPr marL="0" marR="0" indent="1042088"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3pPr>
      <a:lvl4pPr marL="0" marR="0" indent="1563132"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4pPr>
      <a:lvl5pPr marL="0" marR="0" indent="2084176"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5pPr>
      <a:lvl6pPr marL="0" marR="0" indent="2605220"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6pPr>
      <a:lvl7pPr marL="0" marR="0" indent="3126264"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7pPr>
      <a:lvl8pPr marL="0" marR="0" indent="3647309"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8pPr>
      <a:lvl9pPr marL="0" marR="0" indent="4168352" algn="l" defTabSz="1042088"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3.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4.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videncenter.kl.dk/ledelseafinformationssikkerhed" TargetMode="Externa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52.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5.png"/><Relationship Id="rId7" Type="http://schemas.openxmlformats.org/officeDocument/2006/relationships/image" Target="../media/image7.png"/><Relationship Id="rId12" Type="http://schemas.openxmlformats.org/officeDocument/2006/relationships/image" Target="../media/image66.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63.png"/><Relationship Id="rId11" Type="http://schemas.openxmlformats.org/officeDocument/2006/relationships/image" Target="../media/image65.png"/><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52.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30.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71.pn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19.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7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55000"/>
          </a:stretch>
        </a:blipFill>
        <a:effectLst/>
      </p:bgPr>
    </p:bg>
    <p:spTree>
      <p:nvGrpSpPr>
        <p:cNvPr id="1" name=""/>
        <p:cNvGrpSpPr/>
        <p:nvPr/>
      </p:nvGrpSpPr>
      <p:grpSpPr>
        <a:xfrm>
          <a:off x="0" y="0"/>
          <a:ext cx="0" cy="0"/>
          <a:chOff x="0" y="0"/>
          <a:chExt cx="0" cy="0"/>
        </a:xfrm>
      </p:grpSpPr>
      <p:sp>
        <p:nvSpPr>
          <p:cNvPr id="86" name="Shape 86"/>
          <p:cNvSpPr>
            <a:spLocks noGrp="1"/>
          </p:cNvSpPr>
          <p:nvPr>
            <p:ph type="sldNum" sz="quarter" idx="4294967295"/>
          </p:nvPr>
        </p:nvSpPr>
        <p:spPr>
          <a:xfrm>
            <a:off x="10211062" y="5897390"/>
            <a:ext cx="127001" cy="127001"/>
          </a:xfrm>
          <a:prstGeom prst="rect">
            <a:avLst/>
          </a:prstGeom>
          <a:extLst>
            <a:ext uri="{C572A759-6A51-4108-AA02-DFA0A04FC94B}">
              <ma14:wrappingTextBoxFlag xmlns="" xmlns:ma14="http://schemas.microsoft.com/office/mac/drawingml/2011/main" val="1"/>
            </a:ext>
          </a:extLst>
        </p:spPr>
        <p:txBody>
          <a:bodyPr numCol="1"/>
          <a:lstStyle>
            <a:lvl1pPr algn="r">
              <a:defRPr sz="800">
                <a:solidFill>
                  <a:srgbClr val="343536"/>
                </a:solidFill>
                <a:latin typeface="Arial"/>
                <a:ea typeface="Arial"/>
                <a:cs typeface="Arial"/>
                <a:sym typeface="Arial"/>
              </a:defRPr>
            </a:lvl1pPr>
          </a:lstStyle>
          <a:p>
            <a:fld id="{86CB4B4D-7CA3-9044-876B-883B54F8677D}" type="slidenum">
              <a:t>1</a:t>
            </a:fld>
            <a:endParaRPr/>
          </a:p>
        </p:txBody>
      </p:sp>
      <p:sp>
        <p:nvSpPr>
          <p:cNvPr id="88" name="Shape 88"/>
          <p:cNvSpPr>
            <a:spLocks noGrp="1"/>
          </p:cNvSpPr>
          <p:nvPr>
            <p:ph type="body" sz="quarter" idx="1"/>
          </p:nvPr>
        </p:nvSpPr>
        <p:spPr>
          <a:xfrm>
            <a:off x="0" y="5526740"/>
            <a:ext cx="10879140" cy="592942"/>
          </a:xfrm>
          <a:prstGeom prst="rect">
            <a:avLst/>
          </a:prstGeom>
          <a:solidFill>
            <a:srgbClr val="203864"/>
          </a:solidFill>
        </p:spPr>
        <p:txBody>
          <a:bodyPr lIns="36000" tIns="36000" rIns="36000" bIns="36000" numCol="1"/>
          <a:lstStyle>
            <a:lvl1pPr marL="0" indent="0" algn="r">
              <a:buSzTx/>
              <a:buNone/>
              <a:defRPr sz="1600">
                <a:solidFill>
                  <a:srgbClr val="8FAADC"/>
                </a:solidFill>
              </a:defRPr>
            </a:lvl1pPr>
          </a:lstStyle>
          <a:p>
            <a:r>
              <a:rPr dirty="0"/>
              <a:t> </a:t>
            </a:r>
          </a:p>
        </p:txBody>
      </p:sp>
      <p:sp>
        <p:nvSpPr>
          <p:cNvPr id="9" name="Pladsholder til tekst 6">
            <a:extLst>
              <a:ext uri="{FF2B5EF4-FFF2-40B4-BE49-F238E27FC236}">
                <a16:creationId xmlns:a16="http://schemas.microsoft.com/office/drawing/2014/main" id="{2FB2E16D-D608-3743-B81E-412B8FF11D85}"/>
              </a:ext>
            </a:extLst>
          </p:cNvPr>
          <p:cNvSpPr txBox="1">
            <a:spLocks/>
          </p:cNvSpPr>
          <p:nvPr/>
        </p:nvSpPr>
        <p:spPr>
          <a:xfrm>
            <a:off x="6007395" y="2139366"/>
            <a:ext cx="4860000" cy="1980000"/>
          </a:xfrm>
          <a:prstGeom prst="rect">
            <a:avLst/>
          </a:prstGeom>
          <a:solidFill>
            <a:srgbClr val="D81E00"/>
          </a:solidFill>
        </p:spPr>
        <p:txBody>
          <a:bodyPr vert="horz" lIns="360000" tIns="18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dirty="0">
              <a:solidFill>
                <a:srgbClr val="D81E00"/>
              </a:solidFill>
            </a:endParaRPr>
          </a:p>
          <a:p>
            <a:pPr marL="0" indent="0">
              <a:buFont typeface="Arial" panose="020B0604020202020204" pitchFamily="34" charset="0"/>
              <a:buNone/>
            </a:pPr>
            <a:endParaRPr lang="da-DK" sz="3200" b="0" dirty="0">
              <a:solidFill>
                <a:schemeClr val="bg1"/>
              </a:solidFill>
            </a:endParaRPr>
          </a:p>
          <a:p>
            <a:pPr marL="0" indent="0">
              <a:buFont typeface="Arial" panose="020B0604020202020204" pitchFamily="34" charset="0"/>
              <a:buNone/>
            </a:pPr>
            <a:r>
              <a:rPr lang="da-DK" sz="3200" b="0" dirty="0">
                <a:solidFill>
                  <a:schemeClr val="bg1"/>
                </a:solidFill>
              </a:rPr>
              <a:t>Ledelse af informationssikkerhed</a:t>
            </a:r>
          </a:p>
          <a:p>
            <a:pPr marL="0" indent="0">
              <a:buNone/>
            </a:pPr>
            <a:r>
              <a:rPr lang="da-DK" sz="2000" b="0" dirty="0">
                <a:solidFill>
                  <a:schemeClr val="bg1"/>
                </a:solidFill>
                <a:latin typeface="Calibri Light" panose="020F0302020204030204" pitchFamily="34" charset="0"/>
                <a:cs typeface="Calibri Light" panose="020F0302020204030204" pitchFamily="34" charset="0"/>
              </a:rPr>
              <a:t>Præsentation til undervisning om informationssikkerhed i direktionen</a:t>
            </a:r>
            <a:endParaRPr lang="da-DK" sz="2800" b="0" dirty="0">
              <a:latin typeface="Calibri Light" panose="020F0302020204030204" pitchFamily="34" charset="0"/>
              <a:cs typeface="Calibri Light" panose="020F0302020204030204" pitchFamily="34" charset="0"/>
            </a:endParaRPr>
          </a:p>
          <a:p>
            <a:pPr marL="0" indent="0">
              <a:buFont typeface="Arial" panose="020B0604020202020204" pitchFamily="34" charset="0"/>
              <a:buNone/>
            </a:pPr>
            <a:endParaRPr lang="da-DK" sz="2800" b="0" dirty="0"/>
          </a:p>
          <a:p>
            <a:pPr marL="0" indent="0">
              <a:buFont typeface="Arial" panose="020B0604020202020204" pitchFamily="34" charset="0"/>
              <a:buNone/>
            </a:pPr>
            <a:endParaRPr lang="da-DK" sz="2800" b="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xfrm>
            <a:off x="614363" y="523591"/>
            <a:ext cx="9428134" cy="504826"/>
          </a:xfrm>
          <a:prstGeom prst="rect">
            <a:avLst/>
          </a:prstGeom>
        </p:spPr>
        <p:txBody>
          <a:bodyPr numCol="1"/>
          <a:lstStyle/>
          <a:p>
            <a:r>
              <a:t>Digital beskyttelse</a:t>
            </a:r>
          </a:p>
        </p:txBody>
      </p:sp>
      <p:sp>
        <p:nvSpPr>
          <p:cNvPr id="184" name="Shape 184"/>
          <p:cNvSpPr/>
          <p:nvPr/>
        </p:nvSpPr>
        <p:spPr>
          <a:xfrm>
            <a:off x="1194505" y="1426095"/>
            <a:ext cx="5692464"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Den digitale beskyttelse sikrer, at data kun er tilgængelige for dem, som har lov til at tilgå dem.</a:t>
            </a:r>
          </a:p>
        </p:txBody>
      </p:sp>
      <p:sp>
        <p:nvSpPr>
          <p:cNvPr id="185" name="Shape 185"/>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186" name="image8.png"/>
          <p:cNvPicPr>
            <a:picLocks noChangeAspect="1"/>
          </p:cNvPicPr>
          <p:nvPr/>
        </p:nvPicPr>
        <p:blipFill>
          <a:blip r:embed="rId2"/>
          <a:stretch>
            <a:fillRect/>
          </a:stretch>
        </p:blipFill>
        <p:spPr>
          <a:xfrm>
            <a:off x="127408" y="1552637"/>
            <a:ext cx="747047" cy="764027"/>
          </a:xfrm>
          <a:prstGeom prst="rect">
            <a:avLst/>
          </a:prstGeom>
          <a:ln w="12700">
            <a:miter lim="400000"/>
          </a:ln>
        </p:spPr>
      </p:pic>
      <p:sp>
        <p:nvSpPr>
          <p:cNvPr id="187" name="Shape 187"/>
          <p:cNvSpPr/>
          <p:nvPr/>
        </p:nvSpPr>
        <p:spPr>
          <a:xfrm>
            <a:off x="1224854" y="2167639"/>
            <a:ext cx="2385393" cy="15392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F.eks. er den enkelte medarbejders adgang til it-systemer og data betinget af, at deres leder har </a:t>
            </a:r>
            <a:br/>
            <a:r>
              <a:t>tildelt dem retten til at få adgang. </a:t>
            </a:r>
          </a:p>
        </p:txBody>
      </p:sp>
      <p:pic>
        <p:nvPicPr>
          <p:cNvPr id="188"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sp>
        <p:nvSpPr>
          <p:cNvPr id="189" name="Shape 189"/>
          <p:cNvSpPr/>
          <p:nvPr/>
        </p:nvSpPr>
        <p:spPr>
          <a:xfrm>
            <a:off x="11179920" y="-502348"/>
            <a:ext cx="1608072" cy="1"/>
          </a:xfrm>
          <a:prstGeom prst="line">
            <a:avLst/>
          </a:prstGeom>
          <a:ln w="50800">
            <a:solidFill>
              <a:srgbClr val="767171"/>
            </a:solidFill>
            <a:miter/>
          </a:ln>
        </p:spPr>
        <p:txBody>
          <a:bodyPr lIns="45719" rIns="45719" numCol="1"/>
          <a:lstStyle/>
          <a:p>
            <a:endParaRPr/>
          </a:p>
        </p:txBody>
      </p:sp>
      <p:sp>
        <p:nvSpPr>
          <p:cNvPr id="191" name="Shape 191"/>
          <p:cNvSpPr/>
          <p:nvPr/>
        </p:nvSpPr>
        <p:spPr>
          <a:xfrm>
            <a:off x="7694368" y="-101271"/>
            <a:ext cx="7315285" cy="4348356"/>
          </a:xfrm>
          <a:prstGeom prst="ellipse">
            <a:avLst/>
          </a:prstGeom>
          <a:gradFill>
            <a:gsLst>
              <a:gs pos="0">
                <a:srgbClr val="F6F8FC"/>
              </a:gs>
              <a:gs pos="74000">
                <a:srgbClr val="ABC0E4">
                  <a:alpha val="50000"/>
                </a:srgbClr>
              </a:gs>
              <a:gs pos="100000">
                <a:srgbClr val="C7D5ED"/>
              </a:gs>
            </a:gsLst>
            <a:path path="circle">
              <a:fillToRect l="37721" t="-19636" r="62278" b="119636"/>
            </a:path>
          </a:gradFill>
          <a:ln w="12700">
            <a:miter lim="400000"/>
          </a:ln>
        </p:spPr>
        <p:txBody>
          <a:bodyPr lIns="45719" rIns="45719" numCol="1" anchor="ctr"/>
          <a:lstStyle/>
          <a:p>
            <a:pPr algn="ctr">
              <a:defRPr sz="1200" b="1">
                <a:solidFill>
                  <a:srgbClr val="44546A"/>
                </a:solidFill>
                <a:latin typeface="Work Sans"/>
                <a:ea typeface="Work Sans"/>
                <a:cs typeface="Work Sans"/>
                <a:sym typeface="Work Sans"/>
              </a:defRPr>
            </a:pPr>
            <a:endParaRPr/>
          </a:p>
        </p:txBody>
      </p:sp>
      <p:pic>
        <p:nvPicPr>
          <p:cNvPr id="192" name="image11.png"/>
          <p:cNvPicPr>
            <a:picLocks noChangeAspect="1"/>
          </p:cNvPicPr>
          <p:nvPr/>
        </p:nvPicPr>
        <p:blipFill>
          <a:blip r:embed="rId4">
            <a:alphaModFix amt="50000"/>
          </a:blip>
          <a:stretch>
            <a:fillRect/>
          </a:stretch>
        </p:blipFill>
        <p:spPr>
          <a:xfrm>
            <a:off x="8711796" y="2946668"/>
            <a:ext cx="1706236" cy="1706236"/>
          </a:xfrm>
          <a:prstGeom prst="rect">
            <a:avLst/>
          </a:prstGeom>
          <a:ln w="12700">
            <a:miter lim="400000"/>
          </a:ln>
        </p:spPr>
      </p:pic>
      <p:pic>
        <p:nvPicPr>
          <p:cNvPr id="193" name="image13.png"/>
          <p:cNvPicPr>
            <a:picLocks noChangeAspect="1"/>
          </p:cNvPicPr>
          <p:nvPr/>
        </p:nvPicPr>
        <p:blipFill>
          <a:blip r:embed="rId5">
            <a:alphaModFix amt="50000"/>
          </a:blip>
          <a:stretch>
            <a:fillRect/>
          </a:stretch>
        </p:blipFill>
        <p:spPr>
          <a:xfrm>
            <a:off x="8711796" y="646405"/>
            <a:ext cx="1737833" cy="1706236"/>
          </a:xfrm>
          <a:prstGeom prst="rect">
            <a:avLst/>
          </a:prstGeom>
          <a:ln w="12700">
            <a:miter lim="400000"/>
          </a:ln>
        </p:spPr>
      </p:pic>
      <p:sp>
        <p:nvSpPr>
          <p:cNvPr id="194" name="Shape 194"/>
          <p:cNvSpPr/>
          <p:nvPr/>
        </p:nvSpPr>
        <p:spPr>
          <a:xfrm>
            <a:off x="10887571" y="-127376"/>
            <a:ext cx="2124897" cy="5904713"/>
          </a:xfrm>
          <a:prstGeom prst="rect">
            <a:avLst/>
          </a:prstGeom>
          <a:solidFill>
            <a:srgbClr val="FFFFFF"/>
          </a:solidFill>
          <a:ln w="12700">
            <a:miter lim="400000"/>
          </a:ln>
        </p:spPr>
        <p:txBody>
          <a:bodyPr lIns="45719" rIns="45719" numCol="1" anchor="ctr"/>
          <a:lstStyle/>
          <a:p>
            <a:pPr algn="ctr">
              <a:defRPr>
                <a:solidFill>
                  <a:srgbClr val="FFFFFF"/>
                </a:solidFill>
              </a:defRPr>
            </a:pPr>
            <a:endParaRPr/>
          </a:p>
        </p:txBody>
      </p:sp>
      <p:pic>
        <p:nvPicPr>
          <p:cNvPr id="195" name="image23.png"/>
          <p:cNvPicPr>
            <a:picLocks noChangeAspect="1"/>
          </p:cNvPicPr>
          <p:nvPr/>
        </p:nvPicPr>
        <p:blipFill>
          <a:blip r:embed="rId6"/>
          <a:stretch>
            <a:fillRect/>
          </a:stretch>
        </p:blipFill>
        <p:spPr>
          <a:xfrm>
            <a:off x="6992133" y="4275046"/>
            <a:ext cx="1625601" cy="1193801"/>
          </a:xfrm>
          <a:prstGeom prst="rect">
            <a:avLst/>
          </a:prstGeom>
          <a:ln w="12700">
            <a:miter lim="400000"/>
          </a:ln>
        </p:spPr>
      </p:pic>
      <p:pic>
        <p:nvPicPr>
          <p:cNvPr id="196" name="image9.png"/>
          <p:cNvPicPr>
            <a:picLocks noChangeAspect="1"/>
          </p:cNvPicPr>
          <p:nvPr/>
        </p:nvPicPr>
        <p:blipFill>
          <a:blip r:embed="rId7">
            <a:alphaModFix amt="50000"/>
          </a:blip>
          <a:stretch>
            <a:fillRect/>
          </a:stretch>
        </p:blipFill>
        <p:spPr>
          <a:xfrm>
            <a:off x="7299845" y="2037909"/>
            <a:ext cx="1505784" cy="932931"/>
          </a:xfrm>
          <a:prstGeom prst="rect">
            <a:avLst/>
          </a:prstGeom>
          <a:ln w="12700">
            <a:miter lim="400000"/>
          </a:ln>
        </p:spPr>
      </p:pic>
      <p:sp>
        <p:nvSpPr>
          <p:cNvPr id="197" name="Shape 197"/>
          <p:cNvSpPr/>
          <p:nvPr/>
        </p:nvSpPr>
        <p:spPr>
          <a:xfrm>
            <a:off x="3718295" y="2167639"/>
            <a:ext cx="2971254" cy="181588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sz="1600">
                <a:solidFill>
                  <a:srgbClr val="767171"/>
                </a:solidFill>
              </a:defRPr>
            </a:lvl1pPr>
          </a:lstStyle>
          <a:p>
            <a:r>
              <a:t>F.eks. er kommunens netværk beskyttet med firewalls og overvågningssoftware, som holder øje med, om der sker noget usædvanligt på netværket, på serverne, på pc’ere, tablets </a:t>
            </a:r>
            <a:br>
              <a:rPr lang="da-DK"/>
            </a:br>
            <a:r>
              <a:t>og smartphones.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xfrm>
            <a:off x="614363" y="523591"/>
            <a:ext cx="9428134" cy="504826"/>
          </a:xfrm>
          <a:prstGeom prst="rect">
            <a:avLst/>
          </a:prstGeom>
        </p:spPr>
        <p:txBody>
          <a:bodyPr numCol="1"/>
          <a:lstStyle/>
          <a:p>
            <a:r>
              <a:t>Adfærd</a:t>
            </a:r>
          </a:p>
        </p:txBody>
      </p:sp>
      <p:sp>
        <p:nvSpPr>
          <p:cNvPr id="202" name="Shape 202"/>
          <p:cNvSpPr/>
          <p:nvPr/>
        </p:nvSpPr>
        <p:spPr>
          <a:xfrm>
            <a:off x="1194504" y="1426096"/>
            <a:ext cx="4503535" cy="12090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a:solidFill>
                  <a:srgbClr val="767171"/>
                </a:solidFill>
              </a:defRPr>
            </a:pPr>
            <a:r>
              <a:t>Med uddannelse og vejledning forebygger vi, at brugernes adfærd ikke kompromitterer informationssikkerheden. </a:t>
            </a:r>
            <a:br/>
            <a:endParaRPr/>
          </a:p>
        </p:txBody>
      </p:sp>
      <p:sp>
        <p:nvSpPr>
          <p:cNvPr id="203" name="Shape 203"/>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04"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205" name="Shape 205"/>
          <p:cNvSpPr/>
          <p:nvPr/>
        </p:nvSpPr>
        <p:spPr>
          <a:xfrm>
            <a:off x="6785456" y="1079556"/>
            <a:ext cx="7170421" cy="4200120"/>
          </a:xfrm>
          <a:prstGeom prst="ellipse">
            <a:avLst/>
          </a:prstGeom>
          <a:gradFill>
            <a:gsLst>
              <a:gs pos="0">
                <a:srgbClr val="FBFBFB"/>
              </a:gs>
              <a:gs pos="100000">
                <a:srgbClr val="E4E4E4"/>
              </a:gs>
            </a:gsLst>
            <a:path path="circle">
              <a:fillToRect l="37721" t="-19636" r="62278" b="119636"/>
            </a:path>
          </a:gradFill>
          <a:ln w="12700">
            <a:miter lim="400000"/>
          </a:ln>
        </p:spPr>
        <p:txBody>
          <a:bodyPr lIns="45719" rIns="45719" numCol="1" anchor="ctr"/>
          <a:lstStyle/>
          <a:p>
            <a:pPr algn="ctr">
              <a:defRPr sz="1200" b="1">
                <a:solidFill>
                  <a:srgbClr val="44546A"/>
                </a:solidFill>
                <a:latin typeface="Work Sans"/>
                <a:ea typeface="Work Sans"/>
                <a:cs typeface="Work Sans"/>
                <a:sym typeface="Work Sans"/>
              </a:defRPr>
            </a:pPr>
            <a:endParaRPr/>
          </a:p>
        </p:txBody>
      </p:sp>
      <p:sp>
        <p:nvSpPr>
          <p:cNvPr id="206" name="Shape 206"/>
          <p:cNvSpPr/>
          <p:nvPr/>
        </p:nvSpPr>
        <p:spPr>
          <a:xfrm>
            <a:off x="1180093" y="2431770"/>
            <a:ext cx="2649443" cy="206210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lvl1pPr>
              <a:defRPr sz="1600">
                <a:solidFill>
                  <a:srgbClr val="767171"/>
                </a:solidFill>
              </a:defRPr>
            </a:lvl1pPr>
          </a:lstStyle>
          <a:p>
            <a:r>
              <a:t>Kan hackeren få medarbejderen til at klikke på et særligt link, kan han/hun få kontrol over medarbejderens pc og har således adgang til de samme data. Indsatserne fokuserer på at lære brugerne at gennemskue disse fælder. </a:t>
            </a:r>
          </a:p>
        </p:txBody>
      </p:sp>
      <p:pic>
        <p:nvPicPr>
          <p:cNvPr id="207" name="image10.png"/>
          <p:cNvPicPr>
            <a:picLocks noChangeAspect="1"/>
          </p:cNvPicPr>
          <p:nvPr/>
        </p:nvPicPr>
        <p:blipFill>
          <a:blip r:embed="rId4"/>
          <a:stretch>
            <a:fillRect/>
          </a:stretch>
        </p:blipFill>
        <p:spPr>
          <a:xfrm>
            <a:off x="12186384" y="1117066"/>
            <a:ext cx="613256" cy="627193"/>
          </a:xfrm>
          <a:prstGeom prst="rect">
            <a:avLst/>
          </a:prstGeom>
          <a:ln w="12700">
            <a:miter lim="400000"/>
          </a:ln>
        </p:spPr>
      </p:pic>
      <p:pic>
        <p:nvPicPr>
          <p:cNvPr id="208" name="image14.png"/>
          <p:cNvPicPr>
            <a:picLocks noChangeAspect="1"/>
          </p:cNvPicPr>
          <p:nvPr/>
        </p:nvPicPr>
        <p:blipFill>
          <a:blip r:embed="rId5">
            <a:alphaModFix amt="50000"/>
          </a:blip>
          <a:stretch>
            <a:fillRect/>
          </a:stretch>
        </p:blipFill>
        <p:spPr>
          <a:xfrm>
            <a:off x="9268787" y="2421260"/>
            <a:ext cx="1079501" cy="1079501"/>
          </a:xfrm>
          <a:prstGeom prst="rect">
            <a:avLst/>
          </a:prstGeom>
          <a:ln w="12700">
            <a:miter lim="400000"/>
          </a:ln>
        </p:spPr>
      </p:pic>
      <p:pic>
        <p:nvPicPr>
          <p:cNvPr id="209" name="image15.png"/>
          <p:cNvPicPr>
            <a:picLocks noChangeAspect="1"/>
          </p:cNvPicPr>
          <p:nvPr/>
        </p:nvPicPr>
        <p:blipFill>
          <a:blip r:embed="rId6">
            <a:alphaModFix amt="50000"/>
          </a:blip>
          <a:stretch>
            <a:fillRect/>
          </a:stretch>
        </p:blipFill>
        <p:spPr>
          <a:xfrm flipH="1">
            <a:off x="6499190" y="1332367"/>
            <a:ext cx="2124895" cy="1526623"/>
          </a:xfrm>
          <a:prstGeom prst="rect">
            <a:avLst/>
          </a:prstGeom>
          <a:ln w="12700">
            <a:miter lim="400000"/>
          </a:ln>
        </p:spPr>
      </p:pic>
      <p:pic>
        <p:nvPicPr>
          <p:cNvPr id="210" name="image16.png"/>
          <p:cNvPicPr>
            <a:picLocks noChangeAspect="1"/>
          </p:cNvPicPr>
          <p:nvPr/>
        </p:nvPicPr>
        <p:blipFill>
          <a:blip r:embed="rId7">
            <a:alphaModFix amt="50000"/>
          </a:blip>
          <a:stretch>
            <a:fillRect/>
          </a:stretch>
        </p:blipFill>
        <p:spPr>
          <a:xfrm>
            <a:off x="8578147" y="246852"/>
            <a:ext cx="1591071" cy="1821105"/>
          </a:xfrm>
          <a:prstGeom prst="rect">
            <a:avLst/>
          </a:prstGeom>
          <a:ln w="12700">
            <a:miter lim="400000"/>
          </a:ln>
        </p:spPr>
      </p:pic>
      <p:pic>
        <p:nvPicPr>
          <p:cNvPr id="211" name="image17.png"/>
          <p:cNvPicPr>
            <a:picLocks noChangeAspect="1"/>
          </p:cNvPicPr>
          <p:nvPr/>
        </p:nvPicPr>
        <p:blipFill>
          <a:blip r:embed="rId8">
            <a:alphaModFix amt="50000"/>
          </a:blip>
          <a:stretch>
            <a:fillRect/>
          </a:stretch>
        </p:blipFill>
        <p:spPr>
          <a:xfrm>
            <a:off x="6171774" y="546315"/>
            <a:ext cx="776182" cy="1293635"/>
          </a:xfrm>
          <a:prstGeom prst="rect">
            <a:avLst/>
          </a:prstGeom>
          <a:ln w="12700">
            <a:miter lim="400000"/>
          </a:ln>
        </p:spPr>
      </p:pic>
      <p:pic>
        <p:nvPicPr>
          <p:cNvPr id="212" name="image18.png"/>
          <p:cNvPicPr>
            <a:picLocks noChangeAspect="1"/>
          </p:cNvPicPr>
          <p:nvPr/>
        </p:nvPicPr>
        <p:blipFill>
          <a:blip r:embed="rId9">
            <a:alphaModFix amt="50000"/>
          </a:blip>
          <a:stretch>
            <a:fillRect/>
          </a:stretch>
        </p:blipFill>
        <p:spPr>
          <a:xfrm>
            <a:off x="8037027" y="3032383"/>
            <a:ext cx="1082239" cy="1269294"/>
          </a:xfrm>
          <a:prstGeom prst="rect">
            <a:avLst/>
          </a:prstGeom>
          <a:ln w="12700">
            <a:miter lim="400000"/>
          </a:ln>
        </p:spPr>
      </p:pic>
      <p:sp>
        <p:nvSpPr>
          <p:cNvPr id="213" name="Shape 213"/>
          <p:cNvSpPr/>
          <p:nvPr/>
        </p:nvSpPr>
        <p:spPr>
          <a:xfrm>
            <a:off x="10894170" y="172760"/>
            <a:ext cx="2124897" cy="5596222"/>
          </a:xfrm>
          <a:prstGeom prst="rect">
            <a:avLst/>
          </a:prstGeom>
          <a:solidFill>
            <a:srgbClr val="FFFFFF"/>
          </a:solidFill>
          <a:ln w="12700">
            <a:miter lim="400000"/>
          </a:ln>
        </p:spPr>
        <p:txBody>
          <a:bodyPr lIns="45719" rIns="45719" numCol="1" anchor="ctr"/>
          <a:lstStyle/>
          <a:p>
            <a:pPr algn="ctr">
              <a:defRPr>
                <a:solidFill>
                  <a:srgbClr val="FFFFFF"/>
                </a:solidFill>
              </a:defRPr>
            </a:pPr>
            <a:endParaRPr/>
          </a:p>
        </p:txBody>
      </p:sp>
      <p:sp>
        <p:nvSpPr>
          <p:cNvPr id="214" name="Shape 214"/>
          <p:cNvSpPr/>
          <p:nvPr/>
        </p:nvSpPr>
        <p:spPr>
          <a:xfrm>
            <a:off x="4047891" y="2448048"/>
            <a:ext cx="2373712" cy="230832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p>
            <a:pPr>
              <a:defRPr sz="1600">
                <a:solidFill>
                  <a:srgbClr val="767171"/>
                </a:solidFill>
              </a:defRPr>
            </a:pPr>
            <a:r>
              <a:t>Men det handler også om at lære medarbejderne at være opmærksomme på, hvad der sker i de fysiske rum - f.eks. om der er personer, som uretmæssigt opholder sig på et kontorareal.</a:t>
            </a:r>
          </a:p>
          <a:p>
            <a:pPr>
              <a:defRPr sz="1600">
                <a:solidFill>
                  <a:srgbClr val="767171"/>
                </a:solidFill>
              </a:defRPr>
            </a:pPr>
            <a:endParaRPr/>
          </a:p>
        </p:txBody>
      </p:sp>
      <p:pic>
        <p:nvPicPr>
          <p:cNvPr id="215" name="image22.png"/>
          <p:cNvPicPr>
            <a:picLocks noChangeAspect="1"/>
          </p:cNvPicPr>
          <p:nvPr/>
        </p:nvPicPr>
        <p:blipFill>
          <a:blip r:embed="rId10"/>
          <a:stretch>
            <a:fillRect/>
          </a:stretch>
        </p:blipFill>
        <p:spPr>
          <a:xfrm>
            <a:off x="6785456" y="3838205"/>
            <a:ext cx="1366913" cy="1399851"/>
          </a:xfrm>
          <a:prstGeom prst="rect">
            <a:avLst/>
          </a:prstGeom>
          <a:ln w="12700">
            <a:miter lim="400000"/>
          </a:ln>
        </p:spPr>
      </p:pic>
      <p:pic>
        <p:nvPicPr>
          <p:cNvPr id="216" name="image24.png"/>
          <p:cNvPicPr>
            <a:picLocks noChangeAspect="1"/>
          </p:cNvPicPr>
          <p:nvPr/>
        </p:nvPicPr>
        <p:blipFill>
          <a:blip r:embed="rId11"/>
          <a:stretch>
            <a:fillRect/>
          </a:stretch>
        </p:blipFill>
        <p:spPr>
          <a:xfrm>
            <a:off x="8381622" y="4498874"/>
            <a:ext cx="1442002" cy="1013908"/>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25.png" descr="Et billede, der indeholder tekst, person, indendørs, bord  Automatisk genereret beskrivelse"/>
          <p:cNvPicPr>
            <a:picLocks/>
          </p:cNvPicPr>
          <p:nvPr/>
        </p:nvPicPr>
        <p:blipFill rotWithShape="1">
          <a:blip r:embed="rId3"/>
          <a:srcRect t="5121" b="15632"/>
          <a:stretch/>
        </p:blipFill>
        <p:spPr>
          <a:xfrm>
            <a:off x="-2563" y="-12518"/>
            <a:ext cx="10869958" cy="5796000"/>
          </a:xfrm>
          <a:prstGeom prst="rect">
            <a:avLst/>
          </a:prstGeom>
          <a:ln w="12700">
            <a:miter lim="400000"/>
          </a:ln>
        </p:spPr>
      </p:pic>
      <p:sp>
        <p:nvSpPr>
          <p:cNvPr id="8" name="Pladsholder til tekst 6">
            <a:extLst>
              <a:ext uri="{FF2B5EF4-FFF2-40B4-BE49-F238E27FC236}">
                <a16:creationId xmlns:a16="http://schemas.microsoft.com/office/drawing/2014/main" id="{3A318B3B-155E-8949-8A52-3669B7109247}"/>
              </a:ext>
            </a:extLst>
          </p:cNvPr>
          <p:cNvSpPr txBox="1">
            <a:spLocks/>
          </p:cNvSpPr>
          <p:nvPr/>
        </p:nvSpPr>
        <p:spPr>
          <a:xfrm>
            <a:off x="6007395" y="2139366"/>
            <a:ext cx="4860000" cy="1980000"/>
          </a:xfrm>
          <a:prstGeom prst="rect">
            <a:avLst/>
          </a:prstGeom>
          <a:solidFill>
            <a:srgbClr val="D81E00"/>
          </a:solidFill>
        </p:spPr>
        <p:txBody>
          <a:bodyPr vert="horz" lIns="360000" tIns="18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dirty="0">
              <a:solidFill>
                <a:srgbClr val="D81E00"/>
              </a:solidFill>
            </a:endParaRPr>
          </a:p>
          <a:p>
            <a:pPr marL="0" indent="0">
              <a:buFont typeface="Arial" panose="020B0604020202020204" pitchFamily="34" charset="0"/>
              <a:buNone/>
            </a:pPr>
            <a:endParaRPr lang="da-DK" sz="3200" b="0" dirty="0">
              <a:solidFill>
                <a:schemeClr val="bg1"/>
              </a:solidFill>
            </a:endParaRPr>
          </a:p>
          <a:p>
            <a:pPr marL="0" indent="0">
              <a:buFont typeface="Arial" panose="020B0604020202020204" pitchFamily="34" charset="0"/>
              <a:buNone/>
            </a:pPr>
            <a:r>
              <a:rPr lang="da-DK" sz="3200" b="0" dirty="0">
                <a:solidFill>
                  <a:schemeClr val="bg1"/>
                </a:solidFill>
              </a:rPr>
              <a:t>Ledelse af informationssikkerhed</a:t>
            </a:r>
          </a:p>
          <a:p>
            <a:pPr marL="0" indent="0">
              <a:buNone/>
            </a:pPr>
            <a:r>
              <a:rPr lang="da-DK" sz="2000" b="0" dirty="0">
                <a:solidFill>
                  <a:schemeClr val="bg1"/>
                </a:solidFill>
                <a:latin typeface="Calibri Light" panose="020F0302020204030204" pitchFamily="34" charset="0"/>
                <a:cs typeface="Calibri Light" panose="020F0302020204030204" pitchFamily="34" charset="0"/>
              </a:rPr>
              <a:t>ISO 27001</a:t>
            </a:r>
            <a:endParaRPr lang="da-DK" sz="2800" b="0" dirty="0">
              <a:latin typeface="Calibri Light" panose="020F0302020204030204" pitchFamily="34" charset="0"/>
              <a:cs typeface="Calibri Light" panose="020F0302020204030204" pitchFamily="34" charset="0"/>
            </a:endParaRPr>
          </a:p>
          <a:p>
            <a:pPr marL="0" indent="0">
              <a:buFont typeface="Arial" panose="020B0604020202020204" pitchFamily="34" charset="0"/>
              <a:buNone/>
            </a:pPr>
            <a:endParaRPr lang="da-DK" sz="2800" b="0" dirty="0"/>
          </a:p>
          <a:p>
            <a:pPr marL="0" indent="0">
              <a:buFont typeface="Arial" panose="020B0604020202020204" pitchFamily="34" charset="0"/>
              <a:buNone/>
            </a:pPr>
            <a:endParaRPr lang="da-DK" sz="2800" b="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10.png"/>
          <p:cNvPicPr>
            <a:picLocks noChangeAspect="1"/>
          </p:cNvPicPr>
          <p:nvPr/>
        </p:nvPicPr>
        <p:blipFill>
          <a:blip r:embed="rId3">
            <a:alphaModFix amt="40000"/>
          </a:blip>
          <a:stretch>
            <a:fillRect/>
          </a:stretch>
        </p:blipFill>
        <p:spPr>
          <a:xfrm>
            <a:off x="1430468" y="-3281944"/>
            <a:ext cx="6593534" cy="6743388"/>
          </a:xfrm>
          <a:prstGeom prst="rect">
            <a:avLst/>
          </a:prstGeom>
          <a:ln w="12700">
            <a:miter lim="400000"/>
          </a:ln>
        </p:spPr>
      </p:pic>
      <p:sp>
        <p:nvSpPr>
          <p:cNvPr id="232" name="Shape 232"/>
          <p:cNvSpPr>
            <a:spLocks noGrp="1"/>
          </p:cNvSpPr>
          <p:nvPr>
            <p:ph type="title"/>
          </p:nvPr>
        </p:nvSpPr>
        <p:spPr>
          <a:xfrm>
            <a:off x="513299" y="222422"/>
            <a:ext cx="9635154" cy="873211"/>
          </a:xfrm>
          <a:prstGeom prst="rect">
            <a:avLst/>
          </a:prstGeom>
        </p:spPr>
        <p:txBody>
          <a:bodyPr numCol="1"/>
          <a:lstStyle>
            <a:lvl1pPr>
              <a:defRPr>
                <a:solidFill>
                  <a:srgbClr val="44546A"/>
                </a:solidFill>
              </a:defRPr>
            </a:lvl1pPr>
          </a:lstStyle>
          <a:p>
            <a:r>
              <a:t>Forpligtende rammer for kommunens ledelse af informationssikkerheden</a:t>
            </a:r>
          </a:p>
        </p:txBody>
      </p:sp>
      <p:sp>
        <p:nvSpPr>
          <p:cNvPr id="233" name="Shape 233"/>
          <p:cNvSpPr>
            <a:spLocks noGrp="1"/>
          </p:cNvSpPr>
          <p:nvPr>
            <p:ph type="body" sz="half" idx="1"/>
          </p:nvPr>
        </p:nvSpPr>
        <p:spPr>
          <a:xfrm>
            <a:off x="1200573" y="1416250"/>
            <a:ext cx="4238997" cy="3803449"/>
          </a:xfrm>
          <a:prstGeom prst="rect">
            <a:avLst/>
          </a:prstGeom>
        </p:spPr>
        <p:txBody>
          <a:bodyPr numCol="1"/>
          <a:lstStyle/>
          <a:p>
            <a:pPr marL="0" indent="0">
              <a:buSzTx/>
              <a:buNone/>
              <a:defRPr sz="1800">
                <a:solidFill>
                  <a:srgbClr val="808080"/>
                </a:solidFill>
              </a:defRPr>
            </a:pPr>
            <a:r>
              <a:t>Lovgivning:</a:t>
            </a:r>
            <a:br>
              <a:rPr lang="da-DK"/>
            </a:br>
            <a:endParaRPr/>
          </a:p>
          <a:p>
            <a:pPr marL="693710" lvl="1" indent="-285750">
              <a:spcBef>
                <a:spcPts val="400"/>
              </a:spcBef>
              <a:buClr>
                <a:srgbClr val="767171"/>
              </a:buClr>
              <a:buSzPct val="75000"/>
              <a:buFont typeface="Wingdings" pitchFamily="2" charset="2"/>
              <a:buChar char="§"/>
              <a:defRPr sz="1600">
                <a:solidFill>
                  <a:srgbClr val="767171"/>
                </a:solidFill>
              </a:defRPr>
            </a:pPr>
            <a:r>
              <a:t>Databeskyttelsesloven og Databeskyttelsesforordningen (GDPR)</a:t>
            </a:r>
            <a:endParaRPr sz="1700"/>
          </a:p>
          <a:p>
            <a:pPr marL="611939" lvl="1" indent="-203979">
              <a:spcBef>
                <a:spcPts val="400"/>
              </a:spcBef>
              <a:defRPr sz="1700"/>
            </a:pPr>
            <a:endParaRPr sz="1700"/>
          </a:p>
          <a:p>
            <a:pPr marL="0" indent="0">
              <a:buSzTx/>
              <a:buNone/>
              <a:defRPr sz="1800">
                <a:solidFill>
                  <a:srgbClr val="808080"/>
                </a:solidFill>
              </a:defRPr>
            </a:pPr>
            <a:r>
              <a:t>Forpligtende fællesoffentlige aftaler:</a:t>
            </a:r>
            <a:br>
              <a:rPr lang="da-DK"/>
            </a:br>
            <a:endParaRPr/>
          </a:p>
          <a:p>
            <a:pPr marL="693710" lvl="1" indent="-285750">
              <a:spcBef>
                <a:spcPts val="400"/>
              </a:spcBef>
              <a:buClr>
                <a:srgbClr val="767171"/>
              </a:buClr>
              <a:buSzPct val="75000"/>
              <a:buFont typeface="Wingdings" pitchFamily="2" charset="2"/>
              <a:buChar char="§"/>
              <a:defRPr sz="1600">
                <a:solidFill>
                  <a:srgbClr val="767171"/>
                </a:solidFill>
              </a:defRPr>
            </a:pPr>
            <a:r>
              <a:t>Principperne i ISO 27001-standarden, </a:t>
            </a:r>
            <a:br/>
            <a:r>
              <a:t>som anviser, hvordan man skal lede informationssikkerhed.</a:t>
            </a:r>
            <a:endParaRPr sz="1700"/>
          </a:p>
          <a:p>
            <a:pPr marL="693710" lvl="1" indent="-285750">
              <a:spcBef>
                <a:spcPts val="400"/>
              </a:spcBef>
              <a:buClr>
                <a:srgbClr val="767171"/>
              </a:buClr>
              <a:buSzPct val="75000"/>
              <a:buFont typeface="Wingdings" pitchFamily="2" charset="2"/>
              <a:buChar char="§"/>
              <a:defRPr sz="1600">
                <a:solidFill>
                  <a:srgbClr val="767171"/>
                </a:solidFill>
              </a:defRPr>
            </a:pPr>
            <a:r>
              <a:t>NSIS-standarden, som sikrer fællesoffentlig brugerstyring.</a:t>
            </a:r>
            <a:endParaRPr lang="da-DK"/>
          </a:p>
          <a:p>
            <a:pPr marL="611939" lvl="1" indent="-203979">
              <a:spcBef>
                <a:spcPts val="400"/>
              </a:spcBef>
              <a:buClr>
                <a:srgbClr val="767171"/>
              </a:buClr>
              <a:buFont typeface="Wingdings"/>
              <a:buChar char="▪"/>
              <a:defRPr sz="1600">
                <a:solidFill>
                  <a:srgbClr val="767171"/>
                </a:solidFill>
              </a:defRPr>
            </a:pPr>
            <a:endParaRPr/>
          </a:p>
        </p:txBody>
      </p:sp>
      <p:sp>
        <p:nvSpPr>
          <p:cNvPr id="234" name="Shape 234"/>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35" name="image26.png"/>
          <p:cNvPicPr>
            <a:picLocks noChangeAspect="1"/>
          </p:cNvPicPr>
          <p:nvPr/>
        </p:nvPicPr>
        <p:blipFill>
          <a:blip r:embed="rId4"/>
          <a:stretch>
            <a:fillRect/>
          </a:stretch>
        </p:blipFill>
        <p:spPr>
          <a:xfrm>
            <a:off x="198708" y="1411428"/>
            <a:ext cx="634777" cy="1036801"/>
          </a:xfrm>
          <a:prstGeom prst="rect">
            <a:avLst/>
          </a:prstGeom>
          <a:ln w="12700">
            <a:miter lim="400000"/>
          </a:ln>
        </p:spPr>
      </p:pic>
      <p:sp>
        <p:nvSpPr>
          <p:cNvPr id="236" name="Shape 236"/>
          <p:cNvSpPr/>
          <p:nvPr/>
        </p:nvSpPr>
        <p:spPr>
          <a:xfrm>
            <a:off x="8939214" y="2773028"/>
            <a:ext cx="1282701" cy="4597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sz="2400" b="1">
                <a:solidFill>
                  <a:srgbClr val="FFFFFF"/>
                </a:solidFill>
                <a:latin typeface="+mj-lt"/>
                <a:ea typeface="+mj-ea"/>
                <a:cs typeface="+mj-cs"/>
                <a:sym typeface="Helvetica"/>
              </a:defRPr>
            </a:lvl1pPr>
          </a:lstStyle>
          <a:p>
            <a:r>
              <a:t>NSIS</a:t>
            </a:r>
          </a:p>
        </p:txBody>
      </p:sp>
      <p:sp>
        <p:nvSpPr>
          <p:cNvPr id="237" name="Shape 237"/>
          <p:cNvSpPr/>
          <p:nvPr/>
        </p:nvSpPr>
        <p:spPr>
          <a:xfrm>
            <a:off x="12674797" y="89751"/>
            <a:ext cx="1001865" cy="1036800"/>
          </a:xfrm>
          <a:prstGeom prst="rect">
            <a:avLst/>
          </a:prstGeom>
          <a:solidFill>
            <a:srgbClr val="80808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38" name="image27.png"/>
          <p:cNvPicPr>
            <a:picLocks noChangeAspect="1"/>
          </p:cNvPicPr>
          <p:nvPr/>
        </p:nvPicPr>
        <p:blipFill>
          <a:blip r:embed="rId5"/>
          <a:stretch>
            <a:fillRect/>
          </a:stretch>
        </p:blipFill>
        <p:spPr>
          <a:xfrm>
            <a:off x="12900460" y="222423"/>
            <a:ext cx="648024" cy="771457"/>
          </a:xfrm>
          <a:prstGeom prst="rect">
            <a:avLst/>
          </a:prstGeom>
          <a:ln w="12700">
            <a:miter lim="400000"/>
          </a:ln>
        </p:spPr>
      </p:pic>
      <p:pic>
        <p:nvPicPr>
          <p:cNvPr id="239" name="image28.png"/>
          <p:cNvPicPr>
            <a:picLocks noChangeAspect="1"/>
          </p:cNvPicPr>
          <p:nvPr/>
        </p:nvPicPr>
        <p:blipFill>
          <a:blip r:embed="rId6">
            <a:alphaModFix amt="50000"/>
          </a:blip>
          <a:stretch>
            <a:fillRect/>
          </a:stretch>
        </p:blipFill>
        <p:spPr>
          <a:xfrm>
            <a:off x="6407973" y="1561551"/>
            <a:ext cx="2273337" cy="868466"/>
          </a:xfrm>
          <a:prstGeom prst="rect">
            <a:avLst/>
          </a:prstGeom>
          <a:ln w="12700">
            <a:miter lim="400000"/>
          </a:ln>
        </p:spPr>
      </p:pic>
      <p:pic>
        <p:nvPicPr>
          <p:cNvPr id="240" name="image29.png"/>
          <p:cNvPicPr>
            <a:picLocks noChangeAspect="1"/>
          </p:cNvPicPr>
          <p:nvPr/>
        </p:nvPicPr>
        <p:blipFill>
          <a:blip r:embed="rId7">
            <a:alphaModFix amt="50000"/>
          </a:blip>
          <a:stretch>
            <a:fillRect/>
          </a:stretch>
        </p:blipFill>
        <p:spPr>
          <a:xfrm>
            <a:off x="5929079" y="2575316"/>
            <a:ext cx="1424661" cy="1696024"/>
          </a:xfrm>
          <a:prstGeom prst="rect">
            <a:avLst/>
          </a:prstGeom>
          <a:ln w="12700">
            <a:miter lim="400000"/>
          </a:ln>
        </p:spPr>
      </p:pic>
      <p:pic>
        <p:nvPicPr>
          <p:cNvPr id="241" name="image30.png" descr="Et billede, der indeholder tekst, bordservice, service, plade  Automatisk genereret beskrivelse"/>
          <p:cNvPicPr>
            <a:picLocks noChangeAspect="1"/>
          </p:cNvPicPr>
          <p:nvPr/>
        </p:nvPicPr>
        <p:blipFill>
          <a:blip r:embed="rId8">
            <a:alphaModFix amt="50000"/>
          </a:blip>
          <a:stretch>
            <a:fillRect/>
          </a:stretch>
        </p:blipFill>
        <p:spPr>
          <a:xfrm>
            <a:off x="7439022" y="2575316"/>
            <a:ext cx="2965208" cy="933492"/>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image10.png"/>
          <p:cNvPicPr>
            <a:picLocks noChangeAspect="1"/>
          </p:cNvPicPr>
          <p:nvPr/>
        </p:nvPicPr>
        <p:blipFill>
          <a:blip r:embed="rId3">
            <a:alphaModFix amt="40000"/>
          </a:blip>
          <a:stretch>
            <a:fillRect/>
          </a:stretch>
        </p:blipFill>
        <p:spPr>
          <a:xfrm>
            <a:off x="1450476" y="-2836001"/>
            <a:ext cx="6593535" cy="6743387"/>
          </a:xfrm>
          <a:prstGeom prst="rect">
            <a:avLst/>
          </a:prstGeom>
          <a:ln w="12700">
            <a:miter lim="400000"/>
          </a:ln>
        </p:spPr>
      </p:pic>
      <p:sp>
        <p:nvSpPr>
          <p:cNvPr id="248" name="Shape 248"/>
          <p:cNvSpPr>
            <a:spLocks noGrp="1"/>
          </p:cNvSpPr>
          <p:nvPr>
            <p:ph type="title"/>
          </p:nvPr>
        </p:nvSpPr>
        <p:spPr>
          <a:xfrm>
            <a:off x="513299" y="222422"/>
            <a:ext cx="9635154" cy="873211"/>
          </a:xfrm>
          <a:prstGeom prst="rect">
            <a:avLst/>
          </a:prstGeom>
        </p:spPr>
        <p:txBody>
          <a:bodyPr numCol="1"/>
          <a:lstStyle>
            <a:lvl1pPr>
              <a:defRPr>
                <a:solidFill>
                  <a:srgbClr val="44546A"/>
                </a:solidFill>
              </a:defRPr>
            </a:lvl1pPr>
          </a:lstStyle>
          <a:p>
            <a:r>
              <a:t>Direktionens roller og opgaver i sikkerhedsarbejdet</a:t>
            </a:r>
          </a:p>
        </p:txBody>
      </p:sp>
      <p:sp>
        <p:nvSpPr>
          <p:cNvPr id="249" name="Shape 249"/>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50"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251" name="image20.png"/>
          <p:cNvPicPr>
            <a:picLocks noChangeAspect="1"/>
          </p:cNvPicPr>
          <p:nvPr/>
        </p:nvPicPr>
        <p:blipFill>
          <a:blip r:embed="rId5">
            <a:alphaModFix amt="50000"/>
          </a:blip>
          <a:stretch>
            <a:fillRect/>
          </a:stretch>
        </p:blipFill>
        <p:spPr>
          <a:xfrm>
            <a:off x="7640307" y="1150541"/>
            <a:ext cx="1323490" cy="1323490"/>
          </a:xfrm>
          <a:prstGeom prst="rect">
            <a:avLst/>
          </a:prstGeom>
          <a:ln w="12700">
            <a:miter lim="400000"/>
          </a:ln>
        </p:spPr>
      </p:pic>
      <p:sp>
        <p:nvSpPr>
          <p:cNvPr id="252" name="Shape 252"/>
          <p:cNvSpPr/>
          <p:nvPr/>
        </p:nvSpPr>
        <p:spPr>
          <a:xfrm>
            <a:off x="4013199" y="2474030"/>
            <a:ext cx="6292372" cy="14882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77" y="0"/>
                </a:lnTo>
                <a:lnTo>
                  <a:pt x="20323"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253" name="image31.png"/>
          <p:cNvPicPr>
            <a:picLocks noChangeAspect="1"/>
          </p:cNvPicPr>
          <p:nvPr/>
        </p:nvPicPr>
        <p:blipFill>
          <a:blip r:embed="rId6">
            <a:alphaModFix amt="50000"/>
          </a:blip>
          <a:stretch>
            <a:fillRect/>
          </a:stretch>
        </p:blipFill>
        <p:spPr>
          <a:xfrm>
            <a:off x="4695947" y="980616"/>
            <a:ext cx="2877009" cy="2877009"/>
          </a:xfrm>
          <a:prstGeom prst="rect">
            <a:avLst/>
          </a:prstGeom>
          <a:ln w="12700">
            <a:miter lim="400000"/>
          </a:ln>
        </p:spPr>
      </p:pic>
      <p:sp>
        <p:nvSpPr>
          <p:cNvPr id="254" name="Shape 254"/>
          <p:cNvSpPr/>
          <p:nvPr/>
        </p:nvSpPr>
        <p:spPr>
          <a:xfrm>
            <a:off x="4013200" y="4093938"/>
            <a:ext cx="6440617" cy="1354217"/>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lvl="1" indent="1587">
              <a:defRPr>
                <a:solidFill>
                  <a:srgbClr val="808080"/>
                </a:solidFill>
              </a:defRPr>
            </a:pPr>
            <a:r>
              <a:t>Direktionen skal: </a:t>
            </a:r>
            <a:endParaRPr sz="1600"/>
          </a:p>
          <a:p>
            <a:pPr marL="285750" lvl="1" indent="-285750">
              <a:buClr>
                <a:srgbClr val="767171"/>
              </a:buClr>
              <a:buSzPct val="75000"/>
              <a:buFont typeface="Wingdings" pitchFamily="2" charset="2"/>
              <a:buChar char="§"/>
              <a:defRPr sz="1600">
                <a:solidFill>
                  <a:srgbClr val="767171"/>
                </a:solidFill>
              </a:defRPr>
            </a:pPr>
            <a:r>
              <a:t>Sikre, at arbejdet med informationssikkerhed har den nødvendige ledelsesopbakning i hele organisationen.</a:t>
            </a:r>
          </a:p>
          <a:p>
            <a:pPr marL="285750" lvl="1" indent="-285750">
              <a:buClr>
                <a:srgbClr val="767171"/>
              </a:buClr>
              <a:buSzPct val="75000"/>
              <a:buFont typeface="Wingdings" pitchFamily="2" charset="2"/>
              <a:buChar char="§"/>
              <a:defRPr sz="1600">
                <a:solidFill>
                  <a:srgbClr val="767171"/>
                </a:solidFill>
              </a:defRPr>
            </a:pPr>
            <a:r>
              <a:t>Definere roller og ansvar i forhold til informationssikkerheden.</a:t>
            </a:r>
          </a:p>
          <a:p>
            <a:pPr marL="285750" lvl="1" indent="-285750">
              <a:buClr>
                <a:srgbClr val="767171"/>
              </a:buClr>
              <a:buSzPct val="75000"/>
              <a:buFont typeface="Wingdings" pitchFamily="2" charset="2"/>
              <a:buChar char="§"/>
              <a:defRPr sz="1600">
                <a:solidFill>
                  <a:srgbClr val="767171"/>
                </a:solidFill>
              </a:defRPr>
            </a:pPr>
            <a:r>
              <a:t>Fastlægge sikkerhedsniveauet. </a:t>
            </a:r>
          </a:p>
        </p:txBody>
      </p:sp>
      <p:sp>
        <p:nvSpPr>
          <p:cNvPr id="255" name="Shape 255"/>
          <p:cNvSpPr/>
          <p:nvPr/>
        </p:nvSpPr>
        <p:spPr>
          <a:xfrm>
            <a:off x="1315774" y="1504862"/>
            <a:ext cx="3312823" cy="2324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p>
            <a:pPr>
              <a:defRPr>
                <a:solidFill>
                  <a:srgbClr val="808080"/>
                </a:solidFill>
              </a:defRPr>
            </a:pPr>
            <a:r>
              <a:t>Direktionen har det overordnede ansvar for informationssikkerheden </a:t>
            </a:r>
            <a:br/>
            <a:r>
              <a:t>i kommunen.</a:t>
            </a:r>
          </a:p>
          <a:p>
            <a:pPr>
              <a:defRPr>
                <a:solidFill>
                  <a:srgbClr val="404040"/>
                </a:solidFill>
              </a:defRPr>
            </a:pPr>
            <a:endParaRPr/>
          </a:p>
          <a:p>
            <a:pPr>
              <a:defRPr sz="1600">
                <a:solidFill>
                  <a:srgbClr val="767171"/>
                </a:solidFill>
              </a:defRPr>
            </a:pPr>
            <a:r>
              <a:t>Direktionen træffer de overordnede beslutninger vedrørende informations-sikkerhed og forholder sig til økonomiske, ressourcemæssige og organisatoriske konsekvenser.</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image10.png"/>
          <p:cNvPicPr>
            <a:picLocks noChangeAspect="1"/>
          </p:cNvPicPr>
          <p:nvPr/>
        </p:nvPicPr>
        <p:blipFill>
          <a:blip r:embed="rId3">
            <a:alphaModFix amt="40000"/>
          </a:blip>
          <a:stretch>
            <a:fillRect/>
          </a:stretch>
        </p:blipFill>
        <p:spPr>
          <a:xfrm>
            <a:off x="1450476" y="-2836001"/>
            <a:ext cx="6593535" cy="6743387"/>
          </a:xfrm>
          <a:prstGeom prst="rect">
            <a:avLst/>
          </a:prstGeom>
          <a:ln w="12700">
            <a:miter lim="400000"/>
          </a:ln>
        </p:spPr>
      </p:pic>
      <p:pic>
        <p:nvPicPr>
          <p:cNvPr id="262" name="image14.png"/>
          <p:cNvPicPr>
            <a:picLocks noChangeAspect="1"/>
          </p:cNvPicPr>
          <p:nvPr/>
        </p:nvPicPr>
        <p:blipFill>
          <a:blip r:embed="rId4">
            <a:alphaModFix amt="50000"/>
          </a:blip>
          <a:stretch>
            <a:fillRect/>
          </a:stretch>
        </p:blipFill>
        <p:spPr>
          <a:xfrm>
            <a:off x="4944969" y="2599235"/>
            <a:ext cx="1563909" cy="1563909"/>
          </a:xfrm>
          <a:prstGeom prst="rect">
            <a:avLst/>
          </a:prstGeom>
          <a:ln w="12700">
            <a:miter lim="400000"/>
          </a:ln>
        </p:spPr>
      </p:pic>
      <p:pic>
        <p:nvPicPr>
          <p:cNvPr id="263" name="image15.png"/>
          <p:cNvPicPr>
            <a:picLocks noChangeAspect="1"/>
          </p:cNvPicPr>
          <p:nvPr/>
        </p:nvPicPr>
        <p:blipFill>
          <a:blip r:embed="rId5">
            <a:alphaModFix amt="50000"/>
          </a:blip>
          <a:stretch>
            <a:fillRect/>
          </a:stretch>
        </p:blipFill>
        <p:spPr>
          <a:xfrm flipH="1">
            <a:off x="2683655" y="3864262"/>
            <a:ext cx="2691374" cy="1933608"/>
          </a:xfrm>
          <a:prstGeom prst="rect">
            <a:avLst/>
          </a:prstGeom>
          <a:ln w="12700">
            <a:miter lim="400000"/>
          </a:ln>
        </p:spPr>
      </p:pic>
      <p:pic>
        <p:nvPicPr>
          <p:cNvPr id="264" name="image16.png"/>
          <p:cNvPicPr>
            <a:picLocks noChangeAspect="1"/>
          </p:cNvPicPr>
          <p:nvPr/>
        </p:nvPicPr>
        <p:blipFill>
          <a:blip r:embed="rId6">
            <a:alphaModFix amt="50000"/>
          </a:blip>
          <a:stretch>
            <a:fillRect/>
          </a:stretch>
        </p:blipFill>
        <p:spPr>
          <a:xfrm>
            <a:off x="606504" y="2516521"/>
            <a:ext cx="1931320" cy="2210549"/>
          </a:xfrm>
          <a:prstGeom prst="rect">
            <a:avLst/>
          </a:prstGeom>
          <a:ln w="12700">
            <a:miter lim="400000"/>
          </a:ln>
        </p:spPr>
      </p:pic>
      <p:pic>
        <p:nvPicPr>
          <p:cNvPr id="265" name="image17.png"/>
          <p:cNvPicPr>
            <a:picLocks noChangeAspect="1"/>
          </p:cNvPicPr>
          <p:nvPr/>
        </p:nvPicPr>
        <p:blipFill>
          <a:blip r:embed="rId7">
            <a:alphaModFix amt="50000"/>
          </a:blip>
          <a:stretch>
            <a:fillRect/>
          </a:stretch>
        </p:blipFill>
        <p:spPr>
          <a:xfrm>
            <a:off x="6508877" y="4269146"/>
            <a:ext cx="925304" cy="1542171"/>
          </a:xfrm>
          <a:prstGeom prst="rect">
            <a:avLst/>
          </a:prstGeom>
          <a:ln w="12700">
            <a:miter lim="400000"/>
          </a:ln>
        </p:spPr>
      </p:pic>
      <p:pic>
        <p:nvPicPr>
          <p:cNvPr id="266" name="image18.png"/>
          <p:cNvPicPr>
            <a:picLocks noChangeAspect="1"/>
          </p:cNvPicPr>
          <p:nvPr/>
        </p:nvPicPr>
        <p:blipFill>
          <a:blip r:embed="rId8">
            <a:alphaModFix amt="50000"/>
          </a:blip>
          <a:stretch>
            <a:fillRect/>
          </a:stretch>
        </p:blipFill>
        <p:spPr>
          <a:xfrm>
            <a:off x="7542145" y="2662809"/>
            <a:ext cx="1598338" cy="1874597"/>
          </a:xfrm>
          <a:prstGeom prst="rect">
            <a:avLst/>
          </a:prstGeom>
          <a:ln w="12700">
            <a:miter lim="400000"/>
          </a:ln>
        </p:spPr>
      </p:pic>
      <p:sp>
        <p:nvSpPr>
          <p:cNvPr id="267" name="Shape 267"/>
          <p:cNvSpPr>
            <a:spLocks noGrp="1"/>
          </p:cNvSpPr>
          <p:nvPr>
            <p:ph type="title"/>
          </p:nvPr>
        </p:nvSpPr>
        <p:spPr>
          <a:xfrm>
            <a:off x="614362" y="523591"/>
            <a:ext cx="9855914" cy="504826"/>
          </a:xfrm>
          <a:prstGeom prst="rect">
            <a:avLst/>
          </a:prstGeom>
        </p:spPr>
        <p:txBody>
          <a:bodyPr numCol="1"/>
          <a:lstStyle/>
          <a:p>
            <a:r>
              <a:t>Manglende ledelsesopbakning skaber organisatoriske dilemmaer</a:t>
            </a:r>
          </a:p>
        </p:txBody>
      </p:sp>
      <p:sp>
        <p:nvSpPr>
          <p:cNvPr id="268" name="Shape 268"/>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69" name="image8.png"/>
          <p:cNvPicPr>
            <a:picLocks noChangeAspect="1"/>
          </p:cNvPicPr>
          <p:nvPr/>
        </p:nvPicPr>
        <p:blipFill>
          <a:blip r:embed="rId9"/>
          <a:stretch>
            <a:fillRect/>
          </a:stretch>
        </p:blipFill>
        <p:spPr>
          <a:xfrm>
            <a:off x="127408" y="1552637"/>
            <a:ext cx="747047" cy="764027"/>
          </a:xfrm>
          <a:prstGeom prst="rect">
            <a:avLst/>
          </a:prstGeom>
          <a:ln w="12700">
            <a:miter lim="400000"/>
          </a:ln>
        </p:spPr>
      </p:pic>
      <p:sp>
        <p:nvSpPr>
          <p:cNvPr id="270" name="Shape 270"/>
          <p:cNvSpPr/>
          <p:nvPr/>
        </p:nvSpPr>
        <p:spPr>
          <a:xfrm>
            <a:off x="1232257" y="1370112"/>
            <a:ext cx="7965532"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Implementering af informationssikkerhed uden den ledelsesmæssige involvering kan skabe dilemmaer, som fører til manglende overholdelse af retningslinjer, frustration og nedgang i arbejdsglæden hos medarbejderne.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mage10.png"/>
          <p:cNvPicPr>
            <a:picLocks noChangeAspect="1"/>
          </p:cNvPicPr>
          <p:nvPr/>
        </p:nvPicPr>
        <p:blipFill>
          <a:blip r:embed="rId2">
            <a:alphaModFix amt="40000"/>
          </a:blip>
          <a:stretch>
            <a:fillRect/>
          </a:stretch>
        </p:blipFill>
        <p:spPr>
          <a:xfrm>
            <a:off x="1460175" y="-2848104"/>
            <a:ext cx="6593534" cy="6743388"/>
          </a:xfrm>
          <a:prstGeom prst="rect">
            <a:avLst/>
          </a:prstGeom>
          <a:ln w="12700">
            <a:miter lim="400000"/>
          </a:ln>
        </p:spPr>
      </p:pic>
      <p:sp>
        <p:nvSpPr>
          <p:cNvPr id="277" name="Shape 277"/>
          <p:cNvSpPr>
            <a:spLocks noGrp="1"/>
          </p:cNvSpPr>
          <p:nvPr>
            <p:ph type="title"/>
          </p:nvPr>
        </p:nvSpPr>
        <p:spPr>
          <a:xfrm>
            <a:off x="614362" y="523591"/>
            <a:ext cx="9855914" cy="504826"/>
          </a:xfrm>
          <a:prstGeom prst="rect">
            <a:avLst/>
          </a:prstGeom>
        </p:spPr>
        <p:txBody>
          <a:bodyPr numCol="1"/>
          <a:lstStyle/>
          <a:p>
            <a:r>
              <a:t>Organisatoriske dilemmaer: Udkørende funktioner</a:t>
            </a:r>
          </a:p>
        </p:txBody>
      </p:sp>
      <p:sp>
        <p:nvSpPr>
          <p:cNvPr id="278" name="Shape 278"/>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79"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280"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281" name="Shape 281"/>
          <p:cNvSpPr/>
          <p:nvPr/>
        </p:nvSpPr>
        <p:spPr>
          <a:xfrm>
            <a:off x="1232257" y="1370112"/>
            <a:ext cx="7199050"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I de udkørende funktioner kan det skabe frustration, at der skal være ekstra sikkerhed, når f.eks. sundhedsdata tilgås på mobile devices. Det er ledelsens opgave at kommunikere dette på en god måde til medarbejderne. </a:t>
            </a:r>
          </a:p>
        </p:txBody>
      </p:sp>
      <p:pic>
        <p:nvPicPr>
          <p:cNvPr id="282" name="image15.png"/>
          <p:cNvPicPr>
            <a:picLocks noChangeAspect="1"/>
          </p:cNvPicPr>
          <p:nvPr/>
        </p:nvPicPr>
        <p:blipFill>
          <a:blip r:embed="rId4">
            <a:alphaModFix amt="50000"/>
          </a:blip>
          <a:stretch>
            <a:fillRect/>
          </a:stretch>
        </p:blipFill>
        <p:spPr>
          <a:xfrm flipH="1">
            <a:off x="6655495" y="3740299"/>
            <a:ext cx="2851764" cy="2048842"/>
          </a:xfrm>
          <a:prstGeom prst="rect">
            <a:avLst/>
          </a:prstGeom>
          <a:ln w="12700">
            <a:miter lim="400000"/>
          </a:ln>
        </p:spPr>
      </p:pic>
      <p:pic>
        <p:nvPicPr>
          <p:cNvPr id="283" name="image15.png"/>
          <p:cNvPicPr>
            <a:picLocks noChangeAspect="1"/>
          </p:cNvPicPr>
          <p:nvPr/>
        </p:nvPicPr>
        <p:blipFill>
          <a:blip r:embed="rId4">
            <a:alphaModFix amt="50000"/>
          </a:blip>
          <a:stretch>
            <a:fillRect/>
          </a:stretch>
        </p:blipFill>
        <p:spPr>
          <a:xfrm flipH="1">
            <a:off x="1620763" y="2591449"/>
            <a:ext cx="4497649" cy="323132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image10.png"/>
          <p:cNvPicPr>
            <a:picLocks noChangeAspect="1"/>
          </p:cNvPicPr>
          <p:nvPr/>
        </p:nvPicPr>
        <p:blipFill>
          <a:blip r:embed="rId2">
            <a:alphaModFix amt="40000"/>
          </a:blip>
          <a:stretch>
            <a:fillRect/>
          </a:stretch>
        </p:blipFill>
        <p:spPr>
          <a:xfrm>
            <a:off x="1487843" y="-2817098"/>
            <a:ext cx="6593534" cy="6743388"/>
          </a:xfrm>
          <a:prstGeom prst="rect">
            <a:avLst/>
          </a:prstGeom>
          <a:ln w="12700">
            <a:miter lim="400000"/>
          </a:ln>
        </p:spPr>
      </p:pic>
      <p:sp>
        <p:nvSpPr>
          <p:cNvPr id="288" name="Shape 288"/>
          <p:cNvSpPr>
            <a:spLocks noGrp="1"/>
          </p:cNvSpPr>
          <p:nvPr>
            <p:ph type="title"/>
          </p:nvPr>
        </p:nvSpPr>
        <p:spPr>
          <a:xfrm>
            <a:off x="614362" y="523591"/>
            <a:ext cx="9855914" cy="504826"/>
          </a:xfrm>
          <a:prstGeom prst="rect">
            <a:avLst/>
          </a:prstGeom>
        </p:spPr>
        <p:txBody>
          <a:bodyPr numCol="1"/>
          <a:lstStyle/>
          <a:p>
            <a:r>
              <a:t>Organisatoriske dilemmaer: Medarbejdere deler en pc</a:t>
            </a:r>
          </a:p>
        </p:txBody>
      </p:sp>
      <p:sp>
        <p:nvSpPr>
          <p:cNvPr id="289" name="Shape 289"/>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290"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291"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292" name="Shape 292"/>
          <p:cNvSpPr/>
          <p:nvPr/>
        </p:nvSpPr>
        <p:spPr>
          <a:xfrm>
            <a:off x="1232259" y="1370112"/>
            <a:ext cx="7637422" cy="12090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lvl1pPr>
              <a:defRPr>
                <a:solidFill>
                  <a:srgbClr val="767171"/>
                </a:solidFill>
              </a:defRPr>
            </a:lvl1pPr>
          </a:lstStyle>
          <a:p>
            <a:r>
              <a:t>Det kan virke omstændigt, når brugere, der deler en pc, skal logge ind med hvert deres brugernavn. Det er derfor en ledelsesopgave at skabe et arbejdsmiljø, hvor medarbejderne kan løse deres opgaver på en hensigtsmæssig måde - uden at kompromittere sikkerheden.</a:t>
            </a:r>
          </a:p>
        </p:txBody>
      </p:sp>
      <p:pic>
        <p:nvPicPr>
          <p:cNvPr id="293" name="image14.png"/>
          <p:cNvPicPr>
            <a:picLocks noChangeAspect="1"/>
          </p:cNvPicPr>
          <p:nvPr/>
        </p:nvPicPr>
        <p:blipFill>
          <a:blip r:embed="rId4">
            <a:alphaModFix amt="50000"/>
          </a:blip>
          <a:stretch>
            <a:fillRect/>
          </a:stretch>
        </p:blipFill>
        <p:spPr>
          <a:xfrm flipH="1">
            <a:off x="3657600" y="3499430"/>
            <a:ext cx="2301584" cy="2301585"/>
          </a:xfrm>
          <a:prstGeom prst="rect">
            <a:avLst/>
          </a:prstGeom>
          <a:ln w="12700">
            <a:miter lim="400000"/>
          </a:ln>
        </p:spPr>
      </p:pic>
      <p:pic>
        <p:nvPicPr>
          <p:cNvPr id="294" name="image32.png"/>
          <p:cNvPicPr>
            <a:picLocks noChangeAspect="1"/>
          </p:cNvPicPr>
          <p:nvPr/>
        </p:nvPicPr>
        <p:blipFill>
          <a:blip r:embed="rId5">
            <a:alphaModFix amt="50000"/>
          </a:blip>
          <a:stretch>
            <a:fillRect/>
          </a:stretch>
        </p:blipFill>
        <p:spPr>
          <a:xfrm flipH="1">
            <a:off x="6571270" y="2702859"/>
            <a:ext cx="3051519" cy="312505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10.png"/>
          <p:cNvPicPr>
            <a:picLocks noChangeAspect="1"/>
          </p:cNvPicPr>
          <p:nvPr/>
        </p:nvPicPr>
        <p:blipFill>
          <a:blip r:embed="rId3">
            <a:alphaModFix amt="40000"/>
          </a:blip>
          <a:stretch>
            <a:fillRect/>
          </a:stretch>
        </p:blipFill>
        <p:spPr>
          <a:xfrm>
            <a:off x="1504575" y="-2848104"/>
            <a:ext cx="6593534" cy="6743388"/>
          </a:xfrm>
          <a:prstGeom prst="rect">
            <a:avLst/>
          </a:prstGeom>
          <a:ln w="12700">
            <a:miter lim="400000"/>
          </a:ln>
        </p:spPr>
      </p:pic>
      <p:sp>
        <p:nvSpPr>
          <p:cNvPr id="299" name="Shape 299"/>
          <p:cNvSpPr>
            <a:spLocks noGrp="1"/>
          </p:cNvSpPr>
          <p:nvPr>
            <p:ph type="title"/>
          </p:nvPr>
        </p:nvSpPr>
        <p:spPr>
          <a:xfrm>
            <a:off x="614362" y="523591"/>
            <a:ext cx="9855914" cy="504826"/>
          </a:xfrm>
          <a:prstGeom prst="rect">
            <a:avLst/>
          </a:prstGeom>
        </p:spPr>
        <p:txBody>
          <a:bodyPr numCol="1"/>
          <a:lstStyle/>
          <a:p>
            <a:r>
              <a:t>Organisatoriske dilemmaer: Medarbejdere kan føle sig overvågede</a:t>
            </a:r>
          </a:p>
        </p:txBody>
      </p:sp>
      <p:sp>
        <p:nvSpPr>
          <p:cNvPr id="300" name="Shape 300"/>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01"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sp>
        <p:nvSpPr>
          <p:cNvPr id="302" name="Shape 302"/>
          <p:cNvSpPr/>
          <p:nvPr/>
        </p:nvSpPr>
        <p:spPr>
          <a:xfrm>
            <a:off x="1232256" y="1370112"/>
            <a:ext cx="5744655"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Medarbejdere kan føle sig overvågede, f.eks. fordi hacker-værn overvåger al trafik på kommunens net, hvis ledelsen ikke har kommunikeret, på hvilke vilkår det sker.</a:t>
            </a:r>
          </a:p>
        </p:txBody>
      </p:sp>
      <p:pic>
        <p:nvPicPr>
          <p:cNvPr id="303" name="image32.png"/>
          <p:cNvPicPr>
            <a:picLocks noChangeAspect="1"/>
          </p:cNvPicPr>
          <p:nvPr/>
        </p:nvPicPr>
        <p:blipFill>
          <a:blip r:embed="rId5">
            <a:alphaModFix amt="50000"/>
          </a:blip>
          <a:stretch>
            <a:fillRect/>
          </a:stretch>
        </p:blipFill>
        <p:spPr>
          <a:xfrm flipH="1">
            <a:off x="5150713" y="2715586"/>
            <a:ext cx="3051519" cy="3125051"/>
          </a:xfrm>
          <a:prstGeom prst="rect">
            <a:avLst/>
          </a:prstGeom>
          <a:ln w="12700">
            <a:miter lim="400000"/>
          </a:ln>
        </p:spPr>
      </p:pic>
      <p:pic>
        <p:nvPicPr>
          <p:cNvPr id="304" name="image33.png"/>
          <p:cNvPicPr>
            <a:picLocks noChangeAspect="1"/>
          </p:cNvPicPr>
          <p:nvPr/>
        </p:nvPicPr>
        <p:blipFill>
          <a:blip r:embed="rId6">
            <a:alphaModFix amt="50000"/>
          </a:blip>
          <a:stretch>
            <a:fillRect/>
          </a:stretch>
        </p:blipFill>
        <p:spPr>
          <a:xfrm>
            <a:off x="7462890" y="806925"/>
            <a:ext cx="2801224" cy="1735541"/>
          </a:xfrm>
          <a:prstGeom prst="rect">
            <a:avLst/>
          </a:prstGeom>
          <a:ln w="12700">
            <a:miter lim="400000"/>
          </a:ln>
        </p:spPr>
      </p:pic>
      <p:pic>
        <p:nvPicPr>
          <p:cNvPr id="305" name="image17.png"/>
          <p:cNvPicPr>
            <a:picLocks noChangeAspect="1"/>
          </p:cNvPicPr>
          <p:nvPr/>
        </p:nvPicPr>
        <p:blipFill>
          <a:blip r:embed="rId7">
            <a:alphaModFix amt="50000"/>
          </a:blip>
          <a:stretch>
            <a:fillRect/>
          </a:stretch>
        </p:blipFill>
        <p:spPr>
          <a:xfrm>
            <a:off x="3003525" y="2844276"/>
            <a:ext cx="1797818" cy="299636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image10.png"/>
          <p:cNvPicPr>
            <a:picLocks noChangeAspect="1"/>
          </p:cNvPicPr>
          <p:nvPr/>
        </p:nvPicPr>
        <p:blipFill>
          <a:blip r:embed="rId2">
            <a:alphaModFix amt="40000"/>
          </a:blip>
          <a:stretch>
            <a:fillRect/>
          </a:stretch>
        </p:blipFill>
        <p:spPr>
          <a:xfrm>
            <a:off x="1487843" y="-2817098"/>
            <a:ext cx="6593534" cy="6743388"/>
          </a:xfrm>
          <a:prstGeom prst="rect">
            <a:avLst/>
          </a:prstGeom>
          <a:ln w="12700">
            <a:miter lim="400000"/>
          </a:ln>
        </p:spPr>
      </p:pic>
      <p:sp>
        <p:nvSpPr>
          <p:cNvPr id="312" name="Shape 312"/>
          <p:cNvSpPr>
            <a:spLocks noGrp="1"/>
          </p:cNvSpPr>
          <p:nvPr>
            <p:ph type="title"/>
          </p:nvPr>
        </p:nvSpPr>
        <p:spPr>
          <a:xfrm>
            <a:off x="614362" y="523591"/>
            <a:ext cx="9855914" cy="504826"/>
          </a:xfrm>
          <a:prstGeom prst="rect">
            <a:avLst/>
          </a:prstGeom>
        </p:spPr>
        <p:txBody>
          <a:bodyPr numCol="1"/>
          <a:lstStyle/>
          <a:p>
            <a:r>
              <a:t>Organisatoriske dilemmaer: Fotografering af børnehavebørn</a:t>
            </a:r>
          </a:p>
        </p:txBody>
      </p:sp>
      <p:sp>
        <p:nvSpPr>
          <p:cNvPr id="313" name="Shape 313"/>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14"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315" name="Shape 315"/>
          <p:cNvSpPr/>
          <p:nvPr/>
        </p:nvSpPr>
        <p:spPr>
          <a:xfrm>
            <a:off x="1232256" y="1370112"/>
            <a:ext cx="5795078" cy="12090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I børnehaven er det begrænset, hvad man må bruge billeder af børnene til. Man må for eksempel ikke dele billeder af børnene med forældrene, medmindre ledelsen har sørget for, at der er en proces, der sikrer forældrenes samtykke.</a:t>
            </a:r>
          </a:p>
        </p:txBody>
      </p:sp>
      <p:pic>
        <p:nvPicPr>
          <p:cNvPr id="316" name="image34.png"/>
          <p:cNvPicPr>
            <a:picLocks noChangeAspect="1"/>
          </p:cNvPicPr>
          <p:nvPr/>
        </p:nvPicPr>
        <p:blipFill>
          <a:blip r:embed="rId4">
            <a:alphaModFix amt="50000"/>
          </a:blip>
          <a:stretch>
            <a:fillRect/>
          </a:stretch>
        </p:blipFill>
        <p:spPr>
          <a:xfrm>
            <a:off x="6494929" y="2675439"/>
            <a:ext cx="3293805" cy="2860409"/>
          </a:xfrm>
          <a:prstGeom prst="rect">
            <a:avLst/>
          </a:prstGeom>
          <a:ln w="12700">
            <a:miter lim="400000"/>
          </a:ln>
        </p:spPr>
      </p:pic>
      <p:pic>
        <p:nvPicPr>
          <p:cNvPr id="317" name="image35.png"/>
          <p:cNvPicPr>
            <a:picLocks noChangeAspect="1"/>
          </p:cNvPicPr>
          <p:nvPr/>
        </p:nvPicPr>
        <p:blipFill>
          <a:blip r:embed="rId5">
            <a:alphaModFix amt="50000"/>
          </a:blip>
          <a:stretch>
            <a:fillRect/>
          </a:stretch>
        </p:blipFill>
        <p:spPr>
          <a:xfrm>
            <a:off x="3669177" y="2970907"/>
            <a:ext cx="1680936" cy="285158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B4C7E7"/>
        </a:solidFill>
        <a:effectLst/>
      </p:bgPr>
    </p:bg>
    <p:spTree>
      <p:nvGrpSpPr>
        <p:cNvPr id="1" name=""/>
        <p:cNvGrpSpPr/>
        <p:nvPr/>
      </p:nvGrpSpPr>
      <p:grpSpPr>
        <a:xfrm>
          <a:off x="0" y="0"/>
          <a:ext cx="0" cy="0"/>
          <a:chOff x="0" y="0"/>
          <a:chExt cx="0" cy="0"/>
        </a:xfrm>
      </p:grpSpPr>
      <p:sp>
        <p:nvSpPr>
          <p:cNvPr id="94" name="Shape 94"/>
          <p:cNvSpPr/>
          <p:nvPr/>
        </p:nvSpPr>
        <p:spPr>
          <a:xfrm>
            <a:off x="574021" y="1308789"/>
            <a:ext cx="9748785" cy="3693319"/>
          </a:xfrm>
          <a:prstGeom prst="rect">
            <a:avLst/>
          </a:prstGeom>
          <a:ln w="12700">
            <a:miter lim="400000"/>
          </a:ln>
          <a:extLst>
            <a:ext uri="{C572A759-6A51-4108-AA02-DFA0A04FC94B}">
              <ma14:wrappingTextBoxFlag xmlns="" xmlns:ma14="http://schemas.microsoft.com/office/mac/drawingml/2011/main" val="1"/>
            </a:ext>
          </a:extLst>
        </p:spPr>
        <p:txBody>
          <a:bodyPr lIns="45719" tIns="45720" rIns="45719" bIns="45720" numCol="1" anchor="t">
            <a:spAutoFit/>
          </a:bodyPr>
          <a:lstStyle/>
          <a:p>
            <a:r>
              <a:rPr lang="da-DK" noProof="1"/>
              <a:t>Præsentationen er målrettet medlemmerne af kommunens direktion og kan bruges til til at give dem en indsigt i følgende emner om kommunens informationssikkerhed.</a:t>
            </a:r>
          </a:p>
          <a:p>
            <a:endParaRPr lang="da-DK" noProof="1"/>
          </a:p>
          <a:p>
            <a:pPr marL="285750" indent="-285750">
              <a:lnSpc>
                <a:spcPct val="150000"/>
              </a:lnSpc>
              <a:buSzPct val="100000"/>
              <a:buFont typeface="Wingdings" pitchFamily="2" charset="2"/>
              <a:buChar char="§"/>
            </a:pPr>
            <a:r>
              <a:rPr lang="da-DK" noProof="1"/>
              <a:t>Grundlæggende kendskab til, hvad informationssikkerhed handler om</a:t>
            </a:r>
          </a:p>
          <a:p>
            <a:pPr marL="285750" indent="-285750">
              <a:lnSpc>
                <a:spcPct val="150000"/>
              </a:lnSpc>
              <a:buSzPct val="100000"/>
              <a:buFont typeface="Wingdings" pitchFamily="2" charset="2"/>
              <a:buChar char="§"/>
            </a:pPr>
            <a:r>
              <a:rPr lang="da-DK" noProof="1"/>
              <a:t>Generelt kendskab til lovgivning og aftalemæssige rammer</a:t>
            </a:r>
          </a:p>
          <a:p>
            <a:pPr marL="285750" indent="-285750">
              <a:lnSpc>
                <a:spcPct val="150000"/>
              </a:lnSpc>
              <a:buSzPct val="100000"/>
              <a:buFont typeface="Wingdings" pitchFamily="2" charset="2"/>
              <a:buChar char="§"/>
            </a:pPr>
            <a:r>
              <a:rPr lang="da-DK" noProof="1"/>
              <a:t>Generelt kendskab til ISO 27001 - herunder egen rolle, ledelsesprocesser og risikobaseret tilgang</a:t>
            </a:r>
          </a:p>
          <a:p>
            <a:pPr marL="285750" indent="-285750">
              <a:lnSpc>
                <a:spcPct val="150000"/>
              </a:lnSpc>
              <a:buSzPct val="100000"/>
              <a:buFont typeface="Wingdings" pitchFamily="2" charset="2"/>
              <a:buChar char="§"/>
            </a:pPr>
            <a:r>
              <a:rPr lang="da-DK" noProof="1"/>
              <a:t>Grundlæggende forståelse af principperne i GDPR</a:t>
            </a:r>
          </a:p>
          <a:p>
            <a:pPr marL="285750" indent="-285750">
              <a:lnSpc>
                <a:spcPct val="150000"/>
              </a:lnSpc>
              <a:buSzPct val="100000"/>
              <a:buFont typeface="Wingdings" pitchFamily="2" charset="2"/>
              <a:buChar char="§"/>
            </a:pPr>
            <a:r>
              <a:rPr lang="da-DK" noProof="1"/>
              <a:t>Kendskab til lokale bestemmelser om informationssikkerhed</a:t>
            </a:r>
          </a:p>
          <a:p>
            <a:pPr marL="285750" indent="-285750">
              <a:lnSpc>
                <a:spcPct val="150000"/>
              </a:lnSpc>
              <a:buSzPct val="100000"/>
              <a:buFont typeface="Wingdings" pitchFamily="2" charset="2"/>
              <a:buChar char="§"/>
            </a:pPr>
            <a:r>
              <a:rPr lang="da-DK" noProof="1"/>
              <a:t>Overordnet forståelse af, hvordan kommunens informationssikkerhed kontrolleres</a:t>
            </a:r>
          </a:p>
          <a:p>
            <a:pPr marL="171450" indent="-171450">
              <a:buSzPct val="100000"/>
              <a:buFont typeface="Arial"/>
              <a:buChar char="•"/>
            </a:pPr>
            <a:endParaRPr lang="da-DK" noProof="1"/>
          </a:p>
        </p:txBody>
      </p:sp>
      <p:sp>
        <p:nvSpPr>
          <p:cNvPr id="95" name="Shape 95"/>
          <p:cNvSpPr/>
          <p:nvPr/>
        </p:nvSpPr>
        <p:spPr>
          <a:xfrm>
            <a:off x="574021" y="233975"/>
            <a:ext cx="1438853"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numCol="1">
            <a:spAutoFit/>
          </a:bodyPr>
          <a:lstStyle>
            <a:lvl1pPr>
              <a:defRPr b="1"/>
            </a:lvl1pPr>
          </a:lstStyle>
          <a:p>
            <a:r>
              <a:rPr sz="2400" b="0">
                <a:latin typeface="Calibri Light" panose="020F0302020204030204" pitchFamily="34" charset="0"/>
                <a:cs typeface="Calibri Light" panose="020F0302020204030204" pitchFamily="34" charset="0"/>
              </a:rPr>
              <a:t>Instruktion</a:t>
            </a:r>
          </a:p>
        </p:txBody>
      </p:sp>
      <p:cxnSp>
        <p:nvCxnSpPr>
          <p:cNvPr id="3" name="Lige forbindelse 2">
            <a:extLst>
              <a:ext uri="{FF2B5EF4-FFF2-40B4-BE49-F238E27FC236}">
                <a16:creationId xmlns:a16="http://schemas.microsoft.com/office/drawing/2014/main" id="{354B1F18-E244-284A-9599-A6536D0665FA}"/>
              </a:ext>
            </a:extLst>
          </p:cNvPr>
          <p:cNvCxnSpPr/>
          <p:nvPr/>
        </p:nvCxnSpPr>
        <p:spPr>
          <a:xfrm>
            <a:off x="574021" y="783772"/>
            <a:ext cx="9748785" cy="0"/>
          </a:xfrm>
          <a:prstGeom prst="line">
            <a:avLst/>
          </a:prstGeom>
          <a:noFill/>
          <a:ln w="19050" cap="flat">
            <a:solidFill>
              <a:schemeClr val="accent1">
                <a:lumMod val="20000"/>
                <a:lumOff val="80000"/>
              </a:schemeClr>
            </a:solidFill>
            <a:prstDash val="solid"/>
            <a:miter lim="8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mage10.png"/>
          <p:cNvPicPr>
            <a:picLocks noChangeAspect="1"/>
          </p:cNvPicPr>
          <p:nvPr/>
        </p:nvPicPr>
        <p:blipFill>
          <a:blip r:embed="rId2">
            <a:alphaModFix amt="40000"/>
          </a:blip>
          <a:stretch>
            <a:fillRect/>
          </a:stretch>
        </p:blipFill>
        <p:spPr>
          <a:xfrm>
            <a:off x="1487843" y="-2817098"/>
            <a:ext cx="6593534" cy="6743388"/>
          </a:xfrm>
          <a:prstGeom prst="rect">
            <a:avLst/>
          </a:prstGeom>
          <a:ln w="12700">
            <a:miter lim="400000"/>
          </a:ln>
        </p:spPr>
      </p:pic>
      <p:sp>
        <p:nvSpPr>
          <p:cNvPr id="322" name="Shape 322"/>
          <p:cNvSpPr>
            <a:spLocks noGrp="1"/>
          </p:cNvSpPr>
          <p:nvPr>
            <p:ph type="title"/>
          </p:nvPr>
        </p:nvSpPr>
        <p:spPr>
          <a:xfrm>
            <a:off x="614362" y="523591"/>
            <a:ext cx="9855914" cy="504826"/>
          </a:xfrm>
          <a:prstGeom prst="rect">
            <a:avLst/>
          </a:prstGeom>
        </p:spPr>
        <p:txBody>
          <a:bodyPr numCol="1"/>
          <a:lstStyle/>
          <a:p>
            <a:r>
              <a:t>Organisatoriske dilemmaer: Et åbent rådhus</a:t>
            </a:r>
          </a:p>
        </p:txBody>
      </p:sp>
      <p:sp>
        <p:nvSpPr>
          <p:cNvPr id="323" name="Shape 323"/>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24"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325" name="Shape 325"/>
          <p:cNvSpPr/>
          <p:nvPr/>
        </p:nvSpPr>
        <p:spPr>
          <a:xfrm>
            <a:off x="1232258" y="1370111"/>
            <a:ext cx="3985201" cy="14884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Et åbent rådhus kan kun fungere, hvis der er taget hånd om sikring af data og arkiver, og ledelsen har givet klare retningslinjer til personalet.</a:t>
            </a:r>
          </a:p>
        </p:txBody>
      </p:sp>
      <p:pic>
        <p:nvPicPr>
          <p:cNvPr id="326" name="image20.png"/>
          <p:cNvPicPr>
            <a:picLocks noChangeAspect="1"/>
          </p:cNvPicPr>
          <p:nvPr/>
        </p:nvPicPr>
        <p:blipFill>
          <a:blip r:embed="rId4">
            <a:alphaModFix amt="50000"/>
          </a:blip>
          <a:stretch>
            <a:fillRect/>
          </a:stretch>
        </p:blipFill>
        <p:spPr>
          <a:xfrm>
            <a:off x="6081424" y="651526"/>
            <a:ext cx="2571389" cy="2815846"/>
          </a:xfrm>
          <a:prstGeom prst="rect">
            <a:avLst/>
          </a:prstGeom>
          <a:ln w="12700">
            <a:miter lim="400000"/>
          </a:ln>
        </p:spPr>
      </p:pic>
      <p:sp>
        <p:nvSpPr>
          <p:cNvPr id="327" name="Shape 327"/>
          <p:cNvSpPr/>
          <p:nvPr/>
        </p:nvSpPr>
        <p:spPr>
          <a:xfrm>
            <a:off x="5648419" y="3557106"/>
            <a:ext cx="3437400" cy="20391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203" y="0"/>
                </a:lnTo>
                <a:lnTo>
                  <a:pt x="18397"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328" name="image36.png"/>
          <p:cNvPicPr>
            <a:picLocks noChangeAspect="1"/>
          </p:cNvPicPr>
          <p:nvPr/>
        </p:nvPicPr>
        <p:blipFill>
          <a:blip r:embed="rId5">
            <a:alphaModFix amt="50000"/>
          </a:blip>
          <a:stretch>
            <a:fillRect/>
          </a:stretch>
        </p:blipFill>
        <p:spPr>
          <a:xfrm>
            <a:off x="3314675" y="3121493"/>
            <a:ext cx="1656148" cy="1568055"/>
          </a:xfrm>
          <a:prstGeom prst="rect">
            <a:avLst/>
          </a:prstGeom>
          <a:ln w="12700">
            <a:miter lim="400000"/>
          </a:ln>
        </p:spPr>
      </p:pic>
      <p:pic>
        <p:nvPicPr>
          <p:cNvPr id="329" name="image32.png" descr="Et billede, der indeholder tekst, bordservice, plade, service  Automatisk genereret beskrivelse"/>
          <p:cNvPicPr>
            <a:picLocks noChangeAspect="1"/>
          </p:cNvPicPr>
          <p:nvPr/>
        </p:nvPicPr>
        <p:blipFill>
          <a:blip r:embed="rId6">
            <a:alphaModFix amt="50000"/>
          </a:blip>
          <a:stretch>
            <a:fillRect/>
          </a:stretch>
        </p:blipFill>
        <p:spPr>
          <a:xfrm>
            <a:off x="5147190" y="3731193"/>
            <a:ext cx="2032009" cy="2080973"/>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image10.png"/>
          <p:cNvPicPr>
            <a:picLocks noChangeAspect="1"/>
          </p:cNvPicPr>
          <p:nvPr/>
        </p:nvPicPr>
        <p:blipFill>
          <a:blip r:embed="rId3">
            <a:alphaModFix amt="40000"/>
          </a:blip>
          <a:stretch>
            <a:fillRect/>
          </a:stretch>
        </p:blipFill>
        <p:spPr>
          <a:xfrm>
            <a:off x="1487843" y="-2043452"/>
            <a:ext cx="6593534" cy="6743388"/>
          </a:xfrm>
          <a:prstGeom prst="rect">
            <a:avLst/>
          </a:prstGeom>
          <a:ln w="12700">
            <a:miter lim="400000"/>
          </a:ln>
        </p:spPr>
      </p:pic>
      <p:sp>
        <p:nvSpPr>
          <p:cNvPr id="334" name="Shape 334"/>
          <p:cNvSpPr>
            <a:spLocks noGrp="1"/>
          </p:cNvSpPr>
          <p:nvPr>
            <p:ph type="title"/>
          </p:nvPr>
        </p:nvSpPr>
        <p:spPr>
          <a:xfrm>
            <a:off x="614362" y="523591"/>
            <a:ext cx="9855914" cy="504826"/>
          </a:xfrm>
          <a:prstGeom prst="rect">
            <a:avLst/>
          </a:prstGeom>
        </p:spPr>
        <p:txBody>
          <a:bodyPr numCol="1"/>
          <a:lstStyle/>
          <a:p>
            <a:r>
              <a:t>Organisatoriske dilemmaer: Deling af data</a:t>
            </a:r>
          </a:p>
        </p:txBody>
      </p:sp>
      <p:sp>
        <p:nvSpPr>
          <p:cNvPr id="335" name="Shape 335"/>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36"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sp>
        <p:nvSpPr>
          <p:cNvPr id="337" name="Shape 337"/>
          <p:cNvSpPr/>
          <p:nvPr/>
        </p:nvSpPr>
        <p:spPr>
          <a:xfrm>
            <a:off x="1232256" y="1370112"/>
            <a:ext cx="7246726" cy="12090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lvl1pPr>
              <a:defRPr>
                <a:solidFill>
                  <a:srgbClr val="767171"/>
                </a:solidFill>
              </a:defRPr>
            </a:lvl1pPr>
          </a:lstStyle>
          <a:p>
            <a:r>
              <a:t>Princippet om enhedsforvaltning kan kollidere med den hjemmel, man har for behandling af personoplysninger, medmindre man ledelsesmæssigt tilrettelægger deling af data på en måde, som er i overensstemmelse </a:t>
            </a:r>
            <a:br>
              <a:rPr lang="da-DK"/>
            </a:br>
            <a:r>
              <a:t>med reglerne.</a:t>
            </a:r>
          </a:p>
        </p:txBody>
      </p:sp>
      <p:pic>
        <p:nvPicPr>
          <p:cNvPr id="338" name="image37.png"/>
          <p:cNvPicPr>
            <a:picLocks noChangeAspect="1"/>
          </p:cNvPicPr>
          <p:nvPr/>
        </p:nvPicPr>
        <p:blipFill>
          <a:blip r:embed="rId5">
            <a:alphaModFix amt="50000"/>
          </a:blip>
          <a:stretch>
            <a:fillRect/>
          </a:stretch>
        </p:blipFill>
        <p:spPr>
          <a:xfrm>
            <a:off x="5851597" y="2654106"/>
            <a:ext cx="2696819" cy="2725509"/>
          </a:xfrm>
          <a:prstGeom prst="rect">
            <a:avLst/>
          </a:prstGeom>
          <a:ln w="12700">
            <a:miter lim="400000"/>
          </a:ln>
        </p:spPr>
      </p:pic>
      <p:pic>
        <p:nvPicPr>
          <p:cNvPr id="340" name="image38.png" descr="Et billede, der indeholder tekst  Automatisk genereret beskrivelse"/>
          <p:cNvPicPr>
            <a:picLocks noChangeAspect="1"/>
          </p:cNvPicPr>
          <p:nvPr/>
        </p:nvPicPr>
        <p:blipFill>
          <a:blip r:embed="rId6">
            <a:alphaModFix amt="50000"/>
          </a:blip>
          <a:stretch>
            <a:fillRect/>
          </a:stretch>
        </p:blipFill>
        <p:spPr>
          <a:xfrm>
            <a:off x="4171108" y="2794729"/>
            <a:ext cx="1831931" cy="190520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image10.png"/>
          <p:cNvPicPr>
            <a:picLocks noChangeAspect="1"/>
          </p:cNvPicPr>
          <p:nvPr/>
        </p:nvPicPr>
        <p:blipFill>
          <a:blip r:embed="rId2">
            <a:alphaModFix amt="40000"/>
          </a:blip>
          <a:stretch>
            <a:fillRect/>
          </a:stretch>
        </p:blipFill>
        <p:spPr>
          <a:xfrm>
            <a:off x="1546823" y="-2589295"/>
            <a:ext cx="6593535" cy="6743388"/>
          </a:xfrm>
          <a:prstGeom prst="rect">
            <a:avLst/>
          </a:prstGeom>
          <a:ln w="12700">
            <a:miter lim="400000"/>
          </a:ln>
        </p:spPr>
      </p:pic>
      <p:sp>
        <p:nvSpPr>
          <p:cNvPr id="345" name="Shape 345"/>
          <p:cNvSpPr>
            <a:spLocks noGrp="1"/>
          </p:cNvSpPr>
          <p:nvPr>
            <p:ph type="title"/>
          </p:nvPr>
        </p:nvSpPr>
        <p:spPr>
          <a:xfrm>
            <a:off x="614362" y="523591"/>
            <a:ext cx="9855914" cy="504826"/>
          </a:xfrm>
          <a:prstGeom prst="rect">
            <a:avLst/>
          </a:prstGeom>
        </p:spPr>
        <p:txBody>
          <a:bodyPr numCol="1"/>
          <a:lstStyle/>
          <a:p>
            <a:r>
              <a:t>Organisatoriske dilemmaer: Hjemmearbejdspladsen</a:t>
            </a:r>
          </a:p>
        </p:txBody>
      </p:sp>
      <p:sp>
        <p:nvSpPr>
          <p:cNvPr id="346" name="Shape 346"/>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47"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348" name="Shape 348"/>
          <p:cNvSpPr/>
          <p:nvPr/>
        </p:nvSpPr>
        <p:spPr>
          <a:xfrm>
            <a:off x="1232258" y="1370111"/>
            <a:ext cx="6593535"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Hjemmearbejdspladsen skal være lige så sikker som den på kontoret, og det er ledelsens opgave at kommunikere det og skabe de nødvendige rammer for medarbejderne.</a:t>
            </a:r>
          </a:p>
        </p:txBody>
      </p:sp>
      <p:pic>
        <p:nvPicPr>
          <p:cNvPr id="349" name="image16.png"/>
          <p:cNvPicPr>
            <a:picLocks noChangeAspect="1"/>
          </p:cNvPicPr>
          <p:nvPr/>
        </p:nvPicPr>
        <p:blipFill>
          <a:blip r:embed="rId4">
            <a:alphaModFix amt="50000"/>
          </a:blip>
          <a:stretch>
            <a:fillRect/>
          </a:stretch>
        </p:blipFill>
        <p:spPr>
          <a:xfrm>
            <a:off x="6710098" y="1934649"/>
            <a:ext cx="3107955" cy="3557297"/>
          </a:xfrm>
          <a:prstGeom prst="rect">
            <a:avLst/>
          </a:prstGeom>
          <a:ln w="12700">
            <a:miter lim="400000"/>
          </a:ln>
        </p:spPr>
      </p:pic>
      <p:pic>
        <p:nvPicPr>
          <p:cNvPr id="350" name="image39.png"/>
          <p:cNvPicPr>
            <a:picLocks noChangeAspect="1"/>
          </p:cNvPicPr>
          <p:nvPr/>
        </p:nvPicPr>
        <p:blipFill>
          <a:blip r:embed="rId5">
            <a:alphaModFix amt="50000"/>
          </a:blip>
          <a:stretch>
            <a:fillRect/>
          </a:stretch>
        </p:blipFill>
        <p:spPr>
          <a:xfrm>
            <a:off x="4380181" y="2326197"/>
            <a:ext cx="2132715" cy="316574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image10.png"/>
          <p:cNvPicPr>
            <a:picLocks noChangeAspect="1"/>
          </p:cNvPicPr>
          <p:nvPr/>
        </p:nvPicPr>
        <p:blipFill>
          <a:blip r:embed="rId3">
            <a:alphaModFix amt="40000"/>
          </a:blip>
          <a:stretch>
            <a:fillRect/>
          </a:stretch>
        </p:blipFill>
        <p:spPr>
          <a:xfrm>
            <a:off x="1450476" y="-2836001"/>
            <a:ext cx="6593535" cy="6743387"/>
          </a:xfrm>
          <a:prstGeom prst="rect">
            <a:avLst/>
          </a:prstGeom>
          <a:ln w="12700">
            <a:miter lim="400000"/>
          </a:ln>
        </p:spPr>
      </p:pic>
      <p:sp>
        <p:nvSpPr>
          <p:cNvPr id="355" name="Shape 355"/>
          <p:cNvSpPr>
            <a:spLocks noGrp="1"/>
          </p:cNvSpPr>
          <p:nvPr>
            <p:ph type="title"/>
          </p:nvPr>
        </p:nvSpPr>
        <p:spPr>
          <a:xfrm>
            <a:off x="1290692" y="1470064"/>
            <a:ext cx="3622132" cy="982988"/>
          </a:xfrm>
          <a:prstGeom prst="rect">
            <a:avLst/>
          </a:prstGeom>
        </p:spPr>
        <p:txBody>
          <a:bodyPr numCol="1"/>
          <a:lstStyle>
            <a:lvl1pPr>
              <a:defRPr sz="1800">
                <a:solidFill>
                  <a:srgbClr val="808080"/>
                </a:solidFill>
              </a:defRPr>
            </a:lvl1pPr>
          </a:lstStyle>
          <a:p>
            <a:r>
              <a:t>ISO 27001 er svaret på, hvordan man skal lede informationssikkerhed.</a:t>
            </a:r>
          </a:p>
        </p:txBody>
      </p:sp>
      <p:sp>
        <p:nvSpPr>
          <p:cNvPr id="356" name="Shape 356"/>
          <p:cNvSpPr/>
          <p:nvPr/>
        </p:nvSpPr>
        <p:spPr>
          <a:xfrm>
            <a:off x="1244779" y="2041478"/>
            <a:ext cx="3800740" cy="32283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Informationssikkerhed er et ledelsesansvar, ligesom det er tilfældet for økonomistyring, håndtering af arbejdsmiljøet, serviceniveauet eller borgerbetjening. Det kræver, at kommunens strategiske ledelse laver en prioritering og fordeler opgaverne til andre ledere og medarbejdere. </a:t>
            </a:r>
          </a:p>
          <a:p>
            <a:pPr>
              <a:defRPr sz="1600">
                <a:solidFill>
                  <a:srgbClr val="767171"/>
                </a:solidFill>
              </a:defRPr>
            </a:pPr>
            <a:endParaRPr/>
          </a:p>
          <a:p>
            <a:pPr>
              <a:defRPr sz="1600">
                <a:solidFill>
                  <a:srgbClr val="767171"/>
                </a:solidFill>
              </a:defRPr>
            </a:pPr>
            <a:r>
              <a:t>Standarden ISO 27001 definerer rammerne for, hvordan informationssikkerhed skal ledes, og er hele grundlaget for, hvordan informationssikkerhed skal ledes og styres i det meste af Europa.  </a:t>
            </a:r>
          </a:p>
        </p:txBody>
      </p:sp>
      <p:pic>
        <p:nvPicPr>
          <p:cNvPr id="357" name="image40.png"/>
          <p:cNvPicPr>
            <a:picLocks noChangeAspect="1"/>
          </p:cNvPicPr>
          <p:nvPr/>
        </p:nvPicPr>
        <p:blipFill>
          <a:blip r:embed="rId4"/>
          <a:stretch>
            <a:fillRect/>
          </a:stretch>
        </p:blipFill>
        <p:spPr>
          <a:xfrm rot="21251924">
            <a:off x="6500280" y="663339"/>
            <a:ext cx="1768866" cy="2471369"/>
          </a:xfrm>
          <a:prstGeom prst="rect">
            <a:avLst/>
          </a:prstGeom>
          <a:ln w="12700">
            <a:miter lim="400000"/>
          </a:ln>
          <a:effectLst>
            <a:outerShdw blurRad="76200" dist="114300" dir="19860000" rotWithShape="0">
              <a:srgbClr val="000000">
                <a:alpha val="10000"/>
              </a:srgbClr>
            </a:outerShdw>
          </a:effectLst>
        </p:spPr>
      </p:pic>
      <p:sp>
        <p:nvSpPr>
          <p:cNvPr id="358" name="Shape 358"/>
          <p:cNvSpPr/>
          <p:nvPr/>
        </p:nvSpPr>
        <p:spPr>
          <a:xfrm>
            <a:off x="8559611" y="1313554"/>
            <a:ext cx="1798019" cy="11709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400" i="1">
                <a:solidFill>
                  <a:srgbClr val="808080"/>
                </a:solidFill>
              </a:defRPr>
            </a:pPr>
            <a:r>
              <a:t>KL har udarbejdet en vejledning til kommunerne om, hvordan principperne i ISO 27001 udmøntes</a:t>
            </a:r>
            <a:r>
              <a:rPr>
                <a:solidFill>
                  <a:srgbClr val="000000"/>
                </a:solidFill>
              </a:rPr>
              <a:t>.</a:t>
            </a:r>
          </a:p>
        </p:txBody>
      </p:sp>
      <p:sp>
        <p:nvSpPr>
          <p:cNvPr id="359" name="Shape 359"/>
          <p:cNvSpPr/>
          <p:nvPr/>
        </p:nvSpPr>
        <p:spPr>
          <a:xfrm>
            <a:off x="614362" y="523591"/>
            <a:ext cx="9855914" cy="368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lvl1pPr defTabSz="815918">
              <a:lnSpc>
                <a:spcPct val="90000"/>
              </a:lnSpc>
              <a:defRPr sz="2400">
                <a:solidFill>
                  <a:srgbClr val="44546A"/>
                </a:solidFill>
              </a:defRPr>
            </a:lvl1pPr>
          </a:lstStyle>
          <a:p>
            <a:r>
              <a:t>ISO 27001</a:t>
            </a:r>
          </a:p>
        </p:txBody>
      </p:sp>
      <p:sp>
        <p:nvSpPr>
          <p:cNvPr id="360" name="Shape 360"/>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61" name="image8.png"/>
          <p:cNvPicPr>
            <a:picLocks noChangeAspect="1"/>
          </p:cNvPicPr>
          <p:nvPr/>
        </p:nvPicPr>
        <p:blipFill>
          <a:blip r:embed="rId5"/>
          <a:stretch>
            <a:fillRect/>
          </a:stretch>
        </p:blipFill>
        <p:spPr>
          <a:xfrm>
            <a:off x="127408" y="1552637"/>
            <a:ext cx="747047" cy="764027"/>
          </a:xfrm>
          <a:prstGeom prst="rect">
            <a:avLst/>
          </a:prstGeom>
          <a:ln w="12700">
            <a:miter lim="400000"/>
          </a:ln>
        </p:spPr>
      </p:pic>
      <p:sp>
        <p:nvSpPr>
          <p:cNvPr id="362" name="Shape 362"/>
          <p:cNvSpPr/>
          <p:nvPr/>
        </p:nvSpPr>
        <p:spPr>
          <a:xfrm>
            <a:off x="5343946" y="3493677"/>
            <a:ext cx="4795207" cy="17805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For statslige myndigheder i Danmark er det obligatorisk at anvende ISO 27001 som ledelsessystem i forhold til informationssikkerhed. </a:t>
            </a:r>
          </a:p>
          <a:p>
            <a:pPr>
              <a:defRPr sz="1600">
                <a:solidFill>
                  <a:srgbClr val="767171"/>
                </a:solidFill>
              </a:defRPr>
            </a:pPr>
            <a:endParaRPr/>
          </a:p>
          <a:p>
            <a:pPr>
              <a:defRPr sz="1600">
                <a:solidFill>
                  <a:srgbClr val="767171"/>
                </a:solidFill>
              </a:defRPr>
            </a:pPr>
            <a:r>
              <a:t>Kommuner og regioner er, gennem de fællesoffentlige aftaler, forpligtet til at anvende principperne i ISO 27001 i deres informationssikkerhedsledelse.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image10.png"/>
          <p:cNvPicPr>
            <a:picLocks noChangeAspect="1"/>
          </p:cNvPicPr>
          <p:nvPr/>
        </p:nvPicPr>
        <p:blipFill>
          <a:blip r:embed="rId3">
            <a:alphaModFix amt="40000"/>
          </a:blip>
          <a:stretch>
            <a:fillRect/>
          </a:stretch>
        </p:blipFill>
        <p:spPr>
          <a:xfrm>
            <a:off x="1501289" y="-2790425"/>
            <a:ext cx="6593535" cy="6743388"/>
          </a:xfrm>
          <a:prstGeom prst="rect">
            <a:avLst/>
          </a:prstGeom>
          <a:ln w="12700">
            <a:miter lim="400000"/>
          </a:ln>
        </p:spPr>
      </p:pic>
      <p:sp>
        <p:nvSpPr>
          <p:cNvPr id="369" name="Shape 369"/>
          <p:cNvSpPr>
            <a:spLocks noGrp="1"/>
          </p:cNvSpPr>
          <p:nvPr>
            <p:ph type="title"/>
          </p:nvPr>
        </p:nvSpPr>
        <p:spPr>
          <a:xfrm>
            <a:off x="614363" y="523591"/>
            <a:ext cx="9428134" cy="504826"/>
          </a:xfrm>
          <a:prstGeom prst="rect">
            <a:avLst/>
          </a:prstGeom>
        </p:spPr>
        <p:txBody>
          <a:bodyPr numCol="1"/>
          <a:lstStyle/>
          <a:p>
            <a:r>
              <a:t>Informationssikkerheden skal være </a:t>
            </a:r>
            <a:r>
              <a:rPr>
                <a:solidFill>
                  <a:srgbClr val="D81E00"/>
                </a:solidFill>
              </a:rPr>
              <a:t>FIT</a:t>
            </a:r>
          </a:p>
        </p:txBody>
      </p:sp>
      <p:sp>
        <p:nvSpPr>
          <p:cNvPr id="370" name="Shape 370"/>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71"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372"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sp>
        <p:nvSpPr>
          <p:cNvPr id="373" name="Shape 373"/>
          <p:cNvSpPr/>
          <p:nvPr/>
        </p:nvSpPr>
        <p:spPr>
          <a:xfrm>
            <a:off x="636829" y="2917206"/>
            <a:ext cx="3059001" cy="1971133"/>
          </a:xfrm>
          <a:prstGeom prst="rect">
            <a:avLst/>
          </a:prstGeom>
          <a:solidFill>
            <a:srgbClr val="DAE3F3"/>
          </a:solidFill>
          <a:ln w="12700">
            <a:miter lim="400000"/>
          </a:ln>
        </p:spPr>
        <p:txBody>
          <a:bodyPr lIns="45719" rIns="45719" numCol="1" anchor="ctr"/>
          <a:lstStyle/>
          <a:p>
            <a:pPr algn="ctr">
              <a:defRPr>
                <a:solidFill>
                  <a:srgbClr val="FFFFFF"/>
                </a:solidFill>
              </a:defRPr>
            </a:pPr>
            <a:endParaRPr/>
          </a:p>
        </p:txBody>
      </p:sp>
      <p:sp>
        <p:nvSpPr>
          <p:cNvPr id="374" name="Shape 374"/>
          <p:cNvSpPr/>
          <p:nvPr/>
        </p:nvSpPr>
        <p:spPr>
          <a:xfrm>
            <a:off x="799508" y="3176352"/>
            <a:ext cx="2733644" cy="148713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Det skal sikres, at informationer ikke gøres tilgængelige eller afsløres for uautoriserede: Det kender vi også som princippet om </a:t>
            </a:r>
            <a:r>
              <a:rPr>
                <a:solidFill>
                  <a:srgbClr val="D81E00"/>
                </a:solidFill>
              </a:rPr>
              <a:t>FORTROLIGHED.</a:t>
            </a:r>
          </a:p>
        </p:txBody>
      </p:sp>
      <p:sp>
        <p:nvSpPr>
          <p:cNvPr id="375" name="Shape 375"/>
          <p:cNvSpPr/>
          <p:nvPr/>
        </p:nvSpPr>
        <p:spPr>
          <a:xfrm>
            <a:off x="3987705" y="2917206"/>
            <a:ext cx="2913168" cy="1960475"/>
          </a:xfrm>
          <a:prstGeom prst="rect">
            <a:avLst/>
          </a:prstGeom>
          <a:solidFill>
            <a:srgbClr val="DAE3F3"/>
          </a:solidFill>
          <a:ln w="12700">
            <a:miter lim="400000"/>
          </a:ln>
        </p:spPr>
        <p:txBody>
          <a:bodyPr lIns="45719" rIns="45719" numCol="1" anchor="ctr"/>
          <a:lstStyle/>
          <a:p>
            <a:pPr algn="ctr">
              <a:defRPr>
                <a:solidFill>
                  <a:srgbClr val="FFFFFF"/>
                </a:solidFill>
              </a:defRPr>
            </a:pPr>
            <a:endParaRPr/>
          </a:p>
        </p:txBody>
      </p:sp>
      <p:sp>
        <p:nvSpPr>
          <p:cNvPr id="376" name="Shape 376"/>
          <p:cNvSpPr/>
          <p:nvPr/>
        </p:nvSpPr>
        <p:spPr>
          <a:xfrm>
            <a:off x="7161917" y="2948427"/>
            <a:ext cx="3308358" cy="1913983"/>
          </a:xfrm>
          <a:prstGeom prst="rect">
            <a:avLst/>
          </a:prstGeom>
          <a:solidFill>
            <a:srgbClr val="DAE3F3"/>
          </a:solidFill>
          <a:ln w="12700">
            <a:miter lim="400000"/>
          </a:ln>
        </p:spPr>
        <p:txBody>
          <a:bodyPr lIns="45719" rIns="45719" numCol="1" anchor="ctr"/>
          <a:lstStyle/>
          <a:p>
            <a:pPr algn="ctr">
              <a:defRPr>
                <a:solidFill>
                  <a:srgbClr val="FFFFFF"/>
                </a:solidFill>
              </a:defRPr>
            </a:pPr>
            <a:endParaRPr/>
          </a:p>
        </p:txBody>
      </p:sp>
      <p:sp>
        <p:nvSpPr>
          <p:cNvPr id="377" name="Shape 377"/>
          <p:cNvSpPr/>
          <p:nvPr/>
        </p:nvSpPr>
        <p:spPr>
          <a:xfrm>
            <a:off x="4149992" y="3126416"/>
            <a:ext cx="2762213" cy="12077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Det skal sikres, at informationer er nøjagtige og fuldstændige: Det kender vi også som princippet om </a:t>
            </a:r>
            <a:r>
              <a:rPr>
                <a:solidFill>
                  <a:srgbClr val="D81E00"/>
                </a:solidFill>
              </a:rPr>
              <a:t>INTEGRITET.</a:t>
            </a:r>
          </a:p>
        </p:txBody>
      </p:sp>
      <p:sp>
        <p:nvSpPr>
          <p:cNvPr id="378" name="Shape 378"/>
          <p:cNvSpPr/>
          <p:nvPr/>
        </p:nvSpPr>
        <p:spPr>
          <a:xfrm>
            <a:off x="7372777" y="3126416"/>
            <a:ext cx="2923297" cy="14871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Det skal sikres, at it-løsninger og informationer kan tilgås af brugerne, når de har ret til dem: Det kender vi også som princippet om </a:t>
            </a:r>
            <a:r>
              <a:rPr>
                <a:solidFill>
                  <a:srgbClr val="D81E00"/>
                </a:solidFill>
              </a:rPr>
              <a:t>TILGÆNGELIGHED.</a:t>
            </a:r>
          </a:p>
        </p:txBody>
      </p:sp>
      <p:sp>
        <p:nvSpPr>
          <p:cNvPr id="379" name="Shape 379"/>
          <p:cNvSpPr/>
          <p:nvPr/>
        </p:nvSpPr>
        <p:spPr>
          <a:xfrm>
            <a:off x="1232257" y="1370112"/>
            <a:ext cx="6290762"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p>
            <a:pPr>
              <a:defRPr>
                <a:solidFill>
                  <a:srgbClr val="767171"/>
                </a:solidFill>
              </a:defRPr>
            </a:pPr>
            <a:r>
              <a:t>ISO 27001 anviser, at vi skal passe på informationer i forhold til deres fortrolighed, integritet og tilgængelighed (FIT).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image41.png"/>
          <p:cNvPicPr>
            <a:picLocks noChangeAspect="1"/>
          </p:cNvPicPr>
          <p:nvPr/>
        </p:nvPicPr>
        <p:blipFill>
          <a:blip r:embed="rId3">
            <a:alphaModFix amt="50000"/>
          </a:blip>
          <a:stretch>
            <a:fillRect/>
          </a:stretch>
        </p:blipFill>
        <p:spPr>
          <a:xfrm>
            <a:off x="1576667" y="-2837112"/>
            <a:ext cx="6593535" cy="6667618"/>
          </a:xfrm>
          <a:prstGeom prst="rect">
            <a:avLst/>
          </a:prstGeom>
          <a:ln w="12700">
            <a:miter lim="400000"/>
          </a:ln>
        </p:spPr>
      </p:pic>
      <p:sp>
        <p:nvSpPr>
          <p:cNvPr id="386" name="Shape 386"/>
          <p:cNvSpPr>
            <a:spLocks noGrp="1"/>
          </p:cNvSpPr>
          <p:nvPr>
            <p:ph type="title"/>
          </p:nvPr>
        </p:nvSpPr>
        <p:spPr>
          <a:xfrm>
            <a:off x="614363" y="523591"/>
            <a:ext cx="9428134" cy="504826"/>
          </a:xfrm>
          <a:prstGeom prst="rect">
            <a:avLst/>
          </a:prstGeom>
        </p:spPr>
        <p:txBody>
          <a:bodyPr numCol="1"/>
          <a:lstStyle/>
          <a:p>
            <a:r>
              <a:t>Fortrolighed</a:t>
            </a:r>
          </a:p>
        </p:txBody>
      </p:sp>
      <p:sp>
        <p:nvSpPr>
          <p:cNvPr id="387" name="Shape 38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388" name="image42.png"/>
          <p:cNvPicPr>
            <a:picLocks noChangeAspect="1"/>
          </p:cNvPicPr>
          <p:nvPr/>
        </p:nvPicPr>
        <p:blipFill>
          <a:blip r:embed="rId4"/>
          <a:stretch>
            <a:fillRect/>
          </a:stretch>
        </p:blipFill>
        <p:spPr>
          <a:xfrm>
            <a:off x="127408" y="1556929"/>
            <a:ext cx="747047" cy="755441"/>
          </a:xfrm>
          <a:prstGeom prst="rect">
            <a:avLst/>
          </a:prstGeom>
          <a:ln w="12700">
            <a:miter lim="400000"/>
          </a:ln>
        </p:spPr>
      </p:pic>
      <p:pic>
        <p:nvPicPr>
          <p:cNvPr id="389" name="image10.png"/>
          <p:cNvPicPr>
            <a:picLocks noChangeAspect="1"/>
          </p:cNvPicPr>
          <p:nvPr/>
        </p:nvPicPr>
        <p:blipFill>
          <a:blip r:embed="rId5"/>
          <a:stretch>
            <a:fillRect/>
          </a:stretch>
        </p:blipFill>
        <p:spPr>
          <a:xfrm>
            <a:off x="12186384" y="1117066"/>
            <a:ext cx="613256" cy="627193"/>
          </a:xfrm>
          <a:prstGeom prst="rect">
            <a:avLst/>
          </a:prstGeom>
          <a:ln w="12700">
            <a:miter lim="400000"/>
          </a:ln>
        </p:spPr>
      </p:pic>
      <p:sp>
        <p:nvSpPr>
          <p:cNvPr id="390" name="Shape 390"/>
          <p:cNvSpPr/>
          <p:nvPr/>
        </p:nvSpPr>
        <p:spPr>
          <a:xfrm>
            <a:off x="636829" y="3000336"/>
            <a:ext cx="3059001" cy="2394383"/>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91" name="Shape 391"/>
          <p:cNvSpPr/>
          <p:nvPr/>
        </p:nvSpPr>
        <p:spPr>
          <a:xfrm>
            <a:off x="799508" y="3200514"/>
            <a:ext cx="2733644" cy="204593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lnSpc>
                <a:spcPts val="2200"/>
              </a:lnSpc>
              <a:defRPr sz="1600">
                <a:solidFill>
                  <a:srgbClr val="767171"/>
                </a:solidFill>
              </a:defRPr>
            </a:lvl1pPr>
          </a:lstStyle>
          <a:p>
            <a:r>
              <a:t>En bruger får ved en fejl adgang til en mappe på et fildrev, en sag eller et system, som personen ikke burde have adgang til, og dermed til data, som personen ikke burde havde adgang til.</a:t>
            </a:r>
          </a:p>
        </p:txBody>
      </p:sp>
      <p:sp>
        <p:nvSpPr>
          <p:cNvPr id="392" name="Shape 392"/>
          <p:cNvSpPr/>
          <p:nvPr/>
        </p:nvSpPr>
        <p:spPr>
          <a:xfrm>
            <a:off x="3987705" y="3000336"/>
            <a:ext cx="2913168" cy="1913982"/>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93" name="Shape 393"/>
          <p:cNvSpPr/>
          <p:nvPr/>
        </p:nvSpPr>
        <p:spPr>
          <a:xfrm>
            <a:off x="7161917" y="3000336"/>
            <a:ext cx="3308358" cy="1345664"/>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394" name="Shape 394"/>
          <p:cNvSpPr/>
          <p:nvPr/>
        </p:nvSpPr>
        <p:spPr>
          <a:xfrm>
            <a:off x="4156059" y="3126416"/>
            <a:ext cx="2762213" cy="14871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Et regneark bliver ved en </a:t>
            </a:r>
            <a:br/>
            <a:r>
              <a:t>fejl sendt til personer, som ikke skulle have haft det, og dermed får modtagerne adgang til data, som de ikke burde have haft.</a:t>
            </a:r>
          </a:p>
        </p:txBody>
      </p:sp>
      <p:sp>
        <p:nvSpPr>
          <p:cNvPr id="395" name="Shape 395"/>
          <p:cNvSpPr/>
          <p:nvPr/>
        </p:nvSpPr>
        <p:spPr>
          <a:xfrm>
            <a:off x="7440013" y="3126416"/>
            <a:ext cx="2923297" cy="9283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lnSpc>
                <a:spcPts val="2200"/>
              </a:lnSpc>
              <a:defRPr sz="1600">
                <a:solidFill>
                  <a:srgbClr val="767171"/>
                </a:solidFill>
              </a:defRPr>
            </a:lvl1pPr>
          </a:lstStyle>
          <a:p>
            <a:r>
              <a:t>Et brev med følsomme personoplysninger sendes ved en fejl til en forkert borger.</a:t>
            </a:r>
          </a:p>
        </p:txBody>
      </p:sp>
      <p:sp>
        <p:nvSpPr>
          <p:cNvPr id="396" name="Shape 396"/>
          <p:cNvSpPr/>
          <p:nvPr/>
        </p:nvSpPr>
        <p:spPr>
          <a:xfrm>
            <a:off x="1194504" y="1358860"/>
            <a:ext cx="6846838"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Brud på fortroligheden handler om, at information mister sin beskyttelse, og fremmede/uvedkommende dermed får adgang til data, som de ikke burde have adgang til. Eksempler på brud:</a:t>
            </a:r>
          </a:p>
        </p:txBody>
      </p:sp>
      <p:pic>
        <p:nvPicPr>
          <p:cNvPr id="397" name="image43.png"/>
          <p:cNvPicPr>
            <a:picLocks noChangeAspect="1"/>
          </p:cNvPicPr>
          <p:nvPr/>
        </p:nvPicPr>
        <p:blipFill>
          <a:blip r:embed="rId6"/>
          <a:stretch>
            <a:fillRect/>
          </a:stretch>
        </p:blipFill>
        <p:spPr>
          <a:xfrm>
            <a:off x="2905387" y="2502953"/>
            <a:ext cx="713372" cy="721387"/>
          </a:xfrm>
          <a:prstGeom prst="rect">
            <a:avLst/>
          </a:prstGeom>
          <a:ln w="12700">
            <a:miter lim="400000"/>
          </a:ln>
        </p:spPr>
      </p:pic>
      <p:pic>
        <p:nvPicPr>
          <p:cNvPr id="398" name="image43.png"/>
          <p:cNvPicPr>
            <a:picLocks noChangeAspect="1"/>
          </p:cNvPicPr>
          <p:nvPr/>
        </p:nvPicPr>
        <p:blipFill>
          <a:blip r:embed="rId6"/>
          <a:stretch>
            <a:fillRect/>
          </a:stretch>
        </p:blipFill>
        <p:spPr>
          <a:xfrm>
            <a:off x="6431148" y="2502953"/>
            <a:ext cx="713372" cy="721387"/>
          </a:xfrm>
          <a:prstGeom prst="rect">
            <a:avLst/>
          </a:prstGeom>
          <a:ln w="12700">
            <a:miter lim="400000"/>
          </a:ln>
        </p:spPr>
      </p:pic>
      <p:pic>
        <p:nvPicPr>
          <p:cNvPr id="399" name="image43.png"/>
          <p:cNvPicPr>
            <a:picLocks noChangeAspect="1"/>
          </p:cNvPicPr>
          <p:nvPr/>
        </p:nvPicPr>
        <p:blipFill>
          <a:blip r:embed="rId6"/>
          <a:stretch>
            <a:fillRect/>
          </a:stretch>
        </p:blipFill>
        <p:spPr>
          <a:xfrm>
            <a:off x="9879838" y="2502953"/>
            <a:ext cx="713372" cy="721387"/>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image41.png"/>
          <p:cNvPicPr>
            <a:picLocks noChangeAspect="1"/>
          </p:cNvPicPr>
          <p:nvPr/>
        </p:nvPicPr>
        <p:blipFill>
          <a:blip r:embed="rId3">
            <a:alphaModFix amt="50000"/>
          </a:blip>
          <a:stretch>
            <a:fillRect/>
          </a:stretch>
        </p:blipFill>
        <p:spPr>
          <a:xfrm>
            <a:off x="1576690" y="-3226642"/>
            <a:ext cx="6593534" cy="6667619"/>
          </a:xfrm>
          <a:prstGeom prst="rect">
            <a:avLst/>
          </a:prstGeom>
          <a:ln w="12700">
            <a:miter lim="400000"/>
          </a:ln>
        </p:spPr>
      </p:pic>
      <p:sp>
        <p:nvSpPr>
          <p:cNvPr id="406" name="Shape 406"/>
          <p:cNvSpPr>
            <a:spLocks noGrp="1"/>
          </p:cNvSpPr>
          <p:nvPr>
            <p:ph type="title"/>
          </p:nvPr>
        </p:nvSpPr>
        <p:spPr>
          <a:xfrm>
            <a:off x="614363" y="523591"/>
            <a:ext cx="9428134" cy="504826"/>
          </a:xfrm>
          <a:prstGeom prst="rect">
            <a:avLst/>
          </a:prstGeom>
        </p:spPr>
        <p:txBody>
          <a:bodyPr numCol="1"/>
          <a:lstStyle/>
          <a:p>
            <a:r>
              <a:t>Integritet</a:t>
            </a:r>
          </a:p>
        </p:txBody>
      </p:sp>
      <p:sp>
        <p:nvSpPr>
          <p:cNvPr id="407" name="Shape 40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408" name="image42.png"/>
          <p:cNvPicPr>
            <a:picLocks noChangeAspect="1"/>
          </p:cNvPicPr>
          <p:nvPr/>
        </p:nvPicPr>
        <p:blipFill>
          <a:blip r:embed="rId4"/>
          <a:stretch>
            <a:fillRect/>
          </a:stretch>
        </p:blipFill>
        <p:spPr>
          <a:xfrm>
            <a:off x="127408" y="1556929"/>
            <a:ext cx="747047" cy="755441"/>
          </a:xfrm>
          <a:prstGeom prst="rect">
            <a:avLst/>
          </a:prstGeom>
          <a:ln w="12700">
            <a:miter lim="400000"/>
          </a:ln>
        </p:spPr>
      </p:pic>
      <p:pic>
        <p:nvPicPr>
          <p:cNvPr id="409" name="image10.png"/>
          <p:cNvPicPr>
            <a:picLocks noChangeAspect="1"/>
          </p:cNvPicPr>
          <p:nvPr/>
        </p:nvPicPr>
        <p:blipFill>
          <a:blip r:embed="rId5"/>
          <a:stretch>
            <a:fillRect/>
          </a:stretch>
        </p:blipFill>
        <p:spPr>
          <a:xfrm>
            <a:off x="12186384" y="1117066"/>
            <a:ext cx="613256" cy="627193"/>
          </a:xfrm>
          <a:prstGeom prst="rect">
            <a:avLst/>
          </a:prstGeom>
          <a:ln w="12700">
            <a:miter lim="400000"/>
          </a:ln>
        </p:spPr>
      </p:pic>
      <p:sp>
        <p:nvSpPr>
          <p:cNvPr id="410" name="Shape 410"/>
          <p:cNvSpPr/>
          <p:nvPr/>
        </p:nvSpPr>
        <p:spPr>
          <a:xfrm>
            <a:off x="636829" y="2983710"/>
            <a:ext cx="3059001" cy="2394383"/>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411" name="Shape 411"/>
          <p:cNvSpPr/>
          <p:nvPr/>
        </p:nvSpPr>
        <p:spPr>
          <a:xfrm>
            <a:off x="816354" y="3126416"/>
            <a:ext cx="2733644" cy="20459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At der bliver indlæst </a:t>
            </a:r>
            <a:br/>
            <a:r>
              <a:t>gamle (ugyldige) data ind i et system således, at data ikke længere er de senest nye </a:t>
            </a:r>
            <a:br/>
            <a:r>
              <a:t>– og der dermed træffes beslutninger på et forkert grundlag.</a:t>
            </a:r>
          </a:p>
        </p:txBody>
      </p:sp>
      <p:sp>
        <p:nvSpPr>
          <p:cNvPr id="412" name="Shape 412"/>
          <p:cNvSpPr/>
          <p:nvPr/>
        </p:nvSpPr>
        <p:spPr>
          <a:xfrm>
            <a:off x="3987704" y="2983710"/>
            <a:ext cx="3583885" cy="2394383"/>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413" name="Shape 413"/>
          <p:cNvSpPr/>
          <p:nvPr/>
        </p:nvSpPr>
        <p:spPr>
          <a:xfrm>
            <a:off x="7912099" y="2983710"/>
            <a:ext cx="2558176" cy="2394382"/>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414" name="Shape 414"/>
          <p:cNvSpPr/>
          <p:nvPr/>
        </p:nvSpPr>
        <p:spPr>
          <a:xfrm>
            <a:off x="4156057" y="3126416"/>
            <a:ext cx="3248043" cy="20459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At udefrakommende </a:t>
            </a:r>
            <a:br/>
            <a:r>
              <a:t>hacker sig ind på kommunens pc’er og foretager ændringer i it-systemer med personoplysninger eller i dokumenter indeholdende person</a:t>
            </a:r>
            <a:r>
              <a:rPr lang="da-DK"/>
              <a:t>-</a:t>
            </a:r>
            <a:r>
              <a:t>oplysninger lagret på eksempelvis computerens drev eller fællesdrev. </a:t>
            </a:r>
          </a:p>
        </p:txBody>
      </p:sp>
      <p:sp>
        <p:nvSpPr>
          <p:cNvPr id="415" name="Shape 415"/>
          <p:cNvSpPr/>
          <p:nvPr/>
        </p:nvSpPr>
        <p:spPr>
          <a:xfrm>
            <a:off x="8138346" y="3126416"/>
            <a:ext cx="2224963" cy="14871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lnSpc>
                <a:spcPts val="2200"/>
              </a:lnSpc>
              <a:defRPr sz="1600">
                <a:solidFill>
                  <a:srgbClr val="767171"/>
                </a:solidFill>
              </a:defRPr>
            </a:lvl1pPr>
          </a:lstStyle>
          <a:p>
            <a:r>
              <a:t>At et regneark bliver overskrevet med en gammel version, og det dermed ikke længere er korrekt.</a:t>
            </a:r>
          </a:p>
        </p:txBody>
      </p:sp>
      <p:sp>
        <p:nvSpPr>
          <p:cNvPr id="416" name="Shape 416"/>
          <p:cNvSpPr/>
          <p:nvPr/>
        </p:nvSpPr>
        <p:spPr>
          <a:xfrm>
            <a:off x="1194504" y="1358860"/>
            <a:ext cx="6846838"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Integritet handler om, at man kan stole på informationer - dvs. at de data som er f.eks. i et system, er de rigtige, og at man kan/tør træffe beslutninger på baggrund af dette. Eksempler på brud:</a:t>
            </a:r>
          </a:p>
        </p:txBody>
      </p:sp>
      <p:pic>
        <p:nvPicPr>
          <p:cNvPr id="417" name="image43.png"/>
          <p:cNvPicPr>
            <a:picLocks noChangeAspect="1"/>
          </p:cNvPicPr>
          <p:nvPr/>
        </p:nvPicPr>
        <p:blipFill>
          <a:blip r:embed="rId6"/>
          <a:stretch>
            <a:fillRect/>
          </a:stretch>
        </p:blipFill>
        <p:spPr>
          <a:xfrm>
            <a:off x="2905387" y="2536204"/>
            <a:ext cx="713372" cy="721387"/>
          </a:xfrm>
          <a:prstGeom prst="rect">
            <a:avLst/>
          </a:prstGeom>
          <a:ln w="12700">
            <a:miter lim="400000"/>
          </a:ln>
        </p:spPr>
      </p:pic>
      <p:pic>
        <p:nvPicPr>
          <p:cNvPr id="418" name="image43.png"/>
          <p:cNvPicPr>
            <a:picLocks noChangeAspect="1"/>
          </p:cNvPicPr>
          <p:nvPr/>
        </p:nvPicPr>
        <p:blipFill>
          <a:blip r:embed="rId6"/>
          <a:stretch>
            <a:fillRect/>
          </a:stretch>
        </p:blipFill>
        <p:spPr>
          <a:xfrm>
            <a:off x="6431148" y="2536204"/>
            <a:ext cx="713372" cy="721387"/>
          </a:xfrm>
          <a:prstGeom prst="rect">
            <a:avLst/>
          </a:prstGeom>
          <a:ln w="12700">
            <a:miter lim="400000"/>
          </a:ln>
        </p:spPr>
      </p:pic>
      <p:pic>
        <p:nvPicPr>
          <p:cNvPr id="419" name="image43.png"/>
          <p:cNvPicPr>
            <a:picLocks noChangeAspect="1"/>
          </p:cNvPicPr>
          <p:nvPr/>
        </p:nvPicPr>
        <p:blipFill>
          <a:blip r:embed="rId6"/>
          <a:stretch>
            <a:fillRect/>
          </a:stretch>
        </p:blipFill>
        <p:spPr>
          <a:xfrm>
            <a:off x="9879838" y="2536204"/>
            <a:ext cx="713372" cy="721387"/>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image41.png"/>
          <p:cNvPicPr>
            <a:picLocks noChangeAspect="1"/>
          </p:cNvPicPr>
          <p:nvPr/>
        </p:nvPicPr>
        <p:blipFill>
          <a:blip r:embed="rId3">
            <a:alphaModFix amt="50000"/>
          </a:blip>
          <a:stretch>
            <a:fillRect/>
          </a:stretch>
        </p:blipFill>
        <p:spPr>
          <a:xfrm>
            <a:off x="1576667" y="-2837112"/>
            <a:ext cx="6593535" cy="6667618"/>
          </a:xfrm>
          <a:prstGeom prst="rect">
            <a:avLst/>
          </a:prstGeom>
          <a:ln w="12700">
            <a:miter lim="400000"/>
          </a:ln>
        </p:spPr>
      </p:pic>
      <p:sp>
        <p:nvSpPr>
          <p:cNvPr id="426" name="Shape 426"/>
          <p:cNvSpPr>
            <a:spLocks noGrp="1"/>
          </p:cNvSpPr>
          <p:nvPr>
            <p:ph type="title"/>
          </p:nvPr>
        </p:nvSpPr>
        <p:spPr>
          <a:xfrm>
            <a:off x="614363" y="523591"/>
            <a:ext cx="9428134" cy="504826"/>
          </a:xfrm>
          <a:prstGeom prst="rect">
            <a:avLst/>
          </a:prstGeom>
        </p:spPr>
        <p:txBody>
          <a:bodyPr numCol="1"/>
          <a:lstStyle/>
          <a:p>
            <a:r>
              <a:t>Tilgængelighed</a:t>
            </a:r>
          </a:p>
        </p:txBody>
      </p:sp>
      <p:sp>
        <p:nvSpPr>
          <p:cNvPr id="427" name="Shape 42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428" name="image42.png"/>
          <p:cNvPicPr>
            <a:picLocks noChangeAspect="1"/>
          </p:cNvPicPr>
          <p:nvPr/>
        </p:nvPicPr>
        <p:blipFill>
          <a:blip r:embed="rId4"/>
          <a:stretch>
            <a:fillRect/>
          </a:stretch>
        </p:blipFill>
        <p:spPr>
          <a:xfrm>
            <a:off x="127408" y="1556929"/>
            <a:ext cx="747047" cy="755441"/>
          </a:xfrm>
          <a:prstGeom prst="rect">
            <a:avLst/>
          </a:prstGeom>
          <a:ln w="12700">
            <a:miter lim="400000"/>
          </a:ln>
        </p:spPr>
      </p:pic>
      <p:pic>
        <p:nvPicPr>
          <p:cNvPr id="429" name="image10.png"/>
          <p:cNvPicPr>
            <a:picLocks noChangeAspect="1"/>
          </p:cNvPicPr>
          <p:nvPr/>
        </p:nvPicPr>
        <p:blipFill>
          <a:blip r:embed="rId5"/>
          <a:stretch>
            <a:fillRect/>
          </a:stretch>
        </p:blipFill>
        <p:spPr>
          <a:xfrm>
            <a:off x="12186384" y="1117066"/>
            <a:ext cx="613256" cy="627193"/>
          </a:xfrm>
          <a:prstGeom prst="rect">
            <a:avLst/>
          </a:prstGeom>
          <a:ln w="12700">
            <a:miter lim="400000"/>
          </a:ln>
        </p:spPr>
      </p:pic>
      <p:sp>
        <p:nvSpPr>
          <p:cNvPr id="430" name="Shape 430"/>
          <p:cNvSpPr/>
          <p:nvPr/>
        </p:nvSpPr>
        <p:spPr>
          <a:xfrm>
            <a:off x="636830" y="2983710"/>
            <a:ext cx="2918576" cy="1433853"/>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431" name="Shape 431"/>
          <p:cNvSpPr/>
          <p:nvPr/>
        </p:nvSpPr>
        <p:spPr>
          <a:xfrm>
            <a:off x="816354" y="3126416"/>
            <a:ext cx="2089034" cy="9283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lnSpc>
                <a:spcPts val="2200"/>
              </a:lnSpc>
              <a:defRPr sz="1600">
                <a:solidFill>
                  <a:srgbClr val="767171"/>
                </a:solidFill>
              </a:defRPr>
            </a:lvl1pPr>
          </a:lstStyle>
          <a:p>
            <a:r>
              <a:t>Systemet er brudt ned, og data er dermed ikke tilgængelige.</a:t>
            </a:r>
          </a:p>
        </p:txBody>
      </p:sp>
      <p:sp>
        <p:nvSpPr>
          <p:cNvPr id="432" name="Shape 432"/>
          <p:cNvSpPr/>
          <p:nvPr/>
        </p:nvSpPr>
        <p:spPr>
          <a:xfrm>
            <a:off x="3833028" y="2983710"/>
            <a:ext cx="4002873" cy="2213600"/>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433" name="Shape 433"/>
          <p:cNvSpPr/>
          <p:nvPr/>
        </p:nvSpPr>
        <p:spPr>
          <a:xfrm>
            <a:off x="8120050" y="2983710"/>
            <a:ext cx="2350225" cy="2213600"/>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434" name="Shape 434"/>
          <p:cNvSpPr/>
          <p:nvPr/>
        </p:nvSpPr>
        <p:spPr>
          <a:xfrm>
            <a:off x="3996902" y="3126416"/>
            <a:ext cx="3675674" cy="17665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At der er journaliseret forkert </a:t>
            </a:r>
            <a:br/>
            <a:r>
              <a:t>– dvs. at dokumenter er lagt på en forkert sag og dermed ikke er tilgængelige.</a:t>
            </a:r>
            <a:br/>
            <a:r>
              <a:t>At data er blevet flyttet, eller at der er blevet ændret ved muligheden for adgang, og de dermed ikke er tilgængelige.</a:t>
            </a:r>
          </a:p>
        </p:txBody>
      </p:sp>
      <p:sp>
        <p:nvSpPr>
          <p:cNvPr id="435" name="Shape 435"/>
          <p:cNvSpPr/>
          <p:nvPr/>
        </p:nvSpPr>
        <p:spPr>
          <a:xfrm>
            <a:off x="8346369" y="3126416"/>
            <a:ext cx="2016939" cy="14871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Angreb af hackere </a:t>
            </a:r>
            <a:br/>
            <a:r>
              <a:t>med ransomware, hvor filer låses med krav om løsepenge for at åbne filerne igen.</a:t>
            </a:r>
          </a:p>
        </p:txBody>
      </p:sp>
      <p:sp>
        <p:nvSpPr>
          <p:cNvPr id="436" name="Shape 436"/>
          <p:cNvSpPr/>
          <p:nvPr/>
        </p:nvSpPr>
        <p:spPr>
          <a:xfrm>
            <a:off x="1211130" y="1358859"/>
            <a:ext cx="3823543"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Tilgængelighed handler om, at man kan få adgang til informationer. Eksempler på brud:</a:t>
            </a:r>
          </a:p>
        </p:txBody>
      </p:sp>
      <p:pic>
        <p:nvPicPr>
          <p:cNvPr id="437" name="image43.png"/>
          <p:cNvPicPr>
            <a:picLocks noChangeAspect="1"/>
          </p:cNvPicPr>
          <p:nvPr/>
        </p:nvPicPr>
        <p:blipFill>
          <a:blip r:embed="rId6"/>
          <a:stretch>
            <a:fillRect/>
          </a:stretch>
        </p:blipFill>
        <p:spPr>
          <a:xfrm>
            <a:off x="2905387" y="2494642"/>
            <a:ext cx="713372" cy="721387"/>
          </a:xfrm>
          <a:prstGeom prst="rect">
            <a:avLst/>
          </a:prstGeom>
          <a:ln w="12700">
            <a:miter lim="400000"/>
          </a:ln>
        </p:spPr>
      </p:pic>
      <p:pic>
        <p:nvPicPr>
          <p:cNvPr id="438" name="image43.png"/>
          <p:cNvPicPr>
            <a:picLocks noChangeAspect="1"/>
          </p:cNvPicPr>
          <p:nvPr/>
        </p:nvPicPr>
        <p:blipFill>
          <a:blip r:embed="rId6"/>
          <a:stretch>
            <a:fillRect/>
          </a:stretch>
        </p:blipFill>
        <p:spPr>
          <a:xfrm>
            <a:off x="6431148" y="2494642"/>
            <a:ext cx="713372" cy="721387"/>
          </a:xfrm>
          <a:prstGeom prst="rect">
            <a:avLst/>
          </a:prstGeom>
          <a:ln w="12700">
            <a:miter lim="400000"/>
          </a:ln>
        </p:spPr>
      </p:pic>
      <p:pic>
        <p:nvPicPr>
          <p:cNvPr id="439" name="image43.png"/>
          <p:cNvPicPr>
            <a:picLocks noChangeAspect="1"/>
          </p:cNvPicPr>
          <p:nvPr/>
        </p:nvPicPr>
        <p:blipFill>
          <a:blip r:embed="rId6"/>
          <a:stretch>
            <a:fillRect/>
          </a:stretch>
        </p:blipFill>
        <p:spPr>
          <a:xfrm>
            <a:off x="9879838" y="2494642"/>
            <a:ext cx="713372" cy="721387"/>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p:nvPr/>
        </p:nvSpPr>
        <p:spPr>
          <a:xfrm>
            <a:off x="1146552" y="3477714"/>
            <a:ext cx="9159017" cy="2112912"/>
          </a:xfrm>
          <a:prstGeom prst="rect">
            <a:avLst/>
          </a:prstGeom>
          <a:solidFill>
            <a:srgbClr val="F2F2F2"/>
          </a:solidFill>
          <a:ln w="12700">
            <a:miter lim="400000"/>
          </a:ln>
        </p:spPr>
        <p:txBody>
          <a:bodyPr lIns="45719" rIns="45719" numCol="1" anchor="ctr"/>
          <a:lstStyle/>
          <a:p>
            <a:pPr algn="ctr">
              <a:defRPr>
                <a:solidFill>
                  <a:srgbClr val="FFFFFF"/>
                </a:solidFill>
              </a:defRPr>
            </a:pPr>
            <a:endParaRPr/>
          </a:p>
        </p:txBody>
      </p:sp>
      <p:sp>
        <p:nvSpPr>
          <p:cNvPr id="446" name="Shape 446"/>
          <p:cNvSpPr/>
          <p:nvPr/>
        </p:nvSpPr>
        <p:spPr>
          <a:xfrm>
            <a:off x="4776782" y="2474031"/>
            <a:ext cx="5528788" cy="81438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95" y="0"/>
                </a:lnTo>
                <a:lnTo>
                  <a:pt x="20805"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sp>
        <p:nvSpPr>
          <p:cNvPr id="447" name="Shape 447"/>
          <p:cNvSpPr>
            <a:spLocks noGrp="1"/>
          </p:cNvSpPr>
          <p:nvPr>
            <p:ph type="title"/>
          </p:nvPr>
        </p:nvSpPr>
        <p:spPr>
          <a:xfrm>
            <a:off x="513299" y="222422"/>
            <a:ext cx="9635154" cy="873211"/>
          </a:xfrm>
          <a:prstGeom prst="rect">
            <a:avLst/>
          </a:prstGeom>
        </p:spPr>
        <p:txBody>
          <a:bodyPr numCol="1"/>
          <a:lstStyle>
            <a:lvl1pPr>
              <a:defRPr>
                <a:solidFill>
                  <a:srgbClr val="44546A"/>
                </a:solidFill>
              </a:defRPr>
            </a:lvl1pPr>
          </a:lstStyle>
          <a:p>
            <a:r>
              <a:t>Roller, ansvar og opgaver i sikkerhedsarbejdet</a:t>
            </a:r>
          </a:p>
        </p:txBody>
      </p:sp>
      <p:sp>
        <p:nvSpPr>
          <p:cNvPr id="448" name="Shape 448"/>
          <p:cNvSpPr/>
          <p:nvPr/>
        </p:nvSpPr>
        <p:spPr>
          <a:xfrm>
            <a:off x="1250702" y="1416250"/>
            <a:ext cx="3741725" cy="1117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lvl1pPr>
              <a:defRPr>
                <a:solidFill>
                  <a:srgbClr val="808080"/>
                </a:solidFill>
              </a:defRPr>
            </a:lvl1pPr>
          </a:lstStyle>
          <a:p>
            <a:r>
              <a:t>I skal definere roller og ansvar i forhold til informationssikkerheden, så det står klart, hvem der skal gøre hvad.</a:t>
            </a:r>
          </a:p>
        </p:txBody>
      </p:sp>
      <p:sp>
        <p:nvSpPr>
          <p:cNvPr id="449" name="Shape 449"/>
          <p:cNvSpPr/>
          <p:nvPr/>
        </p:nvSpPr>
        <p:spPr>
          <a:xfrm>
            <a:off x="1250702" y="2319612"/>
            <a:ext cx="3637576"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lvl1pPr>
              <a:defRPr sz="1600">
                <a:solidFill>
                  <a:srgbClr val="767171"/>
                </a:solidFill>
              </a:defRPr>
            </a:lvl1pPr>
          </a:lstStyle>
          <a:p>
            <a:r>
              <a:t>Informationssikkerhedsudvalget har ansvar for, at informationssikkerhed bliver indarbejdet i arbejdsgange og processer.</a:t>
            </a:r>
          </a:p>
        </p:txBody>
      </p:sp>
      <p:pic>
        <p:nvPicPr>
          <p:cNvPr id="450" name="image44.png"/>
          <p:cNvPicPr>
            <a:picLocks noChangeAspect="1"/>
          </p:cNvPicPr>
          <p:nvPr/>
        </p:nvPicPr>
        <p:blipFill>
          <a:blip r:embed="rId3"/>
          <a:stretch>
            <a:fillRect/>
          </a:stretch>
        </p:blipFill>
        <p:spPr>
          <a:xfrm>
            <a:off x="6405710" y="3942126"/>
            <a:ext cx="966480" cy="1344112"/>
          </a:xfrm>
          <a:prstGeom prst="rect">
            <a:avLst/>
          </a:prstGeom>
          <a:ln w="12700">
            <a:miter lim="400000"/>
          </a:ln>
          <a:effectLst>
            <a:outerShdw blurRad="50800" dist="50800" dir="5400000" rotWithShape="0">
              <a:srgbClr val="AFABAB"/>
            </a:outerShdw>
          </a:effectLst>
        </p:spPr>
      </p:pic>
      <p:pic>
        <p:nvPicPr>
          <p:cNvPr id="451" name="image45.png"/>
          <p:cNvPicPr>
            <a:picLocks noChangeAspect="1"/>
          </p:cNvPicPr>
          <p:nvPr/>
        </p:nvPicPr>
        <p:blipFill>
          <a:blip r:embed="rId4"/>
          <a:stretch>
            <a:fillRect/>
          </a:stretch>
        </p:blipFill>
        <p:spPr>
          <a:xfrm>
            <a:off x="3521705" y="3187271"/>
            <a:ext cx="992512" cy="1380314"/>
          </a:xfrm>
          <a:prstGeom prst="rect">
            <a:avLst/>
          </a:prstGeom>
          <a:ln w="12700">
            <a:miter lim="400000"/>
          </a:ln>
          <a:effectLst>
            <a:outerShdw blurRad="50800" dist="50800" dir="5400000" rotWithShape="0">
              <a:srgbClr val="AFABAB"/>
            </a:outerShdw>
          </a:effectLst>
        </p:spPr>
      </p:pic>
      <p:pic>
        <p:nvPicPr>
          <p:cNvPr id="452" name="image46.png"/>
          <p:cNvPicPr>
            <a:picLocks noChangeAspect="1"/>
          </p:cNvPicPr>
          <p:nvPr/>
        </p:nvPicPr>
        <p:blipFill>
          <a:blip r:embed="rId5"/>
          <a:stretch>
            <a:fillRect/>
          </a:stretch>
        </p:blipFill>
        <p:spPr>
          <a:xfrm>
            <a:off x="2665977" y="4278986"/>
            <a:ext cx="966481" cy="1344112"/>
          </a:xfrm>
          <a:prstGeom prst="rect">
            <a:avLst/>
          </a:prstGeom>
          <a:ln w="12700">
            <a:miter lim="400000"/>
          </a:ln>
          <a:effectLst>
            <a:outerShdw blurRad="50800" dist="50800" dir="5400000" rotWithShape="0">
              <a:srgbClr val="AFABAB"/>
            </a:outerShdw>
          </a:effectLst>
        </p:spPr>
      </p:pic>
      <p:pic>
        <p:nvPicPr>
          <p:cNvPr id="453" name="image47.png"/>
          <p:cNvPicPr>
            <a:picLocks noChangeAspect="1"/>
          </p:cNvPicPr>
          <p:nvPr/>
        </p:nvPicPr>
        <p:blipFill>
          <a:blip r:embed="rId6"/>
          <a:stretch>
            <a:fillRect/>
          </a:stretch>
        </p:blipFill>
        <p:spPr>
          <a:xfrm>
            <a:off x="548493" y="3161439"/>
            <a:ext cx="1054737" cy="1466851"/>
          </a:xfrm>
          <a:prstGeom prst="rect">
            <a:avLst/>
          </a:prstGeom>
          <a:ln w="12700">
            <a:miter lim="400000"/>
          </a:ln>
          <a:effectLst>
            <a:outerShdw blurRad="50800" dist="50800" dir="5400000" rotWithShape="0">
              <a:srgbClr val="AFABAB"/>
            </a:outerShdw>
          </a:effectLst>
        </p:spPr>
      </p:pic>
      <p:sp>
        <p:nvSpPr>
          <p:cNvPr id="454" name="Shape 454"/>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455" name="image8.png"/>
          <p:cNvPicPr>
            <a:picLocks noChangeAspect="1"/>
          </p:cNvPicPr>
          <p:nvPr/>
        </p:nvPicPr>
        <p:blipFill>
          <a:blip r:embed="rId7"/>
          <a:stretch>
            <a:fillRect/>
          </a:stretch>
        </p:blipFill>
        <p:spPr>
          <a:xfrm>
            <a:off x="127408" y="1552637"/>
            <a:ext cx="747047" cy="764027"/>
          </a:xfrm>
          <a:prstGeom prst="rect">
            <a:avLst/>
          </a:prstGeom>
          <a:ln w="12700">
            <a:miter lim="400000"/>
          </a:ln>
        </p:spPr>
      </p:pic>
      <p:pic>
        <p:nvPicPr>
          <p:cNvPr id="456" name="image20.png"/>
          <p:cNvPicPr>
            <a:picLocks noChangeAspect="1"/>
          </p:cNvPicPr>
          <p:nvPr/>
        </p:nvPicPr>
        <p:blipFill>
          <a:blip r:embed="rId8">
            <a:alphaModFix amt="50000"/>
          </a:blip>
          <a:stretch>
            <a:fillRect/>
          </a:stretch>
        </p:blipFill>
        <p:spPr>
          <a:xfrm>
            <a:off x="7782768" y="1154808"/>
            <a:ext cx="1323490" cy="1323490"/>
          </a:xfrm>
          <a:prstGeom prst="rect">
            <a:avLst/>
          </a:prstGeom>
          <a:ln w="12700">
            <a:miter lim="400000"/>
          </a:ln>
        </p:spPr>
      </p:pic>
      <p:pic>
        <p:nvPicPr>
          <p:cNvPr id="457" name="image48.png"/>
          <p:cNvPicPr>
            <a:picLocks noChangeAspect="1"/>
          </p:cNvPicPr>
          <p:nvPr/>
        </p:nvPicPr>
        <p:blipFill>
          <a:blip r:embed="rId9">
            <a:alphaModFix amt="50000"/>
          </a:blip>
          <a:stretch>
            <a:fillRect/>
          </a:stretch>
        </p:blipFill>
        <p:spPr>
          <a:xfrm>
            <a:off x="4980349" y="862574"/>
            <a:ext cx="2463485" cy="2463485"/>
          </a:xfrm>
          <a:prstGeom prst="rect">
            <a:avLst/>
          </a:prstGeom>
          <a:ln w="12700">
            <a:miter lim="400000"/>
          </a:ln>
        </p:spPr>
      </p:pic>
      <p:sp>
        <p:nvSpPr>
          <p:cNvPr id="458" name="Shape 458"/>
          <p:cNvSpPr/>
          <p:nvPr/>
        </p:nvSpPr>
        <p:spPr>
          <a:xfrm>
            <a:off x="4579813" y="3693909"/>
            <a:ext cx="1097711" cy="215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nchor="b">
            <a:spAutoFit/>
          </a:bodyPr>
          <a:lstStyle>
            <a:lvl1pPr>
              <a:defRPr sz="1400">
                <a:solidFill>
                  <a:srgbClr val="3B3838"/>
                </a:solidFill>
              </a:defRPr>
            </a:lvl1pPr>
          </a:lstStyle>
          <a:p>
            <a:r>
              <a:t>Mellemleder</a:t>
            </a:r>
          </a:p>
        </p:txBody>
      </p:sp>
      <p:sp>
        <p:nvSpPr>
          <p:cNvPr id="459" name="Shape 459"/>
          <p:cNvSpPr/>
          <p:nvPr/>
        </p:nvSpPr>
        <p:spPr>
          <a:xfrm>
            <a:off x="4579813" y="3961698"/>
            <a:ext cx="2071236" cy="533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lvl1pPr>
              <a:defRPr sz="1200">
                <a:solidFill>
                  <a:srgbClr val="767171"/>
                </a:solidFill>
              </a:defRPr>
            </a:lvl1pPr>
          </a:lstStyle>
          <a:p>
            <a:r>
              <a:t>Har ansvar for, at informations-sikkerhed bliver indarbejdet i arbejdsgange og processer.</a:t>
            </a:r>
          </a:p>
        </p:txBody>
      </p:sp>
      <p:sp>
        <p:nvSpPr>
          <p:cNvPr id="460" name="Shape 460"/>
          <p:cNvSpPr/>
          <p:nvPr/>
        </p:nvSpPr>
        <p:spPr>
          <a:xfrm>
            <a:off x="3639505" y="4777175"/>
            <a:ext cx="3111019" cy="215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nchor="b">
            <a:spAutoFit/>
          </a:bodyPr>
          <a:lstStyle>
            <a:lvl1pPr>
              <a:defRPr sz="1400">
                <a:solidFill>
                  <a:srgbClr val="3B3838"/>
                </a:solidFill>
              </a:defRPr>
            </a:lvl1pPr>
          </a:lstStyle>
          <a:p>
            <a:r>
              <a:t>Informationssikkerhedskoordinator</a:t>
            </a:r>
          </a:p>
        </p:txBody>
      </p:sp>
      <p:sp>
        <p:nvSpPr>
          <p:cNvPr id="461" name="Shape 461"/>
          <p:cNvSpPr/>
          <p:nvPr/>
        </p:nvSpPr>
        <p:spPr>
          <a:xfrm>
            <a:off x="3639505" y="5054334"/>
            <a:ext cx="2224920" cy="355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lvl1pPr>
              <a:defRPr sz="1200">
                <a:solidFill>
                  <a:srgbClr val="767171"/>
                </a:solidFill>
              </a:defRPr>
            </a:lvl1pPr>
          </a:lstStyle>
          <a:p>
            <a:r>
              <a:t>Intern, daglig tovholder på informationssikkerhed</a:t>
            </a:r>
          </a:p>
        </p:txBody>
      </p:sp>
      <p:sp>
        <p:nvSpPr>
          <p:cNvPr id="462" name="Shape 462"/>
          <p:cNvSpPr/>
          <p:nvPr/>
        </p:nvSpPr>
        <p:spPr>
          <a:xfrm>
            <a:off x="7458827" y="4376182"/>
            <a:ext cx="2526848" cy="711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lvl1pPr>
              <a:defRPr sz="1200">
                <a:solidFill>
                  <a:srgbClr val="767171"/>
                </a:solidFill>
              </a:defRPr>
            </a:lvl1pPr>
          </a:lstStyle>
          <a:p>
            <a:r>
              <a:t>Rådgiver og hjælper organisationen med at overholde de databeskyttelsesretslige regler og skal inddrages i alle spørgsmål om beskyttelse af persondata. </a:t>
            </a:r>
          </a:p>
        </p:txBody>
      </p:sp>
      <p:sp>
        <p:nvSpPr>
          <p:cNvPr id="463" name="Shape 463"/>
          <p:cNvSpPr/>
          <p:nvPr/>
        </p:nvSpPr>
        <p:spPr>
          <a:xfrm>
            <a:off x="7457031" y="4093590"/>
            <a:ext cx="2528644" cy="215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nchor="b">
            <a:spAutoFit/>
          </a:bodyPr>
          <a:lstStyle>
            <a:lvl1pPr>
              <a:defRPr sz="1400">
                <a:solidFill>
                  <a:srgbClr val="3B3838"/>
                </a:solidFill>
              </a:defRPr>
            </a:lvl1pPr>
          </a:lstStyle>
          <a:p>
            <a:r>
              <a:t>DPO / Data protection officer</a:t>
            </a:r>
          </a:p>
        </p:txBody>
      </p:sp>
      <p:sp>
        <p:nvSpPr>
          <p:cNvPr id="464" name="Shape 464"/>
          <p:cNvSpPr/>
          <p:nvPr/>
        </p:nvSpPr>
        <p:spPr>
          <a:xfrm>
            <a:off x="1685764" y="3671048"/>
            <a:ext cx="934348" cy="215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nchor="b">
            <a:spAutoFit/>
          </a:bodyPr>
          <a:lstStyle>
            <a:lvl1pPr>
              <a:defRPr sz="1400">
                <a:solidFill>
                  <a:srgbClr val="3B3838"/>
                </a:solidFill>
              </a:defRPr>
            </a:lvl1pPr>
          </a:lstStyle>
          <a:p>
            <a:r>
              <a:t>Systemejer</a:t>
            </a:r>
          </a:p>
        </p:txBody>
      </p:sp>
      <p:sp>
        <p:nvSpPr>
          <p:cNvPr id="465" name="Shape 465"/>
          <p:cNvSpPr/>
          <p:nvPr/>
        </p:nvSpPr>
        <p:spPr>
          <a:xfrm>
            <a:off x="1692123" y="3942126"/>
            <a:ext cx="1430532" cy="533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lvl1pPr>
              <a:defRPr sz="1200">
                <a:solidFill>
                  <a:srgbClr val="767171"/>
                </a:solidFill>
              </a:defRPr>
            </a:lvl1pPr>
          </a:lstStyle>
          <a:p>
            <a:r>
              <a:t>Er den ansvarlige leder i kommunen for de enkelte systemer.</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image10.png"/>
          <p:cNvPicPr>
            <a:picLocks noChangeAspect="1"/>
          </p:cNvPicPr>
          <p:nvPr/>
        </p:nvPicPr>
        <p:blipFill>
          <a:blip r:embed="rId2">
            <a:alphaModFix amt="40000"/>
          </a:blip>
          <a:stretch>
            <a:fillRect/>
          </a:stretch>
        </p:blipFill>
        <p:spPr>
          <a:xfrm>
            <a:off x="1518264" y="-2834666"/>
            <a:ext cx="6593534" cy="6743387"/>
          </a:xfrm>
          <a:prstGeom prst="rect">
            <a:avLst/>
          </a:prstGeom>
          <a:ln w="12700">
            <a:miter lim="400000"/>
          </a:ln>
        </p:spPr>
      </p:pic>
      <p:sp>
        <p:nvSpPr>
          <p:cNvPr id="472" name="Shape 472"/>
          <p:cNvSpPr/>
          <p:nvPr/>
        </p:nvSpPr>
        <p:spPr>
          <a:xfrm>
            <a:off x="4658978" y="2474031"/>
            <a:ext cx="5646592" cy="17423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66" y="0"/>
                </a:lnTo>
                <a:lnTo>
                  <a:pt x="19934"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sp>
        <p:nvSpPr>
          <p:cNvPr id="473" name="Shape 473"/>
          <p:cNvSpPr>
            <a:spLocks noGrp="1"/>
          </p:cNvSpPr>
          <p:nvPr>
            <p:ph type="title"/>
          </p:nvPr>
        </p:nvSpPr>
        <p:spPr>
          <a:xfrm>
            <a:off x="513299" y="222422"/>
            <a:ext cx="9635154" cy="873211"/>
          </a:xfrm>
          <a:prstGeom prst="rect">
            <a:avLst/>
          </a:prstGeom>
        </p:spPr>
        <p:txBody>
          <a:bodyPr numCol="1"/>
          <a:lstStyle>
            <a:lvl1pPr>
              <a:defRPr>
                <a:solidFill>
                  <a:srgbClr val="44546A"/>
                </a:solidFill>
              </a:defRPr>
            </a:lvl1pPr>
          </a:lstStyle>
          <a:p>
            <a:r>
              <a:t>Informationssikkerhedsudvalget </a:t>
            </a:r>
          </a:p>
        </p:txBody>
      </p:sp>
      <p:sp>
        <p:nvSpPr>
          <p:cNvPr id="474" name="Shape 474"/>
          <p:cNvSpPr/>
          <p:nvPr/>
        </p:nvSpPr>
        <p:spPr>
          <a:xfrm>
            <a:off x="1250701" y="1416250"/>
            <a:ext cx="4271912" cy="838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lvl1pPr>
              <a:defRPr>
                <a:solidFill>
                  <a:srgbClr val="808080"/>
                </a:solidFill>
              </a:defRPr>
            </a:lvl1pPr>
          </a:lstStyle>
          <a:p>
            <a:r>
              <a:t>Der skal etableres et informationssikkerheds-udvalg, som koordinerer sikkerhedsarbejdet på vegne af direktionen. </a:t>
            </a:r>
          </a:p>
        </p:txBody>
      </p:sp>
      <p:sp>
        <p:nvSpPr>
          <p:cNvPr id="475" name="Shape 475"/>
          <p:cNvSpPr/>
          <p:nvPr/>
        </p:nvSpPr>
        <p:spPr>
          <a:xfrm>
            <a:off x="1152031" y="2533998"/>
            <a:ext cx="3250637" cy="25044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Det vil i praksis være udvalget, som varetager den forberedende sagsbehandling, inden direktionen </a:t>
            </a:r>
            <a:br/>
            <a:r>
              <a:t>f.eks. godkender det indstillede sikkerhedsniveau. </a:t>
            </a:r>
          </a:p>
          <a:p>
            <a:pPr>
              <a:defRPr sz="1600">
                <a:solidFill>
                  <a:srgbClr val="767171"/>
                </a:solidFill>
              </a:defRPr>
            </a:pPr>
            <a:endParaRPr/>
          </a:p>
          <a:p>
            <a:pPr>
              <a:defRPr sz="1600">
                <a:solidFill>
                  <a:srgbClr val="767171"/>
                </a:solidFill>
              </a:defRPr>
            </a:pPr>
            <a:r>
              <a:t>Det vil også være udvalget, der følger op på de iværksatte tiltag og vurderer, om informationssikkerhedsarbejdet har den ønskede effekt.</a:t>
            </a:r>
          </a:p>
        </p:txBody>
      </p:sp>
      <p:sp>
        <p:nvSpPr>
          <p:cNvPr id="476" name="Shape 476"/>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477"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478" name="image20.png"/>
          <p:cNvPicPr>
            <a:picLocks noChangeAspect="1"/>
          </p:cNvPicPr>
          <p:nvPr/>
        </p:nvPicPr>
        <p:blipFill>
          <a:blip r:embed="rId4">
            <a:alphaModFix amt="50000"/>
          </a:blip>
          <a:stretch>
            <a:fillRect/>
          </a:stretch>
        </p:blipFill>
        <p:spPr>
          <a:xfrm>
            <a:off x="7640307" y="1150541"/>
            <a:ext cx="1323490" cy="1323490"/>
          </a:xfrm>
          <a:prstGeom prst="rect">
            <a:avLst/>
          </a:prstGeom>
          <a:ln w="12700">
            <a:miter lim="400000"/>
          </a:ln>
        </p:spPr>
      </p:pic>
      <p:pic>
        <p:nvPicPr>
          <p:cNvPr id="479" name="image48.png"/>
          <p:cNvPicPr>
            <a:picLocks noChangeAspect="1"/>
          </p:cNvPicPr>
          <p:nvPr/>
        </p:nvPicPr>
        <p:blipFill>
          <a:blip r:embed="rId5">
            <a:alphaModFix amt="50000"/>
          </a:blip>
          <a:stretch>
            <a:fillRect/>
          </a:stretch>
        </p:blipFill>
        <p:spPr>
          <a:xfrm>
            <a:off x="4658979" y="1033811"/>
            <a:ext cx="3452820" cy="3452820"/>
          </a:xfrm>
          <a:prstGeom prst="rect">
            <a:avLst/>
          </a:prstGeom>
          <a:ln w="12700">
            <a:miter lim="400000"/>
          </a:ln>
        </p:spPr>
      </p:pic>
      <p:sp>
        <p:nvSpPr>
          <p:cNvPr id="480" name="Shape 480"/>
          <p:cNvSpPr/>
          <p:nvPr/>
        </p:nvSpPr>
        <p:spPr>
          <a:xfrm>
            <a:off x="4658978" y="4486630"/>
            <a:ext cx="5805823" cy="1056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sz="1600">
                <a:solidFill>
                  <a:srgbClr val="767171"/>
                </a:solidFill>
              </a:defRPr>
            </a:lvl1pPr>
          </a:lstStyle>
          <a:p>
            <a:r>
              <a:t>Informationssikkerhedsudvalget bør bemandes med it- eller digitaliseringschefen samt ledelsesrepræsentanter for de vigtigste fagområder. Formanden bør være en repræsentant fra direktionen.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B4C7E7"/>
        </a:solidFill>
        <a:effectLst/>
      </p:bgPr>
    </p:bg>
    <p:spTree>
      <p:nvGrpSpPr>
        <p:cNvPr id="1" name=""/>
        <p:cNvGrpSpPr/>
        <p:nvPr/>
      </p:nvGrpSpPr>
      <p:grpSpPr>
        <a:xfrm>
          <a:off x="0" y="0"/>
          <a:ext cx="0" cy="0"/>
          <a:chOff x="0" y="0"/>
          <a:chExt cx="0" cy="0"/>
        </a:xfrm>
      </p:grpSpPr>
      <p:sp>
        <p:nvSpPr>
          <p:cNvPr id="98" name="Shape 98"/>
          <p:cNvSpPr/>
          <p:nvPr/>
        </p:nvSpPr>
        <p:spPr>
          <a:xfrm>
            <a:off x="574021" y="1267459"/>
            <a:ext cx="10051537" cy="4524315"/>
          </a:xfrm>
          <a:prstGeom prst="rect">
            <a:avLst/>
          </a:prstGeom>
          <a:ln w="12700">
            <a:miter lim="400000"/>
          </a:ln>
          <a:extLst>
            <a:ext uri="{C572A759-6A51-4108-AA02-DFA0A04FC94B}">
              <ma14:wrappingTextBoxFlag xmlns="" xmlns:ma14="http://schemas.microsoft.com/office/mac/drawingml/2011/main" val="1"/>
            </a:ext>
          </a:extLst>
        </p:spPr>
        <p:txBody>
          <a:bodyPr lIns="45719" tIns="45720" rIns="45719" bIns="45720" numCol="1" anchor="t">
            <a:spAutoFit/>
          </a:bodyPr>
          <a:lstStyle/>
          <a:p>
            <a:r>
              <a:rPr lang="da-DK" noProof="1"/>
              <a:t>Anvendelse af præsentationen</a:t>
            </a:r>
          </a:p>
          <a:p>
            <a:endParaRPr lang="da-DK" noProof="1"/>
          </a:p>
          <a:p>
            <a:pPr marL="285750" indent="-285750">
              <a:buSzPct val="100000"/>
              <a:buFont typeface="Wingdings" pitchFamily="2" charset="2"/>
              <a:buChar char="§"/>
            </a:pPr>
            <a:r>
              <a:rPr lang="da-DK" noProof="1"/>
              <a:t>Præsentationen er tænkt som en støtte til et undervisningsforløb for direktionen om informationssikkerhed.</a:t>
            </a:r>
          </a:p>
          <a:p>
            <a:pPr marL="285750" indent="-285750">
              <a:buSzPct val="100000"/>
              <a:buFont typeface="Wingdings" pitchFamily="2" charset="2"/>
              <a:buChar char="§"/>
            </a:pPr>
            <a:endParaRPr lang="da-DK" noProof="1"/>
          </a:p>
          <a:p>
            <a:pPr marL="285750" indent="-285750">
              <a:buSzPct val="100000"/>
              <a:buFont typeface="Wingdings" pitchFamily="2" charset="2"/>
              <a:buChar char="§"/>
            </a:pPr>
            <a:r>
              <a:rPr lang="da-DK" noProof="1"/>
              <a:t>Præsentationen er opbygget af en række sektioner, som beskriver de enkelte emner. </a:t>
            </a:r>
          </a:p>
          <a:p>
            <a:pPr marL="285750" indent="-285750">
              <a:buSzPct val="100000"/>
              <a:buFont typeface="Wingdings" pitchFamily="2" charset="2"/>
              <a:buChar char="§"/>
            </a:pPr>
            <a:endParaRPr lang="da-DK" noProof="1"/>
          </a:p>
          <a:p>
            <a:pPr marL="285750" indent="-285750">
              <a:buSzPct val="100000"/>
              <a:buFont typeface="Wingdings" pitchFamily="2" charset="2"/>
              <a:buChar char="§"/>
            </a:pPr>
            <a:r>
              <a:rPr lang="da-DK" noProof="1"/>
              <a:t>I notefeltet på den enkelte slide finder du information til dig som oplægsholder. </a:t>
            </a:r>
          </a:p>
          <a:p>
            <a:pPr marL="285750" indent="-285750">
              <a:buSzPct val="100000"/>
              <a:buFont typeface="Wingdings" pitchFamily="2" charset="2"/>
              <a:buChar char="§"/>
            </a:pPr>
            <a:endParaRPr lang="da-DK" noProof="1"/>
          </a:p>
          <a:p>
            <a:pPr marL="285750" indent="-285750">
              <a:buSzPct val="100000"/>
              <a:buFont typeface="Wingdings" pitchFamily="2" charset="2"/>
              <a:buChar char="§"/>
            </a:pPr>
            <a:r>
              <a:rPr lang="da-DK" noProof="1"/>
              <a:t>Der anvendes flere steder en tilgang, hvor der er en hovedslide, en række underslides og evt. en animationsvideo. Her kan du vælge, om du f.eks. kun vil anvende hovedsliden (evt. kombineret med animationsvideoen), eller om du også vil anvende underslides.</a:t>
            </a:r>
          </a:p>
          <a:p>
            <a:pPr marL="285750" indent="-285750">
              <a:buFont typeface="Wingdings" pitchFamily="2" charset="2"/>
              <a:buChar char="§"/>
            </a:pPr>
            <a:endParaRPr lang="da-DK" noProof="1"/>
          </a:p>
          <a:p>
            <a:pPr marL="285750" indent="-285750">
              <a:buSzPct val="100000"/>
              <a:buFont typeface="Wingdings" pitchFamily="2" charset="2"/>
              <a:buChar char="§"/>
            </a:pPr>
            <a:r>
              <a:rPr lang="da-DK" noProof="1"/>
              <a:t>Alle slides kan redigeres, og du er velkommen til at rette dem til så meget, du har brug for.</a:t>
            </a:r>
          </a:p>
          <a:p>
            <a:pPr marL="285750" indent="-285750">
              <a:buFont typeface="Wingdings" pitchFamily="2" charset="2"/>
              <a:buChar char="§"/>
            </a:pPr>
            <a:endParaRPr lang="da-DK" noProof="1"/>
          </a:p>
          <a:p>
            <a:pPr marL="171450" indent="-171450">
              <a:buSzPct val="100000"/>
              <a:buFont typeface="Arial"/>
              <a:buChar char="•"/>
            </a:pPr>
            <a:endParaRPr lang="da-DK" noProof="1"/>
          </a:p>
        </p:txBody>
      </p:sp>
      <p:sp>
        <p:nvSpPr>
          <p:cNvPr id="99" name="Shape 99"/>
          <p:cNvSpPr/>
          <p:nvPr/>
        </p:nvSpPr>
        <p:spPr>
          <a:xfrm>
            <a:off x="574021" y="234283"/>
            <a:ext cx="1438853"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numCol="1">
            <a:spAutoFit/>
          </a:bodyPr>
          <a:lstStyle>
            <a:lvl1pPr>
              <a:defRPr b="1"/>
            </a:lvl1pPr>
          </a:lstStyle>
          <a:p>
            <a:r>
              <a:rPr sz="2400" b="0">
                <a:latin typeface="Calibri Light" panose="020F0302020204030204" pitchFamily="34" charset="0"/>
                <a:cs typeface="Calibri Light" panose="020F0302020204030204" pitchFamily="34" charset="0"/>
              </a:rPr>
              <a:t>Instruktion</a:t>
            </a:r>
          </a:p>
        </p:txBody>
      </p:sp>
      <p:cxnSp>
        <p:nvCxnSpPr>
          <p:cNvPr id="5" name="Lige forbindelse 4">
            <a:extLst>
              <a:ext uri="{FF2B5EF4-FFF2-40B4-BE49-F238E27FC236}">
                <a16:creationId xmlns:a16="http://schemas.microsoft.com/office/drawing/2014/main" id="{FF6F6A59-967B-C24C-A10F-A7EF36797796}"/>
              </a:ext>
            </a:extLst>
          </p:cNvPr>
          <p:cNvCxnSpPr/>
          <p:nvPr/>
        </p:nvCxnSpPr>
        <p:spPr>
          <a:xfrm>
            <a:off x="574021" y="783772"/>
            <a:ext cx="9748785" cy="0"/>
          </a:xfrm>
          <a:prstGeom prst="line">
            <a:avLst/>
          </a:prstGeom>
          <a:noFill/>
          <a:ln w="19050" cap="flat">
            <a:solidFill>
              <a:schemeClr val="accent1">
                <a:lumMod val="20000"/>
                <a:lumOff val="80000"/>
              </a:schemeClr>
            </a:solidFill>
            <a:prstDash val="solid"/>
            <a:miter lim="8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image10.png"/>
          <p:cNvPicPr>
            <a:picLocks noChangeAspect="1"/>
          </p:cNvPicPr>
          <p:nvPr/>
        </p:nvPicPr>
        <p:blipFill>
          <a:blip r:embed="rId2">
            <a:alphaModFix amt="40000"/>
          </a:blip>
          <a:stretch>
            <a:fillRect/>
          </a:stretch>
        </p:blipFill>
        <p:spPr>
          <a:xfrm>
            <a:off x="1504575" y="-2848104"/>
            <a:ext cx="6593534" cy="6743388"/>
          </a:xfrm>
          <a:prstGeom prst="rect">
            <a:avLst/>
          </a:prstGeom>
          <a:ln w="12700">
            <a:miter lim="400000"/>
          </a:ln>
        </p:spPr>
      </p:pic>
      <p:sp>
        <p:nvSpPr>
          <p:cNvPr id="485" name="Shape 485"/>
          <p:cNvSpPr/>
          <p:nvPr/>
        </p:nvSpPr>
        <p:spPr>
          <a:xfrm>
            <a:off x="5291139" y="2474031"/>
            <a:ext cx="5014431" cy="17423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76" y="0"/>
                </a:lnTo>
                <a:lnTo>
                  <a:pt x="19724"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sp>
        <p:nvSpPr>
          <p:cNvPr id="486" name="Shape 486"/>
          <p:cNvSpPr>
            <a:spLocks noGrp="1"/>
          </p:cNvSpPr>
          <p:nvPr>
            <p:ph type="title"/>
          </p:nvPr>
        </p:nvSpPr>
        <p:spPr>
          <a:xfrm>
            <a:off x="513299" y="222422"/>
            <a:ext cx="9635154" cy="873211"/>
          </a:xfrm>
          <a:prstGeom prst="rect">
            <a:avLst/>
          </a:prstGeom>
        </p:spPr>
        <p:txBody>
          <a:bodyPr numCol="1"/>
          <a:lstStyle>
            <a:lvl1pPr>
              <a:defRPr>
                <a:solidFill>
                  <a:srgbClr val="44546A"/>
                </a:solidFill>
              </a:defRPr>
            </a:lvl1pPr>
          </a:lstStyle>
          <a:p>
            <a:r>
              <a:t>Informationssikkerhedskoordinatoren</a:t>
            </a:r>
          </a:p>
        </p:txBody>
      </p:sp>
      <p:sp>
        <p:nvSpPr>
          <p:cNvPr id="487" name="Shape 487"/>
          <p:cNvSpPr/>
          <p:nvPr/>
        </p:nvSpPr>
        <p:spPr>
          <a:xfrm>
            <a:off x="1250701" y="1416250"/>
            <a:ext cx="5548645" cy="1117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lvl1pPr>
              <a:defRPr>
                <a:solidFill>
                  <a:srgbClr val="808080"/>
                </a:solidFill>
              </a:defRPr>
            </a:lvl1pPr>
          </a:lstStyle>
          <a:p>
            <a:r>
              <a:t>Der skal udpeges en informationssikkerhedskoordinator, som sekretariatsbetjener informationssikkerhedsudvalget, og som i praksis er kommunens tovholder på informationssikkerhedsarbejdet i hverdagen.</a:t>
            </a:r>
          </a:p>
        </p:txBody>
      </p:sp>
      <p:sp>
        <p:nvSpPr>
          <p:cNvPr id="488" name="Shape 488"/>
          <p:cNvSpPr/>
          <p:nvPr/>
        </p:nvSpPr>
        <p:spPr>
          <a:xfrm>
            <a:off x="1245236" y="2723281"/>
            <a:ext cx="4045903" cy="206210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p>
            <a:pPr>
              <a:defRPr sz="1600">
                <a:solidFill>
                  <a:srgbClr val="767171"/>
                </a:solidFill>
              </a:defRPr>
            </a:pPr>
            <a:r>
              <a:t>Det er informationssikkerhedskoordinatoren, som igangsætter de aktiviteter, som informationssikkerhedsudvalget har besluttet.</a:t>
            </a:r>
          </a:p>
          <a:p>
            <a:pPr>
              <a:defRPr sz="1600">
                <a:solidFill>
                  <a:srgbClr val="767171"/>
                </a:solidFill>
              </a:defRPr>
            </a:pPr>
            <a:endParaRPr/>
          </a:p>
          <a:p>
            <a:pPr>
              <a:defRPr sz="1600">
                <a:solidFill>
                  <a:srgbClr val="767171"/>
                </a:solidFill>
              </a:defRPr>
            </a:pPr>
            <a:r>
              <a:t>Det er også informationssikkerheds-koordinatoren, som er den primære vidensperson om informations-</a:t>
            </a:r>
            <a:br/>
            <a:r>
              <a:t>sikkerhed i kommunen. </a:t>
            </a:r>
          </a:p>
        </p:txBody>
      </p:sp>
      <p:sp>
        <p:nvSpPr>
          <p:cNvPr id="489" name="Shape 489"/>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490"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491" name="image20.png"/>
          <p:cNvPicPr>
            <a:picLocks noChangeAspect="1"/>
          </p:cNvPicPr>
          <p:nvPr/>
        </p:nvPicPr>
        <p:blipFill>
          <a:blip r:embed="rId4">
            <a:alphaModFix amt="50000"/>
          </a:blip>
          <a:stretch>
            <a:fillRect/>
          </a:stretch>
        </p:blipFill>
        <p:spPr>
          <a:xfrm>
            <a:off x="7640307" y="1150541"/>
            <a:ext cx="1323490" cy="1323490"/>
          </a:xfrm>
          <a:prstGeom prst="rect">
            <a:avLst/>
          </a:prstGeom>
          <a:ln w="12700">
            <a:miter lim="400000"/>
          </a:ln>
        </p:spPr>
      </p:pic>
      <p:sp>
        <p:nvSpPr>
          <p:cNvPr id="492" name="Shape 492"/>
          <p:cNvSpPr/>
          <p:nvPr/>
        </p:nvSpPr>
        <p:spPr>
          <a:xfrm>
            <a:off x="5206474" y="4534013"/>
            <a:ext cx="5190595" cy="1077218"/>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I større kommuner vil der ofte være flere koordinatorer til </a:t>
            </a:r>
            <a:br/>
            <a:r>
              <a:t>at sørge for tilstrækkelig viden og ressourcer og dermed </a:t>
            </a:r>
            <a:br>
              <a:rPr lang="da-DK"/>
            </a:br>
            <a:r>
              <a:t>sikre en god implementering og opfølgning på informationssikkerheden.</a:t>
            </a:r>
          </a:p>
        </p:txBody>
      </p:sp>
      <p:pic>
        <p:nvPicPr>
          <p:cNvPr id="493" name="image46.png"/>
          <p:cNvPicPr>
            <a:picLocks noChangeAspect="1"/>
          </p:cNvPicPr>
          <p:nvPr/>
        </p:nvPicPr>
        <p:blipFill>
          <a:blip r:embed="rId5"/>
          <a:stretch>
            <a:fillRect/>
          </a:stretch>
        </p:blipFill>
        <p:spPr>
          <a:xfrm>
            <a:off x="5770710" y="2178336"/>
            <a:ext cx="1699523" cy="2363574"/>
          </a:xfrm>
          <a:prstGeom prst="rect">
            <a:avLst/>
          </a:prstGeom>
          <a:ln w="12700">
            <a:miter lim="400000"/>
          </a:ln>
          <a:effectLst>
            <a:outerShdw blurRad="50800" dist="50800" dir="5400000" rotWithShape="0">
              <a:srgbClr val="AFABAB"/>
            </a:outerShdw>
          </a:effectLst>
        </p:spPr>
      </p:pic>
      <p:pic>
        <p:nvPicPr>
          <p:cNvPr id="494" name="image46.png"/>
          <p:cNvPicPr>
            <a:picLocks noChangeAspect="1"/>
          </p:cNvPicPr>
          <p:nvPr/>
        </p:nvPicPr>
        <p:blipFill>
          <a:blip r:embed="rId5">
            <a:alphaModFix amt="25000"/>
          </a:blip>
          <a:stretch>
            <a:fillRect/>
          </a:stretch>
        </p:blipFill>
        <p:spPr>
          <a:xfrm>
            <a:off x="8913445" y="2620821"/>
            <a:ext cx="1132787" cy="1575399"/>
          </a:xfrm>
          <a:prstGeom prst="rect">
            <a:avLst/>
          </a:prstGeom>
          <a:ln w="12700">
            <a:miter lim="400000"/>
          </a:ln>
          <a:effectLst>
            <a:outerShdw blurRad="50800" dist="50800" dir="5400000" rotWithShape="0">
              <a:srgbClr val="AFABAB"/>
            </a:outerShdw>
          </a:effectLst>
        </p:spPr>
      </p:pic>
      <p:pic>
        <p:nvPicPr>
          <p:cNvPr id="495" name="image46.png"/>
          <p:cNvPicPr>
            <a:picLocks noChangeAspect="1"/>
          </p:cNvPicPr>
          <p:nvPr/>
        </p:nvPicPr>
        <p:blipFill>
          <a:blip r:embed="rId5">
            <a:alphaModFix amt="25000"/>
          </a:blip>
          <a:stretch>
            <a:fillRect/>
          </a:stretch>
        </p:blipFill>
        <p:spPr>
          <a:xfrm>
            <a:off x="7802002" y="2620821"/>
            <a:ext cx="1132787" cy="1575399"/>
          </a:xfrm>
          <a:prstGeom prst="rect">
            <a:avLst/>
          </a:prstGeom>
          <a:ln w="12700">
            <a:miter lim="400000"/>
          </a:ln>
          <a:effectLst>
            <a:outerShdw blurRad="50800" dist="50800" dir="5400000" rotWithShape="0">
              <a:srgbClr val="AFABAB"/>
            </a:outerShdw>
          </a:effec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image10.png"/>
          <p:cNvPicPr>
            <a:picLocks noChangeAspect="1"/>
          </p:cNvPicPr>
          <p:nvPr/>
        </p:nvPicPr>
        <p:blipFill>
          <a:blip r:embed="rId2">
            <a:alphaModFix amt="40000"/>
          </a:blip>
          <a:stretch>
            <a:fillRect/>
          </a:stretch>
        </p:blipFill>
        <p:spPr>
          <a:xfrm>
            <a:off x="1504575" y="-2848104"/>
            <a:ext cx="6593534" cy="6743388"/>
          </a:xfrm>
          <a:prstGeom prst="rect">
            <a:avLst/>
          </a:prstGeom>
          <a:ln w="12700">
            <a:miter lim="400000"/>
          </a:ln>
        </p:spPr>
      </p:pic>
      <p:sp>
        <p:nvSpPr>
          <p:cNvPr id="500" name="Shape 500"/>
          <p:cNvSpPr/>
          <p:nvPr/>
        </p:nvSpPr>
        <p:spPr>
          <a:xfrm>
            <a:off x="5291139" y="2474031"/>
            <a:ext cx="5014431" cy="17423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76" y="0"/>
                </a:lnTo>
                <a:lnTo>
                  <a:pt x="19724"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sp>
        <p:nvSpPr>
          <p:cNvPr id="501" name="Shape 501"/>
          <p:cNvSpPr>
            <a:spLocks noGrp="1"/>
          </p:cNvSpPr>
          <p:nvPr>
            <p:ph type="title"/>
          </p:nvPr>
        </p:nvSpPr>
        <p:spPr>
          <a:xfrm>
            <a:off x="513299" y="222422"/>
            <a:ext cx="9635154" cy="873211"/>
          </a:xfrm>
          <a:prstGeom prst="rect">
            <a:avLst/>
          </a:prstGeom>
        </p:spPr>
        <p:txBody>
          <a:bodyPr numCol="1"/>
          <a:lstStyle>
            <a:lvl1pPr>
              <a:defRPr>
                <a:solidFill>
                  <a:srgbClr val="44546A"/>
                </a:solidFill>
              </a:defRPr>
            </a:lvl1pPr>
          </a:lstStyle>
          <a:p>
            <a:r>
              <a:t>Mellemlederne</a:t>
            </a:r>
          </a:p>
        </p:txBody>
      </p:sp>
      <p:sp>
        <p:nvSpPr>
          <p:cNvPr id="502" name="Shape 502"/>
          <p:cNvSpPr/>
          <p:nvPr/>
        </p:nvSpPr>
        <p:spPr>
          <a:xfrm>
            <a:off x="1250701" y="1416250"/>
            <a:ext cx="4339263" cy="838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p>
            <a:pPr>
              <a:defRPr>
                <a:solidFill>
                  <a:srgbClr val="808080"/>
                </a:solidFill>
              </a:defRPr>
            </a:pPr>
            <a:r>
              <a:t>Det er mellemledernes opgave at sørge for, at informationssikkerheden er implementeret </a:t>
            </a:r>
            <a:br/>
            <a:r>
              <a:t>i praksis hos medarbejderne.</a:t>
            </a:r>
          </a:p>
        </p:txBody>
      </p:sp>
      <p:sp>
        <p:nvSpPr>
          <p:cNvPr id="503" name="Shape 503"/>
          <p:cNvSpPr/>
          <p:nvPr/>
        </p:nvSpPr>
        <p:spPr>
          <a:xfrm>
            <a:off x="1180408" y="2589913"/>
            <a:ext cx="3945756" cy="280076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p>
            <a:pPr>
              <a:defRPr sz="1600">
                <a:solidFill>
                  <a:srgbClr val="767171"/>
                </a:solidFill>
              </a:defRPr>
            </a:pPr>
            <a:r>
              <a:rPr lang="da-DK" noProof="1"/>
              <a:t>Det er således mellemledernes ansvar at sikre, at informationssikkerheden indarbejdes i lokale procedurer, instrukser og andre processer, som regulerer den lokale opgaveudførsel.</a:t>
            </a:r>
          </a:p>
          <a:p>
            <a:pPr>
              <a:defRPr sz="1600">
                <a:solidFill>
                  <a:srgbClr val="767171"/>
                </a:solidFill>
              </a:defRPr>
            </a:pPr>
            <a:endParaRPr lang="da-DK" noProof="1"/>
          </a:p>
          <a:p>
            <a:pPr>
              <a:defRPr sz="1600">
                <a:solidFill>
                  <a:srgbClr val="767171"/>
                </a:solidFill>
              </a:defRPr>
            </a:pPr>
            <a:r>
              <a:rPr lang="da-DK" noProof="1"/>
              <a:t>Men det er også mellemledernes opgave </a:t>
            </a:r>
            <a:br>
              <a:rPr lang="da-DK" noProof="1"/>
            </a:br>
            <a:r>
              <a:rPr lang="da-DK" noProof="1"/>
              <a:t>at sikre medarbejdernes opmærksomhed på regler og retningslinjerne i forhold til informationssikkerhed. </a:t>
            </a:r>
            <a:br>
              <a:rPr lang="da-DK" noProof="1"/>
            </a:br>
            <a:endParaRPr lang="da-DK" noProof="1"/>
          </a:p>
        </p:txBody>
      </p:sp>
      <p:sp>
        <p:nvSpPr>
          <p:cNvPr id="504" name="Shape 504"/>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505"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506" name="image20.png"/>
          <p:cNvPicPr>
            <a:picLocks noChangeAspect="1"/>
          </p:cNvPicPr>
          <p:nvPr/>
        </p:nvPicPr>
        <p:blipFill>
          <a:blip r:embed="rId4">
            <a:alphaModFix amt="50000"/>
          </a:blip>
          <a:stretch>
            <a:fillRect/>
          </a:stretch>
        </p:blipFill>
        <p:spPr>
          <a:xfrm>
            <a:off x="7640307" y="1150541"/>
            <a:ext cx="1323490" cy="1323490"/>
          </a:xfrm>
          <a:prstGeom prst="rect">
            <a:avLst/>
          </a:prstGeom>
          <a:ln w="12700">
            <a:miter lim="400000"/>
          </a:ln>
        </p:spPr>
      </p:pic>
      <p:pic>
        <p:nvPicPr>
          <p:cNvPr id="507" name="image45.png"/>
          <p:cNvPicPr>
            <a:picLocks noChangeAspect="1"/>
          </p:cNvPicPr>
          <p:nvPr/>
        </p:nvPicPr>
        <p:blipFill>
          <a:blip r:embed="rId5"/>
          <a:stretch>
            <a:fillRect/>
          </a:stretch>
        </p:blipFill>
        <p:spPr>
          <a:xfrm>
            <a:off x="5206474" y="1965745"/>
            <a:ext cx="1849838" cy="2572622"/>
          </a:xfrm>
          <a:prstGeom prst="rect">
            <a:avLst/>
          </a:prstGeom>
          <a:ln w="12700">
            <a:miter lim="400000"/>
          </a:ln>
          <a:effectLst>
            <a:outerShdw blurRad="50800" dist="50800" dir="5400000" rotWithShape="0">
              <a:srgbClr val="AFABAB"/>
            </a:outerShdw>
          </a:effectLst>
        </p:spPr>
      </p:pic>
      <p:pic>
        <p:nvPicPr>
          <p:cNvPr id="508" name="image14.png"/>
          <p:cNvPicPr>
            <a:picLocks noChangeAspect="1"/>
          </p:cNvPicPr>
          <p:nvPr/>
        </p:nvPicPr>
        <p:blipFill>
          <a:blip r:embed="rId6">
            <a:alphaModFix amt="50000"/>
          </a:blip>
          <a:stretch>
            <a:fillRect/>
          </a:stretch>
        </p:blipFill>
        <p:spPr>
          <a:xfrm flipH="1">
            <a:off x="7240444" y="2962288"/>
            <a:ext cx="1115823" cy="1115823"/>
          </a:xfrm>
          <a:prstGeom prst="rect">
            <a:avLst/>
          </a:prstGeom>
          <a:ln w="12700">
            <a:miter lim="400000"/>
          </a:ln>
        </p:spPr>
      </p:pic>
      <p:pic>
        <p:nvPicPr>
          <p:cNvPr id="509" name="image32.png"/>
          <p:cNvPicPr>
            <a:picLocks noChangeAspect="1"/>
          </p:cNvPicPr>
          <p:nvPr/>
        </p:nvPicPr>
        <p:blipFill>
          <a:blip r:embed="rId7">
            <a:alphaModFix amt="50000"/>
          </a:blip>
          <a:stretch>
            <a:fillRect/>
          </a:stretch>
        </p:blipFill>
        <p:spPr>
          <a:xfrm flipH="1">
            <a:off x="8644765" y="2844800"/>
            <a:ext cx="1204292" cy="1233311"/>
          </a:xfrm>
          <a:prstGeom prst="rect">
            <a:avLst/>
          </a:prstGeom>
          <a:ln w="12700">
            <a:miter lim="400000"/>
          </a:ln>
        </p:spPr>
      </p:pic>
      <p:sp>
        <p:nvSpPr>
          <p:cNvPr id="510" name="Shape 510"/>
          <p:cNvSpPr/>
          <p:nvPr/>
        </p:nvSpPr>
        <p:spPr>
          <a:xfrm>
            <a:off x="5291139" y="4587861"/>
            <a:ext cx="5014431" cy="156966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p>
            <a:pPr>
              <a:defRPr sz="1600">
                <a:solidFill>
                  <a:srgbClr val="767171"/>
                </a:solidFill>
              </a:defRPr>
            </a:pPr>
            <a:r>
              <a:rPr lang="da-DK" noProof="1"/>
              <a:t>Derudover er deres opgave at hjælpe med at organisere arbejdet på en måde, hvor informationssikkerhed og den lokale opgaveudførelse kan fungere hensigtsmæssigt.</a:t>
            </a:r>
          </a:p>
          <a:p>
            <a:pPr>
              <a:defRPr sz="1600">
                <a:solidFill>
                  <a:srgbClr val="767171"/>
                </a:solidFill>
              </a:defRPr>
            </a:pPr>
            <a:endParaRPr lang="da-DK" noProof="1"/>
          </a:p>
          <a:p>
            <a:pPr>
              <a:defRPr sz="1600">
                <a:solidFill>
                  <a:srgbClr val="767171"/>
                </a:solidFill>
              </a:defRPr>
            </a:pPr>
            <a:endParaRPr lang="da-DK" noProof="1"/>
          </a:p>
          <a:p>
            <a:pPr>
              <a:defRPr sz="1600">
                <a:solidFill>
                  <a:srgbClr val="767171"/>
                </a:solidFill>
              </a:defRPr>
            </a:pPr>
            <a:endParaRPr lang="da-DK" noProof="1"/>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image10.png"/>
          <p:cNvPicPr>
            <a:picLocks noChangeAspect="1"/>
          </p:cNvPicPr>
          <p:nvPr/>
        </p:nvPicPr>
        <p:blipFill>
          <a:blip r:embed="rId2">
            <a:alphaModFix amt="40000"/>
          </a:blip>
          <a:stretch>
            <a:fillRect/>
          </a:stretch>
        </p:blipFill>
        <p:spPr>
          <a:xfrm>
            <a:off x="1504575" y="-2848104"/>
            <a:ext cx="6593534" cy="6743388"/>
          </a:xfrm>
          <a:prstGeom prst="rect">
            <a:avLst/>
          </a:prstGeom>
          <a:ln w="12700">
            <a:miter lim="400000"/>
          </a:ln>
        </p:spPr>
      </p:pic>
      <p:sp>
        <p:nvSpPr>
          <p:cNvPr id="515" name="Shape 515"/>
          <p:cNvSpPr/>
          <p:nvPr/>
        </p:nvSpPr>
        <p:spPr>
          <a:xfrm>
            <a:off x="5291139" y="2474031"/>
            <a:ext cx="5014431" cy="17423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76" y="0"/>
                </a:lnTo>
                <a:lnTo>
                  <a:pt x="19724"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516" name="image44.png"/>
          <p:cNvPicPr>
            <a:picLocks noChangeAspect="1"/>
          </p:cNvPicPr>
          <p:nvPr/>
        </p:nvPicPr>
        <p:blipFill>
          <a:blip r:embed="rId3"/>
          <a:stretch>
            <a:fillRect/>
          </a:stretch>
        </p:blipFill>
        <p:spPr>
          <a:xfrm>
            <a:off x="5072948" y="1990886"/>
            <a:ext cx="1947655" cy="2708661"/>
          </a:xfrm>
          <a:prstGeom prst="rect">
            <a:avLst/>
          </a:prstGeom>
          <a:ln w="12700">
            <a:miter lim="400000"/>
          </a:ln>
          <a:effectLst>
            <a:outerShdw blurRad="50800" dist="50800" dir="5400000" rotWithShape="0">
              <a:srgbClr val="AFABAB"/>
            </a:outerShdw>
          </a:effectLst>
        </p:spPr>
      </p:pic>
      <p:sp>
        <p:nvSpPr>
          <p:cNvPr id="517" name="Shape 517"/>
          <p:cNvSpPr>
            <a:spLocks noGrp="1"/>
          </p:cNvSpPr>
          <p:nvPr>
            <p:ph type="title"/>
          </p:nvPr>
        </p:nvSpPr>
        <p:spPr>
          <a:xfrm>
            <a:off x="513299" y="222422"/>
            <a:ext cx="9635154" cy="873211"/>
          </a:xfrm>
          <a:prstGeom prst="rect">
            <a:avLst/>
          </a:prstGeom>
        </p:spPr>
        <p:txBody>
          <a:bodyPr numCol="1"/>
          <a:lstStyle>
            <a:lvl1pPr>
              <a:defRPr>
                <a:solidFill>
                  <a:srgbClr val="44546A"/>
                </a:solidFill>
              </a:defRPr>
            </a:lvl1pPr>
          </a:lstStyle>
          <a:p>
            <a:r>
              <a:t>Andre roller</a:t>
            </a:r>
          </a:p>
        </p:txBody>
      </p:sp>
      <p:sp>
        <p:nvSpPr>
          <p:cNvPr id="518" name="Shape 518"/>
          <p:cNvSpPr/>
          <p:nvPr/>
        </p:nvSpPr>
        <p:spPr>
          <a:xfrm>
            <a:off x="1250702" y="1416250"/>
            <a:ext cx="4158972" cy="558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p>
            <a:pPr>
              <a:defRPr>
                <a:solidFill>
                  <a:srgbClr val="808080"/>
                </a:solidFill>
              </a:defRPr>
            </a:pPr>
            <a:r>
              <a:t>Der skal udpeges en DPO </a:t>
            </a:r>
            <a:br/>
            <a:r>
              <a:t>jvf. Databeskyttelsesforordningen</a:t>
            </a:r>
          </a:p>
        </p:txBody>
      </p:sp>
      <p:sp>
        <p:nvSpPr>
          <p:cNvPr id="519" name="Shape 519"/>
          <p:cNvSpPr/>
          <p:nvPr/>
        </p:nvSpPr>
        <p:spPr>
          <a:xfrm>
            <a:off x="1220056" y="2194688"/>
            <a:ext cx="3413857" cy="12979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sz="1600">
                <a:solidFill>
                  <a:srgbClr val="767171"/>
                </a:solidFill>
              </a:defRPr>
            </a:lvl1pPr>
          </a:lstStyle>
          <a:p>
            <a:r>
              <a:t>Rådgiver og hjælper organisationen med at overholde de databeskyttelsesretslige regler og skal inddrages i alle spørgsmål om beskyttelse af personoplysninger. </a:t>
            </a:r>
          </a:p>
        </p:txBody>
      </p:sp>
      <p:sp>
        <p:nvSpPr>
          <p:cNvPr id="520" name="Shape 520"/>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521"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522" name="image20.png"/>
          <p:cNvPicPr>
            <a:picLocks noChangeAspect="1"/>
          </p:cNvPicPr>
          <p:nvPr/>
        </p:nvPicPr>
        <p:blipFill>
          <a:blip r:embed="rId5">
            <a:alphaModFix amt="50000"/>
          </a:blip>
          <a:stretch>
            <a:fillRect/>
          </a:stretch>
        </p:blipFill>
        <p:spPr>
          <a:xfrm>
            <a:off x="7640307" y="1150541"/>
            <a:ext cx="1323490" cy="132349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image41.png"/>
          <p:cNvPicPr>
            <a:picLocks noChangeAspect="1"/>
          </p:cNvPicPr>
          <p:nvPr/>
        </p:nvPicPr>
        <p:blipFill>
          <a:blip r:embed="rId3">
            <a:alphaModFix amt="50000"/>
          </a:blip>
          <a:stretch>
            <a:fillRect/>
          </a:stretch>
        </p:blipFill>
        <p:spPr>
          <a:xfrm>
            <a:off x="1477207" y="-2810219"/>
            <a:ext cx="6593534" cy="6667619"/>
          </a:xfrm>
          <a:prstGeom prst="rect">
            <a:avLst/>
          </a:prstGeom>
          <a:ln w="12700">
            <a:miter lim="400000"/>
          </a:ln>
        </p:spPr>
      </p:pic>
      <p:sp>
        <p:nvSpPr>
          <p:cNvPr id="527" name="Shape 527"/>
          <p:cNvSpPr>
            <a:spLocks noGrp="1"/>
          </p:cNvSpPr>
          <p:nvPr>
            <p:ph type="title"/>
          </p:nvPr>
        </p:nvSpPr>
        <p:spPr>
          <a:xfrm>
            <a:off x="1267545" y="1470064"/>
            <a:ext cx="4680376" cy="982988"/>
          </a:xfrm>
          <a:prstGeom prst="rect">
            <a:avLst/>
          </a:prstGeom>
        </p:spPr>
        <p:txBody>
          <a:bodyPr numCol="1"/>
          <a:lstStyle>
            <a:lvl1pPr>
              <a:defRPr sz="1800">
                <a:solidFill>
                  <a:srgbClr val="808080"/>
                </a:solidFill>
              </a:defRPr>
            </a:lvl1pPr>
          </a:lstStyle>
          <a:p>
            <a:r>
              <a:t>Både ISO 27001 og Databeskyttelsesforordningen (GDPR) anviser, at informationssikkerheden skal tilrettelægges ud fra en risikobaseret tilgang.</a:t>
            </a:r>
          </a:p>
        </p:txBody>
      </p:sp>
      <p:sp>
        <p:nvSpPr>
          <p:cNvPr id="528" name="Shape 528"/>
          <p:cNvSpPr/>
          <p:nvPr/>
        </p:nvSpPr>
        <p:spPr>
          <a:xfrm>
            <a:off x="1211527" y="2361873"/>
            <a:ext cx="4736393" cy="346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Den risikobaserede tilgang handler om at have processer, der identificerer de største risici og deres konsekvenser i forhold til tab af fortrolighed, integritet og tilgængelighed. Derefter handler det om at implementere organisatoriske og tekniske tiltag, som imødegår de største risici under hensyntagen til den økonomi, det indebærer.</a:t>
            </a:r>
          </a:p>
          <a:p>
            <a:pPr>
              <a:defRPr sz="1600">
                <a:solidFill>
                  <a:srgbClr val="767171"/>
                </a:solidFill>
              </a:defRPr>
            </a:pPr>
            <a:endParaRPr/>
          </a:p>
          <a:p>
            <a:pPr>
              <a:defRPr sz="1600">
                <a:solidFill>
                  <a:srgbClr val="767171"/>
                </a:solidFill>
              </a:defRPr>
            </a:pPr>
            <a:r>
              <a:t>Det er ledelsen, der på baggrund af risikovurderingen, prioriterer indsatsen og dermed også fastlægger kommunens sikkerhedsniveau.</a:t>
            </a:r>
          </a:p>
          <a:p>
            <a:pPr>
              <a:defRPr sz="1600">
                <a:solidFill>
                  <a:srgbClr val="767171"/>
                </a:solidFill>
              </a:defRPr>
            </a:pPr>
            <a:endParaRPr/>
          </a:p>
          <a:p>
            <a:pPr>
              <a:defRPr sz="1600">
                <a:solidFill>
                  <a:srgbClr val="767171"/>
                </a:solidFill>
              </a:defRPr>
            </a:pPr>
            <a:endParaRPr/>
          </a:p>
        </p:txBody>
      </p:sp>
      <p:sp>
        <p:nvSpPr>
          <p:cNvPr id="529" name="Shape 529"/>
          <p:cNvSpPr/>
          <p:nvPr/>
        </p:nvSpPr>
        <p:spPr>
          <a:xfrm>
            <a:off x="614362" y="523591"/>
            <a:ext cx="9855914" cy="368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lvl1pPr defTabSz="815918">
              <a:lnSpc>
                <a:spcPct val="90000"/>
              </a:lnSpc>
              <a:defRPr sz="2400">
                <a:solidFill>
                  <a:srgbClr val="44546A"/>
                </a:solidFill>
              </a:defRPr>
            </a:lvl1pPr>
          </a:lstStyle>
          <a:p>
            <a:r>
              <a:t>Den risikobaserede tilgang</a:t>
            </a:r>
          </a:p>
        </p:txBody>
      </p:sp>
      <p:sp>
        <p:nvSpPr>
          <p:cNvPr id="530" name="Shape 530"/>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531" name="image42.png"/>
          <p:cNvPicPr>
            <a:picLocks noChangeAspect="1"/>
          </p:cNvPicPr>
          <p:nvPr/>
        </p:nvPicPr>
        <p:blipFill>
          <a:blip r:embed="rId4"/>
          <a:stretch>
            <a:fillRect/>
          </a:stretch>
        </p:blipFill>
        <p:spPr>
          <a:xfrm>
            <a:off x="127408" y="1556929"/>
            <a:ext cx="747047" cy="755441"/>
          </a:xfrm>
          <a:prstGeom prst="rect">
            <a:avLst/>
          </a:prstGeom>
          <a:ln w="12700">
            <a:miter lim="400000"/>
          </a:ln>
        </p:spPr>
      </p:pic>
      <p:sp>
        <p:nvSpPr>
          <p:cNvPr id="532" name="Shape 532"/>
          <p:cNvSpPr/>
          <p:nvPr/>
        </p:nvSpPr>
        <p:spPr>
          <a:xfrm>
            <a:off x="5947919" y="4288282"/>
            <a:ext cx="4128735" cy="8153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sz="1600">
                <a:solidFill>
                  <a:srgbClr val="767171"/>
                </a:solidFill>
              </a:defRPr>
            </a:lvl1pPr>
          </a:lstStyle>
          <a:p>
            <a:r>
              <a:t>Dermed får man en strategisk prioritering af sikkerhedsniveauet, som direktionen kender og står inde for.</a:t>
            </a:r>
          </a:p>
        </p:txBody>
      </p:sp>
      <p:pic>
        <p:nvPicPr>
          <p:cNvPr id="533" name="image28.png"/>
          <p:cNvPicPr>
            <a:picLocks noChangeAspect="1"/>
          </p:cNvPicPr>
          <p:nvPr/>
        </p:nvPicPr>
        <p:blipFill>
          <a:blip r:embed="rId5">
            <a:alphaModFix amt="50000"/>
          </a:blip>
          <a:stretch>
            <a:fillRect/>
          </a:stretch>
        </p:blipFill>
        <p:spPr>
          <a:xfrm>
            <a:off x="6325937" y="3163328"/>
            <a:ext cx="2273336" cy="868466"/>
          </a:xfrm>
          <a:prstGeom prst="rect">
            <a:avLst/>
          </a:prstGeom>
          <a:ln w="12700">
            <a:miter lim="400000"/>
          </a:ln>
        </p:spPr>
      </p:pic>
      <p:pic>
        <p:nvPicPr>
          <p:cNvPr id="534" name="image30.png" descr="Et billede, der indeholder tekst, bordservice, service, plade  Automatisk genereret beskrivelse"/>
          <p:cNvPicPr>
            <a:picLocks noChangeAspect="1"/>
          </p:cNvPicPr>
          <p:nvPr/>
        </p:nvPicPr>
        <p:blipFill>
          <a:blip r:embed="rId6">
            <a:alphaModFix amt="50000"/>
          </a:blip>
          <a:stretch>
            <a:fillRect/>
          </a:stretch>
        </p:blipFill>
        <p:spPr>
          <a:xfrm>
            <a:off x="7157064" y="2008182"/>
            <a:ext cx="2965208" cy="933492"/>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 name="image41.png"/>
          <p:cNvPicPr>
            <a:picLocks noChangeAspect="1"/>
          </p:cNvPicPr>
          <p:nvPr/>
        </p:nvPicPr>
        <p:blipFill>
          <a:blip r:embed="rId3">
            <a:alphaModFix amt="50000"/>
          </a:blip>
          <a:stretch>
            <a:fillRect/>
          </a:stretch>
        </p:blipFill>
        <p:spPr>
          <a:xfrm>
            <a:off x="1469665" y="-2811428"/>
            <a:ext cx="6593535" cy="6667619"/>
          </a:xfrm>
          <a:prstGeom prst="rect">
            <a:avLst/>
          </a:prstGeom>
          <a:ln w="12700">
            <a:miter lim="400000"/>
          </a:ln>
        </p:spPr>
      </p:pic>
      <p:sp>
        <p:nvSpPr>
          <p:cNvPr id="541" name="Shape 541"/>
          <p:cNvSpPr>
            <a:spLocks noGrp="1"/>
          </p:cNvSpPr>
          <p:nvPr>
            <p:ph type="title"/>
          </p:nvPr>
        </p:nvSpPr>
        <p:spPr>
          <a:xfrm>
            <a:off x="614362" y="503237"/>
            <a:ext cx="9721851" cy="504826"/>
          </a:xfrm>
          <a:prstGeom prst="rect">
            <a:avLst/>
          </a:prstGeom>
        </p:spPr>
        <p:txBody>
          <a:bodyPr numCol="1"/>
          <a:lstStyle/>
          <a:p>
            <a:r>
              <a:t>Fastsættelse af sikkerhedsniveauet</a:t>
            </a:r>
          </a:p>
        </p:txBody>
      </p:sp>
      <p:grpSp>
        <p:nvGrpSpPr>
          <p:cNvPr id="557" name="Group 557"/>
          <p:cNvGrpSpPr/>
          <p:nvPr/>
        </p:nvGrpSpPr>
        <p:grpSpPr>
          <a:xfrm>
            <a:off x="7637828" y="522382"/>
            <a:ext cx="1428329" cy="4484951"/>
            <a:chOff x="0" y="0"/>
            <a:chExt cx="1428328" cy="4484950"/>
          </a:xfrm>
        </p:grpSpPr>
        <p:grpSp>
          <p:nvGrpSpPr>
            <p:cNvPr id="544" name="Group 544"/>
            <p:cNvGrpSpPr/>
            <p:nvPr/>
          </p:nvGrpSpPr>
          <p:grpSpPr>
            <a:xfrm>
              <a:off x="0" y="0"/>
              <a:ext cx="1428329" cy="799864"/>
              <a:chOff x="0" y="0"/>
              <a:chExt cx="1428328" cy="799863"/>
            </a:xfrm>
          </p:grpSpPr>
          <p:sp>
            <p:nvSpPr>
              <p:cNvPr id="542" name="Shape 542"/>
              <p:cNvSpPr/>
              <p:nvPr/>
            </p:nvSpPr>
            <p:spPr>
              <a:xfrm>
                <a:off x="0" y="0"/>
                <a:ext cx="1428329" cy="799864"/>
              </a:xfrm>
              <a:prstGeom prst="roundRect">
                <a:avLst>
                  <a:gd name="adj" fmla="val 7500"/>
                </a:avLst>
              </a:prstGeom>
              <a:gradFill flip="none" rotWithShape="1">
                <a:gsLst>
                  <a:gs pos="0">
                    <a:srgbClr val="6F6F6F"/>
                  </a:gs>
                  <a:gs pos="48000">
                    <a:srgbClr val="A8A8A8"/>
                  </a:gs>
                  <a:gs pos="100000">
                    <a:srgbClr val="C9C9C9"/>
                  </a:gs>
                </a:gsLst>
                <a:lin ang="162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43" name="Shape 543"/>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Aktiver</a:t>
                </a:r>
              </a:p>
            </p:txBody>
          </p:sp>
        </p:grpSp>
        <p:sp>
          <p:nvSpPr>
            <p:cNvPr id="545" name="Shape 545"/>
            <p:cNvSpPr/>
            <p:nvPr/>
          </p:nvSpPr>
          <p:spPr>
            <a:xfrm rot="5400000">
              <a:off x="557048" y="856996"/>
              <a:ext cx="314233" cy="314234"/>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48" name="Group 548"/>
            <p:cNvGrpSpPr/>
            <p:nvPr/>
          </p:nvGrpSpPr>
          <p:grpSpPr>
            <a:xfrm>
              <a:off x="0" y="1228362"/>
              <a:ext cx="1428329" cy="799865"/>
              <a:chOff x="0" y="0"/>
              <a:chExt cx="1428328" cy="799863"/>
            </a:xfrm>
          </p:grpSpPr>
          <p:sp>
            <p:nvSpPr>
              <p:cNvPr id="546" name="Shape 546"/>
              <p:cNvSpPr/>
              <p:nvPr/>
            </p:nvSpPr>
            <p:spPr>
              <a:xfrm>
                <a:off x="0" y="0"/>
                <a:ext cx="1428329" cy="799864"/>
              </a:xfrm>
              <a:prstGeom prst="roundRect">
                <a:avLst>
                  <a:gd name="adj" fmla="val 7500"/>
                </a:avLst>
              </a:prstGeom>
              <a:gradFill flip="none" rotWithShape="1">
                <a:gsLst>
                  <a:gs pos="0">
                    <a:srgbClr val="6F6F6F"/>
                  </a:gs>
                  <a:gs pos="48000">
                    <a:srgbClr val="A8A8A8"/>
                  </a:gs>
                  <a:gs pos="100000">
                    <a:srgbClr val="C9C9C9"/>
                  </a:gs>
                </a:gsLst>
                <a:lin ang="162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47" name="Shape 547"/>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Risikovurdering</a:t>
                </a:r>
              </a:p>
            </p:txBody>
          </p:sp>
        </p:grpSp>
        <p:sp>
          <p:nvSpPr>
            <p:cNvPr id="549" name="Shape 549"/>
            <p:cNvSpPr/>
            <p:nvPr/>
          </p:nvSpPr>
          <p:spPr>
            <a:xfrm rot="5400000">
              <a:off x="557048" y="2085359"/>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52" name="Group 552"/>
            <p:cNvGrpSpPr/>
            <p:nvPr/>
          </p:nvGrpSpPr>
          <p:grpSpPr>
            <a:xfrm>
              <a:off x="0" y="2456724"/>
              <a:ext cx="1428329" cy="799865"/>
              <a:chOff x="0" y="0"/>
              <a:chExt cx="1428328" cy="799863"/>
            </a:xfrm>
          </p:grpSpPr>
          <p:sp>
            <p:nvSpPr>
              <p:cNvPr id="550" name="Shape 550"/>
              <p:cNvSpPr/>
              <p:nvPr/>
            </p:nvSpPr>
            <p:spPr>
              <a:xfrm>
                <a:off x="0" y="0"/>
                <a:ext cx="1428329" cy="799864"/>
              </a:xfrm>
              <a:prstGeom prst="roundRect">
                <a:avLst>
                  <a:gd name="adj" fmla="val 7500"/>
                </a:avLst>
              </a:prstGeom>
              <a:gradFill flip="none" rotWithShape="1">
                <a:gsLst>
                  <a:gs pos="0">
                    <a:srgbClr val="6F6F6F"/>
                  </a:gs>
                  <a:gs pos="48000">
                    <a:srgbClr val="A8A8A8"/>
                  </a:gs>
                  <a:gs pos="100000">
                    <a:srgbClr val="C9C9C9"/>
                  </a:gs>
                </a:gsLst>
                <a:lin ang="162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51" name="Shape 551"/>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Kontroller</a:t>
                </a:r>
              </a:p>
            </p:txBody>
          </p:sp>
        </p:grpSp>
        <p:sp>
          <p:nvSpPr>
            <p:cNvPr id="553" name="Shape 553"/>
            <p:cNvSpPr/>
            <p:nvPr/>
          </p:nvSpPr>
          <p:spPr>
            <a:xfrm rot="5400000">
              <a:off x="557048" y="3313721"/>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56" name="Group 556"/>
            <p:cNvGrpSpPr/>
            <p:nvPr/>
          </p:nvGrpSpPr>
          <p:grpSpPr>
            <a:xfrm>
              <a:off x="0" y="3685087"/>
              <a:ext cx="1428329" cy="799864"/>
              <a:chOff x="0" y="0"/>
              <a:chExt cx="1428328" cy="799863"/>
            </a:xfrm>
          </p:grpSpPr>
          <p:sp>
            <p:nvSpPr>
              <p:cNvPr id="554" name="Shape 554"/>
              <p:cNvSpPr/>
              <p:nvPr/>
            </p:nvSpPr>
            <p:spPr>
              <a:xfrm>
                <a:off x="0" y="0"/>
                <a:ext cx="1428329" cy="799864"/>
              </a:xfrm>
              <a:prstGeom prst="roundRect">
                <a:avLst>
                  <a:gd name="adj" fmla="val 7500"/>
                </a:avLst>
              </a:prstGeom>
              <a:gradFill flip="none" rotWithShape="1">
                <a:gsLst>
                  <a:gs pos="0">
                    <a:srgbClr val="6F6F6F"/>
                  </a:gs>
                  <a:gs pos="48000">
                    <a:srgbClr val="A8A8A8"/>
                  </a:gs>
                  <a:gs pos="100000">
                    <a:srgbClr val="C9C9C9"/>
                  </a:gs>
                </a:gsLst>
                <a:lin ang="16200000" scaled="0"/>
              </a:gra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55" name="Shape 555"/>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Opfølgning</a:t>
                </a:r>
              </a:p>
            </p:txBody>
          </p:sp>
        </p:grpSp>
      </p:grpSp>
      <p:sp>
        <p:nvSpPr>
          <p:cNvPr id="558" name="Shape 558"/>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559"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sp>
        <p:nvSpPr>
          <p:cNvPr id="560" name="Shape 560"/>
          <p:cNvSpPr/>
          <p:nvPr/>
        </p:nvSpPr>
        <p:spPr>
          <a:xfrm>
            <a:off x="1232257" y="1370112"/>
            <a:ext cx="3736032"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Der skal være en årlig proces, hvor direktionen fastlægger niveauet for informationssikkerhed i kommunen.</a:t>
            </a:r>
          </a:p>
        </p:txBody>
      </p:sp>
      <p:sp>
        <p:nvSpPr>
          <p:cNvPr id="561" name="Shape 561"/>
          <p:cNvSpPr/>
          <p:nvPr/>
        </p:nvSpPr>
        <p:spPr>
          <a:xfrm>
            <a:off x="1229018" y="2453051"/>
            <a:ext cx="6021322" cy="2800767"/>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Det sker i praksis i en proces, hvor man:</a:t>
            </a:r>
          </a:p>
          <a:p>
            <a:pPr marL="285750" indent="-285750">
              <a:buClr>
                <a:srgbClr val="767171"/>
              </a:buClr>
              <a:buSzPct val="75000"/>
              <a:buFont typeface="Wingdings" pitchFamily="2" charset="2"/>
              <a:buChar char="§"/>
              <a:defRPr sz="1600">
                <a:solidFill>
                  <a:srgbClr val="767171"/>
                </a:solidFill>
              </a:defRPr>
            </a:pPr>
            <a:r>
              <a:t>identificerer kommunens vigtigste forretningsprocesser (aktiver).</a:t>
            </a:r>
          </a:p>
          <a:p>
            <a:pPr marL="285750" indent="-285750">
              <a:buClr>
                <a:srgbClr val="767171"/>
              </a:buClr>
              <a:buSzPct val="75000"/>
              <a:buFont typeface="Wingdings" pitchFamily="2" charset="2"/>
              <a:buChar char="§"/>
              <a:defRPr sz="1600">
                <a:solidFill>
                  <a:srgbClr val="767171"/>
                </a:solidFill>
              </a:defRPr>
            </a:pPr>
            <a:r>
              <a:t>afklarer, hvilke risici der er forbundet med dem (risikovurdering).</a:t>
            </a:r>
          </a:p>
          <a:p>
            <a:pPr marL="285750" indent="-285750">
              <a:buClr>
                <a:srgbClr val="767171"/>
              </a:buClr>
              <a:buSzPct val="75000"/>
              <a:buFont typeface="Wingdings" pitchFamily="2" charset="2"/>
              <a:buChar char="§"/>
              <a:defRPr sz="1600">
                <a:solidFill>
                  <a:srgbClr val="767171"/>
                </a:solidFill>
              </a:defRPr>
            </a:pPr>
            <a:r>
              <a:t>beslutter, hvilke foranstaltninger der skal implementeres for at nedbringe risikoen (kontroller).</a:t>
            </a:r>
          </a:p>
          <a:p>
            <a:pPr marL="285750" indent="-285750">
              <a:buClr>
                <a:srgbClr val="767171"/>
              </a:buClr>
              <a:buSzPct val="75000"/>
              <a:buFont typeface="Wingdings" pitchFamily="2" charset="2"/>
              <a:buChar char="§"/>
              <a:defRPr sz="1600">
                <a:solidFill>
                  <a:srgbClr val="767171"/>
                </a:solidFill>
              </a:defRPr>
            </a:pPr>
            <a:r>
              <a:t>følger op på effekten (opfølgning).</a:t>
            </a:r>
          </a:p>
          <a:p>
            <a:pPr marL="285750" indent="-285750">
              <a:buClr>
                <a:srgbClr val="767171"/>
              </a:buClr>
              <a:buSzPct val="100000"/>
              <a:buFont typeface="Wingdings"/>
              <a:buChar char="❖"/>
              <a:defRPr sz="1600">
                <a:solidFill>
                  <a:srgbClr val="767171"/>
                </a:solidFill>
              </a:defRPr>
            </a:pPr>
            <a:endParaRPr/>
          </a:p>
          <a:p>
            <a:pPr>
              <a:defRPr sz="1600">
                <a:solidFill>
                  <a:srgbClr val="767171"/>
                </a:solidFill>
              </a:defRPr>
            </a:pPr>
            <a:r>
              <a:t>Dette arbejde forberedes af informationssikkerhedsudvalget ved anvendelse af de principper og metoder, som ISO 27001 og ISO 27005 anviser. Men det er direktionen, som, på baggrund af risikovurderingen, beslutter sikkerhedsniveauet.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10.png"/>
          <p:cNvPicPr>
            <a:picLocks noChangeAspect="1"/>
          </p:cNvPicPr>
          <p:nvPr/>
        </p:nvPicPr>
        <p:blipFill>
          <a:blip r:embed="rId2">
            <a:alphaModFix amt="40000"/>
          </a:blip>
          <a:stretch>
            <a:fillRect/>
          </a:stretch>
        </p:blipFill>
        <p:spPr>
          <a:xfrm>
            <a:off x="1487843" y="-2343279"/>
            <a:ext cx="6593534" cy="6743388"/>
          </a:xfrm>
          <a:prstGeom prst="rect">
            <a:avLst/>
          </a:prstGeom>
          <a:ln w="12700">
            <a:miter lim="400000"/>
          </a:ln>
        </p:spPr>
      </p:pic>
      <p:sp>
        <p:nvSpPr>
          <p:cNvPr id="568" name="Shape 568"/>
          <p:cNvSpPr>
            <a:spLocks noGrp="1"/>
          </p:cNvSpPr>
          <p:nvPr>
            <p:ph type="title"/>
          </p:nvPr>
        </p:nvSpPr>
        <p:spPr>
          <a:xfrm>
            <a:off x="614362" y="503237"/>
            <a:ext cx="9721851" cy="504826"/>
          </a:xfrm>
          <a:prstGeom prst="rect">
            <a:avLst/>
          </a:prstGeom>
        </p:spPr>
        <p:txBody>
          <a:bodyPr numCol="1"/>
          <a:lstStyle/>
          <a:p>
            <a:r>
              <a:t>Aktiver</a:t>
            </a:r>
          </a:p>
        </p:txBody>
      </p:sp>
      <p:grpSp>
        <p:nvGrpSpPr>
          <p:cNvPr id="584" name="Group 584"/>
          <p:cNvGrpSpPr/>
          <p:nvPr/>
        </p:nvGrpSpPr>
        <p:grpSpPr>
          <a:xfrm>
            <a:off x="7637828" y="522382"/>
            <a:ext cx="1428329" cy="4484951"/>
            <a:chOff x="0" y="0"/>
            <a:chExt cx="1428328" cy="4484950"/>
          </a:xfrm>
        </p:grpSpPr>
        <p:grpSp>
          <p:nvGrpSpPr>
            <p:cNvPr id="571" name="Group 571"/>
            <p:cNvGrpSpPr/>
            <p:nvPr/>
          </p:nvGrpSpPr>
          <p:grpSpPr>
            <a:xfrm>
              <a:off x="0" y="0"/>
              <a:ext cx="1428329" cy="799864"/>
              <a:chOff x="0" y="0"/>
              <a:chExt cx="1428328" cy="799863"/>
            </a:xfrm>
          </p:grpSpPr>
          <p:sp>
            <p:nvSpPr>
              <p:cNvPr id="569" name="Shape 569"/>
              <p:cNvSpPr/>
              <p:nvPr/>
            </p:nvSpPr>
            <p:spPr>
              <a:xfrm>
                <a:off x="0" y="0"/>
                <a:ext cx="1428329" cy="799864"/>
              </a:xfrm>
              <a:prstGeom prst="roundRect">
                <a:avLst>
                  <a:gd name="adj" fmla="val 7500"/>
                </a:avLst>
              </a:prstGeom>
              <a:solidFill>
                <a:srgbClr val="C00000"/>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70" name="Shape 570"/>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Aktiver</a:t>
                </a:r>
              </a:p>
            </p:txBody>
          </p:sp>
        </p:grpSp>
        <p:sp>
          <p:nvSpPr>
            <p:cNvPr id="572" name="Shape 572"/>
            <p:cNvSpPr/>
            <p:nvPr/>
          </p:nvSpPr>
          <p:spPr>
            <a:xfrm rot="5400000">
              <a:off x="557048" y="856996"/>
              <a:ext cx="314233" cy="314234"/>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75" name="Group 575"/>
            <p:cNvGrpSpPr/>
            <p:nvPr/>
          </p:nvGrpSpPr>
          <p:grpSpPr>
            <a:xfrm>
              <a:off x="0" y="1228362"/>
              <a:ext cx="1428329" cy="799865"/>
              <a:chOff x="0" y="0"/>
              <a:chExt cx="1428328" cy="799863"/>
            </a:xfrm>
          </p:grpSpPr>
          <p:sp>
            <p:nvSpPr>
              <p:cNvPr id="573" name="Shape 573"/>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74" name="Shape 574"/>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Risikovurdering</a:t>
                </a:r>
              </a:p>
            </p:txBody>
          </p:sp>
        </p:grpSp>
        <p:sp>
          <p:nvSpPr>
            <p:cNvPr id="576" name="Shape 576"/>
            <p:cNvSpPr/>
            <p:nvPr/>
          </p:nvSpPr>
          <p:spPr>
            <a:xfrm rot="5400000">
              <a:off x="557048" y="2085359"/>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79" name="Group 579"/>
            <p:cNvGrpSpPr/>
            <p:nvPr/>
          </p:nvGrpSpPr>
          <p:grpSpPr>
            <a:xfrm>
              <a:off x="0" y="2456724"/>
              <a:ext cx="1428329" cy="799865"/>
              <a:chOff x="0" y="0"/>
              <a:chExt cx="1428328" cy="799863"/>
            </a:xfrm>
          </p:grpSpPr>
          <p:sp>
            <p:nvSpPr>
              <p:cNvPr id="577" name="Shape 577"/>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78" name="Shape 578"/>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Kontroller</a:t>
                </a:r>
              </a:p>
            </p:txBody>
          </p:sp>
        </p:grpSp>
        <p:sp>
          <p:nvSpPr>
            <p:cNvPr id="580" name="Shape 580"/>
            <p:cNvSpPr/>
            <p:nvPr/>
          </p:nvSpPr>
          <p:spPr>
            <a:xfrm rot="5400000">
              <a:off x="557048" y="3313721"/>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583" name="Group 583"/>
            <p:cNvGrpSpPr/>
            <p:nvPr/>
          </p:nvGrpSpPr>
          <p:grpSpPr>
            <a:xfrm>
              <a:off x="0" y="3685087"/>
              <a:ext cx="1428329" cy="799864"/>
              <a:chOff x="0" y="0"/>
              <a:chExt cx="1428328" cy="799863"/>
            </a:xfrm>
          </p:grpSpPr>
          <p:sp>
            <p:nvSpPr>
              <p:cNvPr id="581" name="Shape 581"/>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82" name="Shape 582"/>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Opfølgning</a:t>
                </a:r>
              </a:p>
            </p:txBody>
          </p:sp>
        </p:grpSp>
      </p:grpSp>
      <p:sp>
        <p:nvSpPr>
          <p:cNvPr id="585" name="Shape 585"/>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586"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587" name="Shape 587"/>
          <p:cNvSpPr/>
          <p:nvPr/>
        </p:nvSpPr>
        <p:spPr>
          <a:xfrm>
            <a:off x="1232257" y="1370112"/>
            <a:ext cx="3952592" cy="12090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I skal identificere de vigtigste aktiver i organisationen, så I ved, hvilke informationer og systemer, der er vigtige at beskytte.</a:t>
            </a:r>
          </a:p>
        </p:txBody>
      </p:sp>
      <p:sp>
        <p:nvSpPr>
          <p:cNvPr id="588" name="Shape 588"/>
          <p:cNvSpPr/>
          <p:nvPr/>
        </p:nvSpPr>
        <p:spPr>
          <a:xfrm>
            <a:off x="1209768" y="2597108"/>
            <a:ext cx="3344405" cy="22631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De vigtigste aktiver vil være kommunens kerneprocesser og de it-systemer og den infrastruktur, som de er afhængige af.</a:t>
            </a:r>
          </a:p>
          <a:p>
            <a:pPr>
              <a:defRPr sz="1600">
                <a:solidFill>
                  <a:srgbClr val="767171"/>
                </a:solidFill>
              </a:defRPr>
            </a:pPr>
            <a:endParaRPr/>
          </a:p>
          <a:p>
            <a:pPr>
              <a:defRPr sz="1600">
                <a:solidFill>
                  <a:srgbClr val="767171"/>
                </a:solidFill>
              </a:defRPr>
            </a:pPr>
            <a:r>
              <a:t>Formålet med forretningsoverblikket er at skabe et grundlag for at kunne sætte en målsætning og et niveau for informationssikkerhedsindsatsen.</a:t>
            </a:r>
          </a:p>
        </p:txBody>
      </p:sp>
      <p:pic>
        <p:nvPicPr>
          <p:cNvPr id="589" name="image33.png"/>
          <p:cNvPicPr>
            <a:picLocks noChangeAspect="1"/>
          </p:cNvPicPr>
          <p:nvPr/>
        </p:nvPicPr>
        <p:blipFill>
          <a:blip r:embed="rId4">
            <a:alphaModFix amt="50000"/>
          </a:blip>
          <a:stretch>
            <a:fillRect/>
          </a:stretch>
        </p:blipFill>
        <p:spPr>
          <a:xfrm>
            <a:off x="4924954" y="1712838"/>
            <a:ext cx="1949189" cy="1207650"/>
          </a:xfrm>
          <a:prstGeom prst="rect">
            <a:avLst/>
          </a:prstGeom>
          <a:ln w="12700">
            <a:miter lim="400000"/>
          </a:ln>
        </p:spPr>
      </p:pic>
      <p:pic>
        <p:nvPicPr>
          <p:cNvPr id="590" name="image49.png"/>
          <p:cNvPicPr>
            <a:picLocks noChangeAspect="1"/>
          </p:cNvPicPr>
          <p:nvPr/>
        </p:nvPicPr>
        <p:blipFill>
          <a:blip r:embed="rId5">
            <a:alphaModFix amt="50000"/>
          </a:blip>
          <a:stretch>
            <a:fillRect/>
          </a:stretch>
        </p:blipFill>
        <p:spPr>
          <a:xfrm>
            <a:off x="4770954" y="3751271"/>
            <a:ext cx="1443933" cy="1417679"/>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 name="image10.png"/>
          <p:cNvPicPr>
            <a:picLocks noChangeAspect="1"/>
          </p:cNvPicPr>
          <p:nvPr/>
        </p:nvPicPr>
        <p:blipFill>
          <a:blip r:embed="rId2">
            <a:alphaModFix amt="40000"/>
          </a:blip>
          <a:stretch>
            <a:fillRect/>
          </a:stretch>
        </p:blipFill>
        <p:spPr>
          <a:xfrm>
            <a:off x="1487843" y="-2343279"/>
            <a:ext cx="6593534" cy="6743388"/>
          </a:xfrm>
          <a:prstGeom prst="rect">
            <a:avLst/>
          </a:prstGeom>
          <a:ln w="12700">
            <a:miter lim="400000"/>
          </a:ln>
        </p:spPr>
      </p:pic>
      <p:sp>
        <p:nvSpPr>
          <p:cNvPr id="595" name="Shape 595"/>
          <p:cNvSpPr>
            <a:spLocks noGrp="1"/>
          </p:cNvSpPr>
          <p:nvPr>
            <p:ph type="title"/>
          </p:nvPr>
        </p:nvSpPr>
        <p:spPr>
          <a:xfrm>
            <a:off x="614362" y="503237"/>
            <a:ext cx="9721851" cy="504826"/>
          </a:xfrm>
          <a:prstGeom prst="rect">
            <a:avLst/>
          </a:prstGeom>
        </p:spPr>
        <p:txBody>
          <a:bodyPr numCol="1"/>
          <a:lstStyle/>
          <a:p>
            <a:r>
              <a:t>Risikovurdering</a:t>
            </a:r>
          </a:p>
        </p:txBody>
      </p:sp>
      <p:grpSp>
        <p:nvGrpSpPr>
          <p:cNvPr id="611" name="Group 611"/>
          <p:cNvGrpSpPr/>
          <p:nvPr/>
        </p:nvGrpSpPr>
        <p:grpSpPr>
          <a:xfrm>
            <a:off x="7637828" y="522382"/>
            <a:ext cx="1428329" cy="4484951"/>
            <a:chOff x="0" y="0"/>
            <a:chExt cx="1428328" cy="4484950"/>
          </a:xfrm>
        </p:grpSpPr>
        <p:grpSp>
          <p:nvGrpSpPr>
            <p:cNvPr id="598" name="Group 598"/>
            <p:cNvGrpSpPr/>
            <p:nvPr/>
          </p:nvGrpSpPr>
          <p:grpSpPr>
            <a:xfrm>
              <a:off x="0" y="0"/>
              <a:ext cx="1428329" cy="799864"/>
              <a:chOff x="0" y="0"/>
              <a:chExt cx="1428328" cy="799863"/>
            </a:xfrm>
          </p:grpSpPr>
          <p:sp>
            <p:nvSpPr>
              <p:cNvPr id="596" name="Shape 596"/>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597" name="Shape 597"/>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Aktiver</a:t>
                </a:r>
              </a:p>
            </p:txBody>
          </p:sp>
        </p:grpSp>
        <p:sp>
          <p:nvSpPr>
            <p:cNvPr id="599" name="Shape 599"/>
            <p:cNvSpPr/>
            <p:nvPr/>
          </p:nvSpPr>
          <p:spPr>
            <a:xfrm rot="5400000">
              <a:off x="557048" y="856996"/>
              <a:ext cx="314233" cy="314234"/>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602" name="Group 602"/>
            <p:cNvGrpSpPr/>
            <p:nvPr/>
          </p:nvGrpSpPr>
          <p:grpSpPr>
            <a:xfrm>
              <a:off x="0" y="1228362"/>
              <a:ext cx="1428329" cy="799865"/>
              <a:chOff x="0" y="0"/>
              <a:chExt cx="1428328" cy="799863"/>
            </a:xfrm>
          </p:grpSpPr>
          <p:sp>
            <p:nvSpPr>
              <p:cNvPr id="600" name="Shape 600"/>
              <p:cNvSpPr/>
              <p:nvPr/>
            </p:nvSpPr>
            <p:spPr>
              <a:xfrm>
                <a:off x="0" y="0"/>
                <a:ext cx="1428329" cy="799864"/>
              </a:xfrm>
              <a:prstGeom prst="roundRect">
                <a:avLst>
                  <a:gd name="adj" fmla="val 7500"/>
                </a:avLst>
              </a:prstGeom>
              <a:solidFill>
                <a:srgbClr val="C00000"/>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601" name="Shape 601"/>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Risikovurdering</a:t>
                </a:r>
              </a:p>
            </p:txBody>
          </p:sp>
        </p:grpSp>
        <p:sp>
          <p:nvSpPr>
            <p:cNvPr id="603" name="Shape 603"/>
            <p:cNvSpPr/>
            <p:nvPr/>
          </p:nvSpPr>
          <p:spPr>
            <a:xfrm rot="5400000">
              <a:off x="557048" y="2085359"/>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606" name="Group 606"/>
            <p:cNvGrpSpPr/>
            <p:nvPr/>
          </p:nvGrpSpPr>
          <p:grpSpPr>
            <a:xfrm>
              <a:off x="0" y="2456724"/>
              <a:ext cx="1428329" cy="799865"/>
              <a:chOff x="0" y="0"/>
              <a:chExt cx="1428328" cy="799863"/>
            </a:xfrm>
          </p:grpSpPr>
          <p:sp>
            <p:nvSpPr>
              <p:cNvPr id="604" name="Shape 604"/>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605" name="Shape 605"/>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Kontroller</a:t>
                </a:r>
              </a:p>
            </p:txBody>
          </p:sp>
        </p:grpSp>
        <p:sp>
          <p:nvSpPr>
            <p:cNvPr id="607" name="Shape 607"/>
            <p:cNvSpPr/>
            <p:nvPr/>
          </p:nvSpPr>
          <p:spPr>
            <a:xfrm rot="5400000">
              <a:off x="557048" y="3313721"/>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610" name="Group 610"/>
            <p:cNvGrpSpPr/>
            <p:nvPr/>
          </p:nvGrpSpPr>
          <p:grpSpPr>
            <a:xfrm>
              <a:off x="0" y="3685087"/>
              <a:ext cx="1428329" cy="799864"/>
              <a:chOff x="0" y="0"/>
              <a:chExt cx="1428328" cy="799863"/>
            </a:xfrm>
          </p:grpSpPr>
          <p:sp>
            <p:nvSpPr>
              <p:cNvPr id="608" name="Shape 608"/>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609" name="Shape 609"/>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Opfølgning</a:t>
                </a:r>
              </a:p>
            </p:txBody>
          </p:sp>
        </p:grpSp>
      </p:grpSp>
      <p:sp>
        <p:nvSpPr>
          <p:cNvPr id="612" name="Shape 612"/>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613"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614" name="Shape 614"/>
          <p:cNvSpPr/>
          <p:nvPr/>
        </p:nvSpPr>
        <p:spPr>
          <a:xfrm>
            <a:off x="1232258" y="1370112"/>
            <a:ext cx="2815546"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For hvert aktiv skal relevante risici afdækkes.</a:t>
            </a:r>
          </a:p>
        </p:txBody>
      </p:sp>
      <p:sp>
        <p:nvSpPr>
          <p:cNvPr id="615" name="Shape 615"/>
          <p:cNvSpPr/>
          <p:nvPr/>
        </p:nvSpPr>
        <p:spPr>
          <a:xfrm>
            <a:off x="1225740" y="2145212"/>
            <a:ext cx="3440278" cy="22631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Det sker ved, at man afdækker, hvor sårbare aktiverne er for forskellige trusler, og hvilken konsekvens det har for kommunen eller for de registrerede, hvis truslen indtræffer. </a:t>
            </a:r>
          </a:p>
          <a:p>
            <a:pPr>
              <a:defRPr sz="1600">
                <a:solidFill>
                  <a:srgbClr val="767171"/>
                </a:solidFill>
              </a:defRPr>
            </a:pPr>
            <a:endParaRPr/>
          </a:p>
          <a:p>
            <a:pPr>
              <a:defRPr sz="1600">
                <a:solidFill>
                  <a:srgbClr val="767171"/>
                </a:solidFill>
              </a:defRPr>
            </a:pPr>
            <a:r>
              <a:t>På den baggrund skal I prioritere, hvilke risici der skal imødegås. </a:t>
            </a:r>
          </a:p>
        </p:txBody>
      </p:sp>
      <p:pic>
        <p:nvPicPr>
          <p:cNvPr id="616" name="image33.png"/>
          <p:cNvPicPr>
            <a:picLocks noChangeAspect="1"/>
          </p:cNvPicPr>
          <p:nvPr/>
        </p:nvPicPr>
        <p:blipFill>
          <a:blip r:embed="rId4">
            <a:alphaModFix amt="50000"/>
          </a:blip>
          <a:stretch>
            <a:fillRect/>
          </a:stretch>
        </p:blipFill>
        <p:spPr>
          <a:xfrm>
            <a:off x="4943402" y="701353"/>
            <a:ext cx="1949189" cy="1207650"/>
          </a:xfrm>
          <a:prstGeom prst="rect">
            <a:avLst/>
          </a:prstGeom>
          <a:ln w="12700">
            <a:miter lim="400000"/>
          </a:ln>
        </p:spPr>
      </p:pic>
      <p:pic>
        <p:nvPicPr>
          <p:cNvPr id="617" name="image49.png"/>
          <p:cNvPicPr>
            <a:picLocks noChangeAspect="1"/>
          </p:cNvPicPr>
          <p:nvPr/>
        </p:nvPicPr>
        <p:blipFill>
          <a:blip r:embed="rId5">
            <a:alphaModFix amt="50000"/>
          </a:blip>
          <a:stretch>
            <a:fillRect/>
          </a:stretch>
        </p:blipFill>
        <p:spPr>
          <a:xfrm>
            <a:off x="5450030" y="2187699"/>
            <a:ext cx="1443933" cy="1417679"/>
          </a:xfrm>
          <a:prstGeom prst="rect">
            <a:avLst/>
          </a:prstGeom>
          <a:ln w="12700">
            <a:miter lim="400000"/>
          </a:ln>
        </p:spPr>
      </p:pic>
      <p:pic>
        <p:nvPicPr>
          <p:cNvPr id="618" name="image50.png"/>
          <p:cNvPicPr>
            <a:picLocks noChangeAspect="1"/>
          </p:cNvPicPr>
          <p:nvPr/>
        </p:nvPicPr>
        <p:blipFill>
          <a:blip r:embed="rId6">
            <a:alphaModFix amt="50000"/>
          </a:blip>
          <a:stretch>
            <a:fillRect/>
          </a:stretch>
        </p:blipFill>
        <p:spPr>
          <a:xfrm>
            <a:off x="4911447" y="4381272"/>
            <a:ext cx="2013102" cy="1415463"/>
          </a:xfrm>
          <a:prstGeom prst="rect">
            <a:avLst/>
          </a:prstGeom>
          <a:ln w="12700">
            <a:miter lim="400000"/>
          </a:ln>
        </p:spPr>
      </p:pic>
      <p:pic>
        <p:nvPicPr>
          <p:cNvPr id="619" name="image14.png"/>
          <p:cNvPicPr>
            <a:picLocks noChangeAspect="1"/>
          </p:cNvPicPr>
          <p:nvPr/>
        </p:nvPicPr>
        <p:blipFill>
          <a:blip r:embed="rId7">
            <a:alphaModFix amt="50000"/>
          </a:blip>
          <a:stretch>
            <a:fillRect/>
          </a:stretch>
        </p:blipFill>
        <p:spPr>
          <a:xfrm flipH="1">
            <a:off x="3412011" y="4584322"/>
            <a:ext cx="1267356" cy="1267356"/>
          </a:xfrm>
          <a:prstGeom prst="rect">
            <a:avLst/>
          </a:prstGeom>
          <a:ln w="12700">
            <a:miter lim="400000"/>
          </a:ln>
        </p:spPr>
      </p:pic>
      <p:pic>
        <p:nvPicPr>
          <p:cNvPr id="620" name="image15.png"/>
          <p:cNvPicPr>
            <a:picLocks noChangeAspect="1"/>
          </p:cNvPicPr>
          <p:nvPr/>
        </p:nvPicPr>
        <p:blipFill>
          <a:blip r:embed="rId8">
            <a:alphaModFix amt="50000"/>
          </a:blip>
          <a:stretch>
            <a:fillRect/>
          </a:stretch>
        </p:blipFill>
        <p:spPr>
          <a:xfrm flipH="1">
            <a:off x="1242529" y="4445224"/>
            <a:ext cx="1869586" cy="1343198"/>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 name="image10.png"/>
          <p:cNvPicPr>
            <a:picLocks noChangeAspect="1"/>
          </p:cNvPicPr>
          <p:nvPr/>
        </p:nvPicPr>
        <p:blipFill>
          <a:blip r:embed="rId3">
            <a:alphaModFix amt="40000"/>
          </a:blip>
          <a:stretch>
            <a:fillRect/>
          </a:stretch>
        </p:blipFill>
        <p:spPr>
          <a:xfrm>
            <a:off x="1487843" y="-2343279"/>
            <a:ext cx="6593534" cy="6743388"/>
          </a:xfrm>
          <a:prstGeom prst="rect">
            <a:avLst/>
          </a:prstGeom>
          <a:ln w="12700">
            <a:miter lim="400000"/>
          </a:ln>
        </p:spPr>
      </p:pic>
      <p:sp>
        <p:nvSpPr>
          <p:cNvPr id="625" name="Shape 625"/>
          <p:cNvSpPr>
            <a:spLocks noGrp="1"/>
          </p:cNvSpPr>
          <p:nvPr>
            <p:ph type="title"/>
          </p:nvPr>
        </p:nvSpPr>
        <p:spPr>
          <a:xfrm>
            <a:off x="614362" y="503237"/>
            <a:ext cx="9721851" cy="504826"/>
          </a:xfrm>
          <a:prstGeom prst="rect">
            <a:avLst/>
          </a:prstGeom>
        </p:spPr>
        <p:txBody>
          <a:bodyPr numCol="1"/>
          <a:lstStyle/>
          <a:p>
            <a:r>
              <a:t>Kontroller</a:t>
            </a:r>
          </a:p>
        </p:txBody>
      </p:sp>
      <p:grpSp>
        <p:nvGrpSpPr>
          <p:cNvPr id="641" name="Group 641"/>
          <p:cNvGrpSpPr/>
          <p:nvPr/>
        </p:nvGrpSpPr>
        <p:grpSpPr>
          <a:xfrm>
            <a:off x="7637828" y="522382"/>
            <a:ext cx="1428329" cy="4484951"/>
            <a:chOff x="0" y="0"/>
            <a:chExt cx="1428328" cy="4484950"/>
          </a:xfrm>
        </p:grpSpPr>
        <p:grpSp>
          <p:nvGrpSpPr>
            <p:cNvPr id="628" name="Group 628"/>
            <p:cNvGrpSpPr/>
            <p:nvPr/>
          </p:nvGrpSpPr>
          <p:grpSpPr>
            <a:xfrm>
              <a:off x="0" y="0"/>
              <a:ext cx="1428329" cy="799864"/>
              <a:chOff x="0" y="0"/>
              <a:chExt cx="1428328" cy="799863"/>
            </a:xfrm>
          </p:grpSpPr>
          <p:sp>
            <p:nvSpPr>
              <p:cNvPr id="626" name="Shape 626"/>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627" name="Shape 627"/>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Aktiver</a:t>
                </a:r>
              </a:p>
            </p:txBody>
          </p:sp>
        </p:grpSp>
        <p:sp>
          <p:nvSpPr>
            <p:cNvPr id="629" name="Shape 629"/>
            <p:cNvSpPr/>
            <p:nvPr/>
          </p:nvSpPr>
          <p:spPr>
            <a:xfrm rot="5400000">
              <a:off x="557048" y="856996"/>
              <a:ext cx="314233" cy="314234"/>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632" name="Group 632"/>
            <p:cNvGrpSpPr/>
            <p:nvPr/>
          </p:nvGrpSpPr>
          <p:grpSpPr>
            <a:xfrm>
              <a:off x="0" y="1228362"/>
              <a:ext cx="1428329" cy="799865"/>
              <a:chOff x="0" y="0"/>
              <a:chExt cx="1428328" cy="799863"/>
            </a:xfrm>
          </p:grpSpPr>
          <p:sp>
            <p:nvSpPr>
              <p:cNvPr id="630" name="Shape 630"/>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631" name="Shape 631"/>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Risikovurdering</a:t>
                </a:r>
              </a:p>
            </p:txBody>
          </p:sp>
        </p:grpSp>
        <p:sp>
          <p:nvSpPr>
            <p:cNvPr id="633" name="Shape 633"/>
            <p:cNvSpPr/>
            <p:nvPr/>
          </p:nvSpPr>
          <p:spPr>
            <a:xfrm rot="5400000">
              <a:off x="557048" y="2085359"/>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636" name="Group 636"/>
            <p:cNvGrpSpPr/>
            <p:nvPr/>
          </p:nvGrpSpPr>
          <p:grpSpPr>
            <a:xfrm>
              <a:off x="0" y="2456724"/>
              <a:ext cx="1428329" cy="799865"/>
              <a:chOff x="0" y="0"/>
              <a:chExt cx="1428328" cy="799863"/>
            </a:xfrm>
          </p:grpSpPr>
          <p:sp>
            <p:nvSpPr>
              <p:cNvPr id="634" name="Shape 634"/>
              <p:cNvSpPr/>
              <p:nvPr/>
            </p:nvSpPr>
            <p:spPr>
              <a:xfrm>
                <a:off x="0" y="0"/>
                <a:ext cx="1428329" cy="799864"/>
              </a:xfrm>
              <a:prstGeom prst="roundRect">
                <a:avLst>
                  <a:gd name="adj" fmla="val 7500"/>
                </a:avLst>
              </a:prstGeom>
              <a:solidFill>
                <a:srgbClr val="C00000"/>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635" name="Shape 635"/>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Kontroller</a:t>
                </a:r>
              </a:p>
            </p:txBody>
          </p:sp>
        </p:grpSp>
        <p:sp>
          <p:nvSpPr>
            <p:cNvPr id="637" name="Shape 637"/>
            <p:cNvSpPr/>
            <p:nvPr/>
          </p:nvSpPr>
          <p:spPr>
            <a:xfrm rot="5400000">
              <a:off x="557048" y="3313721"/>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640" name="Group 640"/>
            <p:cNvGrpSpPr/>
            <p:nvPr/>
          </p:nvGrpSpPr>
          <p:grpSpPr>
            <a:xfrm>
              <a:off x="0" y="3685087"/>
              <a:ext cx="1428329" cy="799864"/>
              <a:chOff x="0" y="0"/>
              <a:chExt cx="1428328" cy="799863"/>
            </a:xfrm>
          </p:grpSpPr>
          <p:sp>
            <p:nvSpPr>
              <p:cNvPr id="638" name="Shape 638"/>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639" name="Shape 639"/>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Opfølgning</a:t>
                </a:r>
              </a:p>
            </p:txBody>
          </p:sp>
        </p:grpSp>
      </p:grpSp>
      <p:sp>
        <p:nvSpPr>
          <p:cNvPr id="642" name="Shape 642"/>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643"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sp>
        <p:nvSpPr>
          <p:cNvPr id="644" name="Shape 644"/>
          <p:cNvSpPr/>
          <p:nvPr/>
        </p:nvSpPr>
        <p:spPr>
          <a:xfrm>
            <a:off x="1232257" y="1370112"/>
            <a:ext cx="6012669"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De foranstaltninger, som skal nedbringe en identificeret risiko, kaldes for kontroller.  Det er alle de foranstaltninger, I vælger at implementere for at nedbringe risikoen.</a:t>
            </a:r>
          </a:p>
        </p:txBody>
      </p:sp>
      <p:sp>
        <p:nvSpPr>
          <p:cNvPr id="645" name="Shape 645"/>
          <p:cNvSpPr/>
          <p:nvPr/>
        </p:nvSpPr>
        <p:spPr>
          <a:xfrm>
            <a:off x="1257447" y="2396376"/>
            <a:ext cx="5950204" cy="12979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Det kan være udarbejdelse af politikker, retningslinjer, procedurer og instrukser om alt fra, hvordan den tekniske sikkerhed til, hvordan den enkelte medarbejder skal forholde sig til informationssikkerheden.</a:t>
            </a:r>
          </a:p>
          <a:p>
            <a:pPr>
              <a:defRPr sz="1600">
                <a:solidFill>
                  <a:srgbClr val="767171"/>
                </a:solidFill>
              </a:defRPr>
            </a:pPr>
            <a:endParaRPr/>
          </a:p>
        </p:txBody>
      </p:sp>
      <p:pic>
        <p:nvPicPr>
          <p:cNvPr id="646" name="image29.png"/>
          <p:cNvPicPr>
            <a:picLocks noChangeAspect="1"/>
          </p:cNvPicPr>
          <p:nvPr/>
        </p:nvPicPr>
        <p:blipFill>
          <a:blip r:embed="rId5">
            <a:alphaModFix amt="50000"/>
          </a:blip>
          <a:stretch>
            <a:fillRect/>
          </a:stretch>
        </p:blipFill>
        <p:spPr>
          <a:xfrm>
            <a:off x="1336983" y="3629755"/>
            <a:ext cx="1424662" cy="1696024"/>
          </a:xfrm>
          <a:prstGeom prst="rect">
            <a:avLst/>
          </a:prstGeom>
          <a:ln w="12700">
            <a:miter lim="400000"/>
          </a:ln>
        </p:spPr>
      </p:pic>
      <p:sp>
        <p:nvSpPr>
          <p:cNvPr id="647" name="Shape 647"/>
          <p:cNvSpPr/>
          <p:nvPr/>
        </p:nvSpPr>
        <p:spPr>
          <a:xfrm>
            <a:off x="2938893" y="3629755"/>
            <a:ext cx="4102394" cy="1569660"/>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Eksempler</a:t>
            </a:r>
          </a:p>
          <a:p>
            <a:pPr marL="285750" indent="-285750">
              <a:buClr>
                <a:srgbClr val="767171"/>
              </a:buClr>
              <a:buSzPct val="75000"/>
              <a:buFont typeface="Wingdings" pitchFamily="2" charset="2"/>
              <a:buChar char="§"/>
              <a:defRPr sz="1600">
                <a:solidFill>
                  <a:srgbClr val="767171"/>
                </a:solidFill>
              </a:defRPr>
            </a:pPr>
            <a:r>
              <a:t>Informationssikkerhedspolitik</a:t>
            </a:r>
          </a:p>
          <a:p>
            <a:pPr marL="285750" indent="-285750">
              <a:buSzPct val="75000"/>
              <a:buFont typeface="Wingdings" pitchFamily="2" charset="2"/>
              <a:buChar char="§"/>
              <a:defRPr sz="1600">
                <a:solidFill>
                  <a:srgbClr val="767171"/>
                </a:solidFill>
              </a:defRPr>
            </a:pPr>
            <a:r>
              <a:t>Retningslinjer for hjemmearbejdspladser</a:t>
            </a:r>
          </a:p>
          <a:p>
            <a:pPr marL="285750" indent="-285750">
              <a:buSzPct val="75000"/>
              <a:buFont typeface="Wingdings" pitchFamily="2" charset="2"/>
              <a:buChar char="§"/>
              <a:defRPr sz="1600">
                <a:solidFill>
                  <a:srgbClr val="767171"/>
                </a:solidFill>
              </a:defRPr>
            </a:pPr>
            <a:r>
              <a:t>Retningslinjer for åbent rådhus</a:t>
            </a:r>
          </a:p>
          <a:p>
            <a:pPr marL="285750" indent="-285750">
              <a:buSzPct val="75000"/>
              <a:buFont typeface="Wingdings" pitchFamily="2" charset="2"/>
              <a:buChar char="§"/>
              <a:defRPr sz="1600">
                <a:solidFill>
                  <a:srgbClr val="767171"/>
                </a:solidFill>
              </a:defRPr>
            </a:pPr>
            <a:r>
              <a:t>Retningslinjer for beskyttelse af </a:t>
            </a:r>
            <a:br/>
            <a:r>
              <a:t>kommunens it-infrastruktur</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 name="image10.png"/>
          <p:cNvPicPr>
            <a:picLocks noChangeAspect="1"/>
          </p:cNvPicPr>
          <p:nvPr/>
        </p:nvPicPr>
        <p:blipFill>
          <a:blip r:embed="rId2">
            <a:alphaModFix amt="40000"/>
          </a:blip>
          <a:stretch>
            <a:fillRect/>
          </a:stretch>
        </p:blipFill>
        <p:spPr>
          <a:xfrm>
            <a:off x="1487843" y="-2343279"/>
            <a:ext cx="6593534" cy="6743388"/>
          </a:xfrm>
          <a:prstGeom prst="rect">
            <a:avLst/>
          </a:prstGeom>
          <a:ln w="12700">
            <a:miter lim="400000"/>
          </a:ln>
        </p:spPr>
      </p:pic>
      <p:sp>
        <p:nvSpPr>
          <p:cNvPr id="652" name="Shape 652"/>
          <p:cNvSpPr>
            <a:spLocks noGrp="1"/>
          </p:cNvSpPr>
          <p:nvPr>
            <p:ph type="title"/>
          </p:nvPr>
        </p:nvSpPr>
        <p:spPr>
          <a:xfrm>
            <a:off x="614362" y="503237"/>
            <a:ext cx="9721851" cy="504826"/>
          </a:xfrm>
          <a:prstGeom prst="rect">
            <a:avLst/>
          </a:prstGeom>
        </p:spPr>
        <p:txBody>
          <a:bodyPr numCol="1"/>
          <a:lstStyle/>
          <a:p>
            <a:r>
              <a:t>Opfølgning</a:t>
            </a:r>
          </a:p>
        </p:txBody>
      </p:sp>
      <p:grpSp>
        <p:nvGrpSpPr>
          <p:cNvPr id="668" name="Group 668"/>
          <p:cNvGrpSpPr/>
          <p:nvPr/>
        </p:nvGrpSpPr>
        <p:grpSpPr>
          <a:xfrm>
            <a:off x="7675196" y="530598"/>
            <a:ext cx="1428329" cy="4484951"/>
            <a:chOff x="0" y="0"/>
            <a:chExt cx="1428328" cy="4484950"/>
          </a:xfrm>
        </p:grpSpPr>
        <p:grpSp>
          <p:nvGrpSpPr>
            <p:cNvPr id="655" name="Group 655"/>
            <p:cNvGrpSpPr/>
            <p:nvPr/>
          </p:nvGrpSpPr>
          <p:grpSpPr>
            <a:xfrm>
              <a:off x="0" y="0"/>
              <a:ext cx="1428329" cy="799864"/>
              <a:chOff x="0" y="0"/>
              <a:chExt cx="1428328" cy="799863"/>
            </a:xfrm>
          </p:grpSpPr>
          <p:sp>
            <p:nvSpPr>
              <p:cNvPr id="653" name="Shape 653"/>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654" name="Shape 654"/>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Aktiver</a:t>
                </a:r>
              </a:p>
            </p:txBody>
          </p:sp>
        </p:grpSp>
        <p:sp>
          <p:nvSpPr>
            <p:cNvPr id="656" name="Shape 656"/>
            <p:cNvSpPr/>
            <p:nvPr/>
          </p:nvSpPr>
          <p:spPr>
            <a:xfrm rot="5400000">
              <a:off x="557048" y="856996"/>
              <a:ext cx="314233" cy="314234"/>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659" name="Group 659"/>
            <p:cNvGrpSpPr/>
            <p:nvPr/>
          </p:nvGrpSpPr>
          <p:grpSpPr>
            <a:xfrm>
              <a:off x="0" y="1228362"/>
              <a:ext cx="1428329" cy="799865"/>
              <a:chOff x="0" y="0"/>
              <a:chExt cx="1428328" cy="799863"/>
            </a:xfrm>
          </p:grpSpPr>
          <p:sp>
            <p:nvSpPr>
              <p:cNvPr id="657" name="Shape 657"/>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658" name="Shape 658"/>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Risikovurdering</a:t>
                </a:r>
              </a:p>
            </p:txBody>
          </p:sp>
        </p:grpSp>
        <p:sp>
          <p:nvSpPr>
            <p:cNvPr id="660" name="Shape 660"/>
            <p:cNvSpPr/>
            <p:nvPr/>
          </p:nvSpPr>
          <p:spPr>
            <a:xfrm rot="5400000">
              <a:off x="557048" y="2085359"/>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663" name="Group 663"/>
            <p:cNvGrpSpPr/>
            <p:nvPr/>
          </p:nvGrpSpPr>
          <p:grpSpPr>
            <a:xfrm>
              <a:off x="0" y="2456724"/>
              <a:ext cx="1428329" cy="799865"/>
              <a:chOff x="0" y="0"/>
              <a:chExt cx="1428328" cy="799863"/>
            </a:xfrm>
          </p:grpSpPr>
          <p:sp>
            <p:nvSpPr>
              <p:cNvPr id="661" name="Shape 661"/>
              <p:cNvSpPr/>
              <p:nvPr/>
            </p:nvSpPr>
            <p:spPr>
              <a:xfrm>
                <a:off x="0" y="0"/>
                <a:ext cx="1428329" cy="799864"/>
              </a:xfrm>
              <a:prstGeom prst="roundRect">
                <a:avLst>
                  <a:gd name="adj" fmla="val 7500"/>
                </a:avLst>
              </a:prstGeom>
              <a:solidFill>
                <a:srgbClr val="D0CECE"/>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662" name="Shape 662"/>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Kontroller</a:t>
                </a:r>
              </a:p>
            </p:txBody>
          </p:sp>
        </p:grpSp>
        <p:sp>
          <p:nvSpPr>
            <p:cNvPr id="664" name="Shape 664"/>
            <p:cNvSpPr/>
            <p:nvPr/>
          </p:nvSpPr>
          <p:spPr>
            <a:xfrm rot="5400000">
              <a:off x="557048" y="3313721"/>
              <a:ext cx="314233" cy="314233"/>
            </a:xfrm>
            <a:prstGeom prst="rightArrow">
              <a:avLst>
                <a:gd name="adj1" fmla="val 64000"/>
                <a:gd name="adj2" fmla="val 50000"/>
              </a:avLst>
            </a:prstGeom>
            <a:solidFill>
              <a:srgbClr val="D0CECE"/>
            </a:solidFill>
            <a:ln w="12700" cap="flat">
              <a:noFill/>
              <a:miter lim="400000"/>
            </a:ln>
            <a:effectLst/>
          </p:spPr>
          <p:txBody>
            <a:bodyPr wrap="square" lIns="45719" tIns="45719" rIns="45719" bIns="45719" numCol="1" anchor="ctr">
              <a:noAutofit/>
            </a:bodyPr>
            <a:lstStyle/>
            <a:p>
              <a:endParaRPr/>
            </a:p>
          </p:txBody>
        </p:sp>
        <p:grpSp>
          <p:nvGrpSpPr>
            <p:cNvPr id="667" name="Group 667"/>
            <p:cNvGrpSpPr/>
            <p:nvPr/>
          </p:nvGrpSpPr>
          <p:grpSpPr>
            <a:xfrm>
              <a:off x="0" y="3685087"/>
              <a:ext cx="1428329" cy="799864"/>
              <a:chOff x="0" y="0"/>
              <a:chExt cx="1428328" cy="799863"/>
            </a:xfrm>
          </p:grpSpPr>
          <p:sp>
            <p:nvSpPr>
              <p:cNvPr id="665" name="Shape 665"/>
              <p:cNvSpPr/>
              <p:nvPr/>
            </p:nvSpPr>
            <p:spPr>
              <a:xfrm>
                <a:off x="0" y="0"/>
                <a:ext cx="1428329" cy="799864"/>
              </a:xfrm>
              <a:prstGeom prst="roundRect">
                <a:avLst>
                  <a:gd name="adj" fmla="val 7500"/>
                </a:avLst>
              </a:prstGeom>
              <a:solidFill>
                <a:srgbClr val="C00000"/>
              </a:solidFill>
              <a:ln w="12700" cap="flat">
                <a:solidFill>
                  <a:srgbClr val="FFFFFF"/>
                </a:solidFill>
                <a:prstDash val="solid"/>
                <a:miter lim="800000"/>
              </a:ln>
              <a:effectLst/>
            </p:spPr>
            <p:txBody>
              <a:bodyPr wrap="square" lIns="45719" tIns="45719" rIns="45719" bIns="45719" numCol="1" anchor="ctr">
                <a:noAutofit/>
              </a:bodyPr>
              <a:lstStyle/>
              <a:p>
                <a:pPr algn="ctr">
                  <a:defRPr sz="1259">
                    <a:solidFill>
                      <a:srgbClr val="FFFFFF"/>
                    </a:solidFill>
                  </a:defRPr>
                </a:pPr>
                <a:endParaRPr/>
              </a:p>
            </p:txBody>
          </p:sp>
          <p:sp>
            <p:nvSpPr>
              <p:cNvPr id="666" name="Shape 666"/>
              <p:cNvSpPr/>
              <p:nvPr/>
            </p:nvSpPr>
            <p:spPr>
              <a:xfrm>
                <a:off x="17552" y="258961"/>
                <a:ext cx="1393224" cy="28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59">
                    <a:solidFill>
                      <a:srgbClr val="FFFFFF"/>
                    </a:solidFill>
                  </a:defRPr>
                </a:lvl1pPr>
              </a:lstStyle>
              <a:p>
                <a:r>
                  <a:t>Opfølgning</a:t>
                </a:r>
              </a:p>
            </p:txBody>
          </p:sp>
        </p:grpSp>
      </p:grpSp>
      <p:sp>
        <p:nvSpPr>
          <p:cNvPr id="669" name="Shape 669"/>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670"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671" name="Shape 671"/>
          <p:cNvSpPr/>
          <p:nvPr/>
        </p:nvSpPr>
        <p:spPr>
          <a:xfrm>
            <a:off x="1232258" y="1370112"/>
            <a:ext cx="5782640"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Det er informationssikkerhedsudvalgets opgave at implementere og følge op på informationssikkerheden. </a:t>
            </a:r>
          </a:p>
        </p:txBody>
      </p:sp>
      <p:sp>
        <p:nvSpPr>
          <p:cNvPr id="672" name="Shape 672"/>
          <p:cNvSpPr/>
          <p:nvPr/>
        </p:nvSpPr>
        <p:spPr>
          <a:xfrm>
            <a:off x="1231891" y="2090883"/>
            <a:ext cx="5950205" cy="22631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Men I bør, som direktion, sørge for løbende afrapporteringer fra udvalget om status på informationssikkerheden.</a:t>
            </a:r>
          </a:p>
          <a:p>
            <a:pPr>
              <a:defRPr sz="1600">
                <a:solidFill>
                  <a:srgbClr val="767171"/>
                </a:solidFill>
              </a:defRPr>
            </a:pPr>
            <a:endParaRPr/>
          </a:p>
          <a:p>
            <a:pPr>
              <a:defRPr sz="1600">
                <a:solidFill>
                  <a:srgbClr val="767171"/>
                </a:solidFill>
              </a:defRPr>
            </a:pPr>
            <a:r>
              <a:t>Det gør man ofte ved, </a:t>
            </a:r>
            <a:br/>
            <a:r>
              <a:t>at man vedligeholder </a:t>
            </a:r>
            <a:br/>
            <a:r>
              <a:t>en samlet plan over, </a:t>
            </a:r>
            <a:br/>
            <a:r>
              <a:t>hvad der skal følges </a:t>
            </a:r>
            <a:br/>
            <a:r>
              <a:t>op på. Det kaldes</a:t>
            </a:r>
          </a:p>
          <a:p>
            <a:pPr>
              <a:defRPr sz="1600">
                <a:solidFill>
                  <a:srgbClr val="767171"/>
                </a:solidFill>
              </a:defRPr>
            </a:pPr>
            <a:r>
              <a:t>for et årshjul.</a:t>
            </a:r>
          </a:p>
        </p:txBody>
      </p:sp>
      <p:grpSp>
        <p:nvGrpSpPr>
          <p:cNvPr id="675" name="Group 675"/>
          <p:cNvGrpSpPr/>
          <p:nvPr/>
        </p:nvGrpSpPr>
        <p:grpSpPr>
          <a:xfrm>
            <a:off x="3436227" y="2924030"/>
            <a:ext cx="3603446" cy="2248052"/>
            <a:chOff x="0" y="0"/>
            <a:chExt cx="3603445" cy="2248050"/>
          </a:xfrm>
        </p:grpSpPr>
        <p:sp>
          <p:nvSpPr>
            <p:cNvPr id="673" name="Shape 673"/>
            <p:cNvSpPr/>
            <p:nvPr/>
          </p:nvSpPr>
          <p:spPr>
            <a:xfrm>
              <a:off x="0" y="0"/>
              <a:ext cx="3603446" cy="224805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674" name="image51.png"/>
            <p:cNvPicPr>
              <a:picLocks noChangeAspect="1"/>
            </p:cNvPicPr>
            <p:nvPr/>
          </p:nvPicPr>
          <p:blipFill>
            <a:blip r:embed="rId4"/>
            <a:stretch>
              <a:fillRect/>
            </a:stretch>
          </p:blipFill>
          <p:spPr>
            <a:xfrm>
              <a:off x="0" y="0"/>
              <a:ext cx="3603446" cy="2248051"/>
            </a:xfrm>
            <a:prstGeom prst="rect">
              <a:avLst/>
            </a:prstGeom>
            <a:ln w="9525" cap="flat">
              <a:solidFill>
                <a:srgbClr val="F2F2F2"/>
              </a:solidFill>
              <a:prstDash val="solid"/>
              <a:round/>
            </a:ln>
            <a:effectLst>
              <a:outerShdw blurRad="50800" dist="50800" dir="5400000" rotWithShape="0">
                <a:srgbClr val="D0CECE"/>
              </a:outerShdw>
            </a:effectLst>
          </p:spPr>
        </p:pic>
      </p:gr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 name="image52.png" descr="Et billede, der indeholder indendørs, gulv  Automatisk genereret beskrivelse"/>
          <p:cNvPicPr>
            <a:picLocks/>
          </p:cNvPicPr>
          <p:nvPr/>
        </p:nvPicPr>
        <p:blipFill>
          <a:blip r:embed="rId3"/>
          <a:srcRect r="1940" b="7449"/>
          <a:stretch>
            <a:fillRect/>
          </a:stretch>
        </p:blipFill>
        <p:spPr>
          <a:xfrm>
            <a:off x="0" y="-10633"/>
            <a:ext cx="10879141" cy="5796000"/>
          </a:xfrm>
          <a:prstGeom prst="rect">
            <a:avLst/>
          </a:prstGeom>
          <a:ln w="12700">
            <a:miter lim="400000"/>
          </a:ln>
        </p:spPr>
      </p:pic>
      <p:sp>
        <p:nvSpPr>
          <p:cNvPr id="8" name="Pladsholder til tekst 6">
            <a:extLst>
              <a:ext uri="{FF2B5EF4-FFF2-40B4-BE49-F238E27FC236}">
                <a16:creationId xmlns:a16="http://schemas.microsoft.com/office/drawing/2014/main" id="{C2C7ECCC-96E9-AC40-B66F-967412504599}"/>
              </a:ext>
            </a:extLst>
          </p:cNvPr>
          <p:cNvSpPr txBox="1">
            <a:spLocks/>
          </p:cNvSpPr>
          <p:nvPr/>
        </p:nvSpPr>
        <p:spPr>
          <a:xfrm>
            <a:off x="6018028" y="2139366"/>
            <a:ext cx="4860000" cy="1980000"/>
          </a:xfrm>
          <a:prstGeom prst="rect">
            <a:avLst/>
          </a:prstGeom>
          <a:solidFill>
            <a:srgbClr val="D81E00"/>
          </a:solidFill>
        </p:spPr>
        <p:txBody>
          <a:bodyPr vert="horz" lIns="360000" tIns="18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dirty="0">
              <a:solidFill>
                <a:srgbClr val="D81E00"/>
              </a:solidFill>
            </a:endParaRPr>
          </a:p>
          <a:p>
            <a:pPr marL="0" indent="0">
              <a:buFont typeface="Arial" panose="020B0604020202020204" pitchFamily="34" charset="0"/>
              <a:buNone/>
            </a:pPr>
            <a:endParaRPr lang="da-DK" sz="3200" b="0" dirty="0">
              <a:solidFill>
                <a:schemeClr val="bg1"/>
              </a:solidFill>
            </a:endParaRPr>
          </a:p>
          <a:p>
            <a:pPr marL="0" indent="0">
              <a:buFont typeface="Arial" panose="020B0604020202020204" pitchFamily="34" charset="0"/>
              <a:buNone/>
            </a:pPr>
            <a:r>
              <a:rPr lang="da-DK" sz="3200" b="0" dirty="0">
                <a:solidFill>
                  <a:schemeClr val="bg1"/>
                </a:solidFill>
              </a:rPr>
              <a:t>Beskyttelse af personoplysninger</a:t>
            </a:r>
          </a:p>
          <a:p>
            <a:pPr marL="0" indent="0">
              <a:buNone/>
            </a:pPr>
            <a:r>
              <a:rPr lang="da-DK" sz="2000" b="0" dirty="0">
                <a:solidFill>
                  <a:schemeClr val="bg1"/>
                </a:solidFill>
                <a:latin typeface="Calibri Light" panose="020F0302020204030204" pitchFamily="34" charset="0"/>
                <a:cs typeface="Calibri Light" panose="020F0302020204030204" pitchFamily="34" charset="0"/>
              </a:rPr>
              <a:t>GPDR- Databeskyttelsesforordningen</a:t>
            </a:r>
            <a:endParaRPr lang="da-DK" sz="2800" b="0" dirty="0">
              <a:latin typeface="Calibri Light" panose="020F0302020204030204" pitchFamily="34" charset="0"/>
              <a:cs typeface="Calibri Light" panose="020F0302020204030204" pitchFamily="34" charset="0"/>
            </a:endParaRPr>
          </a:p>
          <a:p>
            <a:pPr marL="0" indent="0">
              <a:buFont typeface="Arial" panose="020B0604020202020204" pitchFamily="34" charset="0"/>
              <a:buNone/>
            </a:pPr>
            <a:endParaRPr lang="da-DK" sz="2800" b="0" dirty="0"/>
          </a:p>
          <a:p>
            <a:pPr marL="0" indent="0">
              <a:buFont typeface="Arial" panose="020B0604020202020204" pitchFamily="34" charset="0"/>
              <a:buNone/>
            </a:pPr>
            <a:endParaRPr lang="da-DK" sz="2800" b="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B4C7E7"/>
        </a:solidFill>
        <a:effectLst/>
      </p:bgPr>
    </p:bg>
    <p:spTree>
      <p:nvGrpSpPr>
        <p:cNvPr id="1" name=""/>
        <p:cNvGrpSpPr/>
        <p:nvPr/>
      </p:nvGrpSpPr>
      <p:grpSpPr>
        <a:xfrm>
          <a:off x="0" y="0"/>
          <a:ext cx="0" cy="0"/>
          <a:chOff x="0" y="0"/>
          <a:chExt cx="0" cy="0"/>
        </a:xfrm>
      </p:grpSpPr>
      <p:sp>
        <p:nvSpPr>
          <p:cNvPr id="102" name="Shape 102"/>
          <p:cNvSpPr/>
          <p:nvPr/>
        </p:nvSpPr>
        <p:spPr>
          <a:xfrm>
            <a:off x="574021" y="1267459"/>
            <a:ext cx="10051537" cy="3539430"/>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numCol="1" anchor="t">
            <a:spAutoFit/>
          </a:bodyPr>
          <a:lstStyle/>
          <a:p>
            <a:r>
              <a:rPr lang="da-DK" sz="1600" noProof="1"/>
              <a:t>Dette skal du som minimum gøre, inden du anvender præsentationen:</a:t>
            </a:r>
          </a:p>
          <a:p>
            <a:endParaRPr lang="da-DK" sz="1600" noProof="1"/>
          </a:p>
          <a:p>
            <a:pPr marL="285750" indent="-285750">
              <a:buSzPct val="100000"/>
              <a:buFont typeface="Wingdings" pitchFamily="2" charset="2"/>
              <a:buChar char="§"/>
            </a:pPr>
            <a:r>
              <a:rPr lang="da-DK" sz="1600" noProof="1"/>
              <a:t>Afgør, hvilke sektioner du vil anvende, og slet øvrige slides.</a:t>
            </a:r>
          </a:p>
          <a:p>
            <a:pPr marL="285750" indent="-285750">
              <a:buSzPct val="100000"/>
              <a:buFont typeface="Wingdings" pitchFamily="2" charset="2"/>
              <a:buChar char="§"/>
            </a:pPr>
            <a:endParaRPr lang="da-DK" sz="1600" noProof="1"/>
          </a:p>
          <a:p>
            <a:pPr marL="285750" indent="-285750">
              <a:buSzPct val="100000"/>
              <a:buFont typeface="Wingdings" pitchFamily="2" charset="2"/>
              <a:buChar char="§"/>
            </a:pPr>
            <a:r>
              <a:rPr lang="da-DK" sz="1600" noProof="1"/>
              <a:t>Afgør, hvilke hoved-/underslides/animationer du vil anvende, og slet de øvrige.</a:t>
            </a:r>
          </a:p>
          <a:p>
            <a:pPr marL="285750" indent="-285750">
              <a:buSzPct val="100000"/>
              <a:buFont typeface="Wingdings" pitchFamily="2" charset="2"/>
              <a:buChar char="§"/>
            </a:pPr>
            <a:endParaRPr lang="da-DK" sz="1600" noProof="1"/>
          </a:p>
          <a:p>
            <a:pPr marL="285750" indent="-285750">
              <a:buSzPct val="100000"/>
              <a:buFont typeface="Wingdings" pitchFamily="2" charset="2"/>
              <a:buChar char="§"/>
            </a:pPr>
            <a:r>
              <a:rPr lang="da-DK" sz="1600" noProof="1"/>
              <a:t>Udfyld sektionen ”Kommunens informationssikkerhed” med de lokale bestemmelser.</a:t>
            </a:r>
          </a:p>
          <a:p>
            <a:pPr marL="285750" indent="-285750">
              <a:buSzPct val="100000"/>
              <a:buFont typeface="Wingdings" pitchFamily="2" charset="2"/>
              <a:buChar char="§"/>
            </a:pPr>
            <a:endParaRPr lang="da-DK" sz="1600" noProof="1"/>
          </a:p>
          <a:p>
            <a:pPr marL="285750" indent="-285750">
              <a:buSzPct val="100000"/>
              <a:buFont typeface="Wingdings" pitchFamily="2" charset="2"/>
              <a:buChar char="§"/>
            </a:pPr>
            <a:r>
              <a:rPr lang="da-DK" sz="1600" noProof="1"/>
              <a:t>Slet disse indledende instruktionsslides.</a:t>
            </a:r>
          </a:p>
          <a:p>
            <a:pPr marL="285750" indent="-285750">
              <a:buSzPct val="100000"/>
              <a:buFont typeface="Wingdings" pitchFamily="2" charset="2"/>
              <a:buChar char="§"/>
            </a:pPr>
            <a:endParaRPr lang="da-DK" sz="1600" noProof="1"/>
          </a:p>
          <a:p>
            <a:pPr marL="285750" indent="-285750">
              <a:buSzPct val="100000"/>
              <a:buFont typeface="Wingdings" pitchFamily="2" charset="2"/>
              <a:buChar char="§"/>
            </a:pPr>
            <a:r>
              <a:rPr lang="da-DK" sz="1600" noProof="1"/>
              <a:t>Du bør generelt løbe alle slides igennem - dels for at checke, om det beskrevne er korrekt i din kommune, og dels overveje, om du vil supplere/slette information på de enkelte slides.</a:t>
            </a:r>
          </a:p>
          <a:p>
            <a:pPr marL="285750" indent="-285750">
              <a:buSzPct val="100000"/>
              <a:buFont typeface="Arial"/>
              <a:buChar char="•"/>
            </a:pPr>
            <a:endParaRPr lang="da-DK" sz="1600" noProof="1"/>
          </a:p>
          <a:p>
            <a:pPr marL="285750" indent="-285750">
              <a:buSzPct val="100000"/>
              <a:buFont typeface="Wingdings" pitchFamily="2" charset="2"/>
              <a:buChar char="§"/>
            </a:pPr>
            <a:r>
              <a:rPr lang="da-DK" sz="1600" noProof="1"/>
              <a:t>Download de animationsvideoer du vil anvende fra </a:t>
            </a:r>
            <a:r>
              <a:rPr lang="da-DK" sz="1600" dirty="0">
                <a:hlinkClick r:id="rId2"/>
              </a:rPr>
              <a:t>http://videncenter.kl.dk/ledelseafinformationssikkerhed</a:t>
            </a:r>
            <a:r>
              <a:rPr lang="da-DK" sz="1600" dirty="0"/>
              <a:t> </a:t>
            </a:r>
            <a:endParaRPr lang="da-DK" sz="1600" noProof="1"/>
          </a:p>
        </p:txBody>
      </p:sp>
      <p:sp>
        <p:nvSpPr>
          <p:cNvPr id="103" name="Shape 103"/>
          <p:cNvSpPr/>
          <p:nvPr/>
        </p:nvSpPr>
        <p:spPr>
          <a:xfrm>
            <a:off x="574021" y="234283"/>
            <a:ext cx="1438853"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numCol="1">
            <a:spAutoFit/>
          </a:bodyPr>
          <a:lstStyle>
            <a:lvl1pPr>
              <a:defRPr b="1"/>
            </a:lvl1pPr>
          </a:lstStyle>
          <a:p>
            <a:r>
              <a:rPr sz="2400" b="0">
                <a:latin typeface="Calibri Light" panose="020F0302020204030204" pitchFamily="34" charset="0"/>
                <a:cs typeface="Calibri Light" panose="020F0302020204030204" pitchFamily="34" charset="0"/>
              </a:rPr>
              <a:t>Instruktion</a:t>
            </a:r>
          </a:p>
        </p:txBody>
      </p:sp>
      <p:cxnSp>
        <p:nvCxnSpPr>
          <p:cNvPr id="5" name="Lige forbindelse 4">
            <a:extLst>
              <a:ext uri="{FF2B5EF4-FFF2-40B4-BE49-F238E27FC236}">
                <a16:creationId xmlns:a16="http://schemas.microsoft.com/office/drawing/2014/main" id="{ABB99003-109D-DA4F-8566-B0FA81BDDC26}"/>
              </a:ext>
            </a:extLst>
          </p:cNvPr>
          <p:cNvCxnSpPr/>
          <p:nvPr/>
        </p:nvCxnSpPr>
        <p:spPr>
          <a:xfrm>
            <a:off x="574021" y="783772"/>
            <a:ext cx="9748785" cy="0"/>
          </a:xfrm>
          <a:prstGeom prst="line">
            <a:avLst/>
          </a:prstGeom>
          <a:noFill/>
          <a:ln w="19050" cap="flat">
            <a:solidFill>
              <a:schemeClr val="accent1">
                <a:lumMod val="20000"/>
                <a:lumOff val="80000"/>
              </a:schemeClr>
            </a:solidFill>
            <a:prstDash val="solid"/>
            <a:miter lim="8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p:cNvSpPr>
          <p:nvPr>
            <p:ph type="title"/>
          </p:nvPr>
        </p:nvSpPr>
        <p:spPr>
          <a:xfrm>
            <a:off x="614363" y="523591"/>
            <a:ext cx="9428134" cy="504826"/>
          </a:xfrm>
          <a:prstGeom prst="rect">
            <a:avLst/>
          </a:prstGeom>
        </p:spPr>
        <p:txBody>
          <a:bodyPr numCol="1"/>
          <a:lstStyle/>
          <a:p>
            <a:r>
              <a:t>I skal sikre overholdelse af Databeskyttelsesforordningen</a:t>
            </a:r>
          </a:p>
        </p:txBody>
      </p:sp>
      <p:sp>
        <p:nvSpPr>
          <p:cNvPr id="689" name="Shape 689"/>
          <p:cNvSpPr/>
          <p:nvPr/>
        </p:nvSpPr>
        <p:spPr>
          <a:xfrm>
            <a:off x="1218988" y="1361099"/>
            <a:ext cx="4083537" cy="17678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marL="19050" indent="-19050">
              <a:defRPr>
                <a:solidFill>
                  <a:srgbClr val="767171"/>
                </a:solidFill>
              </a:defRPr>
            </a:lvl1pPr>
          </a:lstStyle>
          <a:p>
            <a:r>
              <a:t>Databeskyttelsesforordningen anviser seks grundlæggende principper, som altid skal være opfyldt, når kommunen behandler personoplysninger. Som kommune </a:t>
            </a:r>
            <a:br>
              <a:rPr lang="da-DK"/>
            </a:br>
            <a:r>
              <a:t>skal I kunne påvise, at I overholder principperne.</a:t>
            </a:r>
          </a:p>
        </p:txBody>
      </p:sp>
      <p:pic>
        <p:nvPicPr>
          <p:cNvPr id="690"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sp>
        <p:nvSpPr>
          <p:cNvPr id="691" name="Shape 691"/>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692"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693" name="image20.png"/>
          <p:cNvPicPr>
            <a:picLocks noChangeAspect="1"/>
          </p:cNvPicPr>
          <p:nvPr/>
        </p:nvPicPr>
        <p:blipFill>
          <a:blip r:embed="rId5">
            <a:alphaModFix amt="50000"/>
          </a:blip>
          <a:stretch>
            <a:fillRect/>
          </a:stretch>
        </p:blipFill>
        <p:spPr>
          <a:xfrm>
            <a:off x="8311060" y="310145"/>
            <a:ext cx="1323490" cy="1323490"/>
          </a:xfrm>
          <a:prstGeom prst="rect">
            <a:avLst/>
          </a:prstGeom>
          <a:ln w="12700">
            <a:miter lim="400000"/>
          </a:ln>
        </p:spPr>
      </p:pic>
      <p:sp>
        <p:nvSpPr>
          <p:cNvPr id="694" name="Shape 694"/>
          <p:cNvSpPr/>
          <p:nvPr/>
        </p:nvSpPr>
        <p:spPr>
          <a:xfrm>
            <a:off x="5077519" y="1644488"/>
            <a:ext cx="5506871" cy="9774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58" y="0"/>
                </a:lnTo>
                <a:lnTo>
                  <a:pt x="20642"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695" name="image31.png"/>
          <p:cNvPicPr>
            <a:picLocks noChangeAspect="1"/>
          </p:cNvPicPr>
          <p:nvPr/>
        </p:nvPicPr>
        <p:blipFill>
          <a:blip r:embed="rId6">
            <a:alphaModFix amt="50000"/>
          </a:blip>
          <a:stretch>
            <a:fillRect/>
          </a:stretch>
        </p:blipFill>
        <p:spPr>
          <a:xfrm>
            <a:off x="5443766" y="724578"/>
            <a:ext cx="1919358" cy="1919359"/>
          </a:xfrm>
          <a:prstGeom prst="rect">
            <a:avLst/>
          </a:prstGeom>
          <a:ln w="12700">
            <a:miter lim="400000"/>
          </a:ln>
        </p:spPr>
      </p:pic>
      <p:sp>
        <p:nvSpPr>
          <p:cNvPr id="696" name="Shape 696"/>
          <p:cNvSpPr/>
          <p:nvPr/>
        </p:nvSpPr>
        <p:spPr>
          <a:xfrm>
            <a:off x="1218988" y="3229304"/>
            <a:ext cx="2378975" cy="18694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200">
                <a:solidFill>
                  <a:srgbClr val="767171"/>
                </a:solidFill>
              </a:defRPr>
            </a:pPr>
            <a:r>
              <a:t>Som ledelse er det jeres ansvar at sikre, at medarbejderne overholder principperne i deres håndtering af persondata. </a:t>
            </a:r>
          </a:p>
          <a:p>
            <a:pPr>
              <a:defRPr sz="1200">
                <a:solidFill>
                  <a:srgbClr val="767171"/>
                </a:solidFill>
              </a:defRPr>
            </a:pPr>
            <a:endParaRPr/>
          </a:p>
          <a:p>
            <a:pPr>
              <a:defRPr sz="1200">
                <a:solidFill>
                  <a:srgbClr val="767171"/>
                </a:solidFill>
              </a:defRPr>
            </a:pPr>
            <a:r>
              <a:t>Det gør I f.eks. ved at have interne retningslinjer for behandling af persondata og ved at undervise medarbejderne i principperne i GDPR.</a:t>
            </a:r>
          </a:p>
        </p:txBody>
      </p:sp>
      <p:sp>
        <p:nvSpPr>
          <p:cNvPr id="697" name="Shape 697"/>
          <p:cNvSpPr/>
          <p:nvPr/>
        </p:nvSpPr>
        <p:spPr>
          <a:xfrm>
            <a:off x="3611121" y="2938800"/>
            <a:ext cx="6798238" cy="2372543"/>
          </a:xfrm>
          <a:prstGeom prst="rect">
            <a:avLst/>
          </a:prstGeom>
          <a:solidFill>
            <a:srgbClr val="F2F2F2"/>
          </a:solidFill>
          <a:ln w="12700">
            <a:miter lim="400000"/>
          </a:ln>
          <a:extLst>
            <a:ext uri="{C572A759-6A51-4108-AA02-DFA0A04FC94B}">
              <ma14:wrappingTextBoxFlag xmlns="" xmlns:ma14="http://schemas.microsoft.com/office/mac/drawingml/2011/main" val="1"/>
            </a:ext>
          </a:extLst>
        </p:spPr>
        <p:txBody>
          <a:bodyPr lIns="89999" tIns="125999" rIns="89999" bIns="89999" numCol="2">
            <a:spAutoFit/>
          </a:bodyPr>
          <a:lstStyle/>
          <a:p>
            <a:pPr marL="285750" indent="-285750">
              <a:lnSpc>
                <a:spcPts val="1400"/>
              </a:lnSpc>
              <a:buSzPct val="100000"/>
              <a:buAutoNum type="arabicParenR"/>
              <a:defRPr sz="1200" b="1">
                <a:solidFill>
                  <a:srgbClr val="767171"/>
                </a:solidFill>
              </a:defRPr>
            </a:pPr>
            <a:r>
              <a:rPr lang="da-DK" noProof="1"/>
              <a:t>Lovlighed, rimelighed og gennemsigtighed</a:t>
            </a:r>
            <a:r>
              <a:rPr lang="da-DK" b="0" noProof="1"/>
              <a:t>: </a:t>
            </a:r>
            <a:br>
              <a:rPr lang="da-DK" b="0" noProof="1"/>
            </a:br>
            <a:r>
              <a:rPr lang="da-DK" b="0" noProof="1"/>
              <a:t>Behandlingen skal overholde databeskyttelses-reglerne og være gennemsigtig.</a:t>
            </a:r>
          </a:p>
          <a:p>
            <a:pPr marL="285750" indent="-285750">
              <a:lnSpc>
                <a:spcPts val="1400"/>
              </a:lnSpc>
              <a:buSzPct val="100000"/>
              <a:buAutoNum type="arabicParenR"/>
              <a:defRPr sz="1200">
                <a:solidFill>
                  <a:srgbClr val="767171"/>
                </a:solidFill>
              </a:defRPr>
            </a:pPr>
            <a:endParaRPr lang="da-DK" b="0" noProof="1"/>
          </a:p>
          <a:p>
            <a:pPr marL="285750" indent="-285750">
              <a:lnSpc>
                <a:spcPts val="1400"/>
              </a:lnSpc>
              <a:buSzPct val="100000"/>
              <a:buAutoNum type="arabicParenR" startAt="2"/>
              <a:defRPr sz="1200" b="1">
                <a:solidFill>
                  <a:srgbClr val="767171"/>
                </a:solidFill>
              </a:defRPr>
            </a:pPr>
            <a:r>
              <a:rPr lang="da-DK" noProof="1"/>
              <a:t>Formålsbegrænsning</a:t>
            </a:r>
            <a:r>
              <a:rPr lang="da-DK" b="0" noProof="1"/>
              <a:t>: Ved indsamling skal det være klart, hvilke saglige formål oplysningerne skal anvendes til. Senere behandling må ikke være uforenelig med disse formål.</a:t>
            </a:r>
          </a:p>
          <a:p>
            <a:pPr marL="285750" indent="-285750">
              <a:lnSpc>
                <a:spcPts val="1400"/>
              </a:lnSpc>
              <a:buSzPct val="100000"/>
              <a:buAutoNum type="arabicParenR" startAt="2"/>
              <a:defRPr sz="1200">
                <a:solidFill>
                  <a:srgbClr val="767171"/>
                </a:solidFill>
              </a:defRPr>
            </a:pPr>
            <a:endParaRPr lang="da-DK" b="0" noProof="1"/>
          </a:p>
          <a:p>
            <a:pPr marL="285750" indent="-285750">
              <a:lnSpc>
                <a:spcPts val="1400"/>
              </a:lnSpc>
              <a:buSzPct val="100000"/>
              <a:buAutoNum type="arabicParenR" startAt="3"/>
              <a:defRPr sz="1200" b="1">
                <a:solidFill>
                  <a:srgbClr val="767171"/>
                </a:solidFill>
              </a:defRPr>
            </a:pPr>
            <a:r>
              <a:rPr lang="da-DK" noProof="1"/>
              <a:t>Dataminimering</a:t>
            </a:r>
            <a:r>
              <a:rPr lang="da-DK" b="0" noProof="1"/>
              <a:t>: Behandling, herunder opbevaring af oplysninger, skal begrænses til det, der er nødvendigt for at opfylde formålet.</a:t>
            </a:r>
            <a:br>
              <a:rPr lang="da-DK" b="0" noProof="1"/>
            </a:br>
            <a:endParaRPr lang="da-DK" b="0" noProof="1"/>
          </a:p>
          <a:p>
            <a:pPr marL="285750" indent="-285750">
              <a:lnSpc>
                <a:spcPts val="1400"/>
              </a:lnSpc>
              <a:buSzPct val="100000"/>
              <a:buAutoNum type="arabicParenR" startAt="3"/>
              <a:defRPr sz="1200" b="1">
                <a:solidFill>
                  <a:srgbClr val="767171"/>
                </a:solidFill>
              </a:defRPr>
            </a:pPr>
            <a:r>
              <a:rPr lang="da-DK" noProof="1"/>
              <a:t>Rigtighed</a:t>
            </a:r>
            <a:r>
              <a:rPr lang="da-DK" b="0" noProof="1"/>
              <a:t>: Oplysninger skal ajourføres, og urigtige oplysninger skal slettes eller berigtiges.</a:t>
            </a:r>
          </a:p>
          <a:p>
            <a:pPr marL="285750" indent="-285750">
              <a:lnSpc>
                <a:spcPts val="1400"/>
              </a:lnSpc>
              <a:buSzPct val="100000"/>
              <a:buAutoNum type="arabicParenR" startAt="3"/>
              <a:defRPr sz="1200">
                <a:solidFill>
                  <a:srgbClr val="767171"/>
                </a:solidFill>
              </a:defRPr>
            </a:pPr>
            <a:endParaRPr lang="da-DK" b="0" noProof="1"/>
          </a:p>
          <a:p>
            <a:pPr marL="285750" indent="-285750">
              <a:lnSpc>
                <a:spcPts val="1400"/>
              </a:lnSpc>
              <a:buSzPct val="100000"/>
              <a:buAutoNum type="arabicParenR" startAt="5"/>
              <a:defRPr sz="1200" b="1">
                <a:solidFill>
                  <a:srgbClr val="767171"/>
                </a:solidFill>
              </a:defRPr>
            </a:pPr>
            <a:r>
              <a:rPr lang="da-DK" noProof="1"/>
              <a:t>Opbevaringsbegrænsning</a:t>
            </a:r>
            <a:r>
              <a:rPr lang="da-DK" b="0" noProof="1"/>
              <a:t>: Når det ikke længere er nødvendigt at behandle oplysningerne, skal de anonymiseres eller slettes</a:t>
            </a:r>
          </a:p>
          <a:p>
            <a:pPr marL="285750" indent="-285750">
              <a:lnSpc>
                <a:spcPts val="1400"/>
              </a:lnSpc>
              <a:buSzPct val="100000"/>
              <a:buAutoNum type="arabicParenR" startAt="5"/>
              <a:defRPr sz="1200">
                <a:solidFill>
                  <a:srgbClr val="767171"/>
                </a:solidFill>
              </a:defRPr>
            </a:pPr>
            <a:endParaRPr lang="da-DK" b="0" noProof="1"/>
          </a:p>
          <a:p>
            <a:pPr marL="285750" indent="-285750">
              <a:lnSpc>
                <a:spcPts val="1400"/>
              </a:lnSpc>
              <a:buSzPct val="100000"/>
              <a:buAutoNum type="arabicParenR" startAt="6"/>
              <a:defRPr sz="1200" b="1">
                <a:solidFill>
                  <a:srgbClr val="767171"/>
                </a:solidFill>
              </a:defRPr>
            </a:pPr>
            <a:r>
              <a:rPr lang="da-DK" noProof="1"/>
              <a:t>Integritet og fortrolighed</a:t>
            </a:r>
            <a:r>
              <a:rPr lang="da-DK" b="0" noProof="1"/>
              <a:t>: Oplysninger må ikke komme til uvedkommendes kendskab, gå tabt eller blive beskadiget.</a:t>
            </a:r>
          </a:p>
        </p:txBody>
      </p:sp>
      <p:pic>
        <p:nvPicPr>
          <p:cNvPr id="698" name="image53.png"/>
          <p:cNvPicPr>
            <a:picLocks noChangeAspect="1"/>
          </p:cNvPicPr>
          <p:nvPr/>
        </p:nvPicPr>
        <p:blipFill>
          <a:blip r:embed="rId7">
            <a:alphaModFix amt="50000"/>
          </a:blip>
          <a:stretch>
            <a:fillRect/>
          </a:stretch>
        </p:blipFill>
        <p:spPr>
          <a:xfrm>
            <a:off x="7306998" y="2068015"/>
            <a:ext cx="2276134" cy="944811"/>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 name="image10.png"/>
          <p:cNvPicPr>
            <a:picLocks noChangeAspect="1"/>
          </p:cNvPicPr>
          <p:nvPr/>
        </p:nvPicPr>
        <p:blipFill>
          <a:blip r:embed="rId2">
            <a:alphaModFix amt="40000"/>
          </a:blip>
          <a:stretch>
            <a:fillRect/>
          </a:stretch>
        </p:blipFill>
        <p:spPr>
          <a:xfrm>
            <a:off x="1546823" y="-3030090"/>
            <a:ext cx="6593535" cy="6743388"/>
          </a:xfrm>
          <a:prstGeom prst="rect">
            <a:avLst/>
          </a:prstGeom>
          <a:ln w="12700">
            <a:miter lim="400000"/>
          </a:ln>
        </p:spPr>
      </p:pic>
      <p:sp>
        <p:nvSpPr>
          <p:cNvPr id="705" name="Shape 705"/>
          <p:cNvSpPr>
            <a:spLocks noGrp="1"/>
          </p:cNvSpPr>
          <p:nvPr>
            <p:ph type="title"/>
          </p:nvPr>
        </p:nvSpPr>
        <p:spPr>
          <a:xfrm>
            <a:off x="614363" y="523591"/>
            <a:ext cx="9428134" cy="504826"/>
          </a:xfrm>
          <a:prstGeom prst="rect">
            <a:avLst/>
          </a:prstGeom>
        </p:spPr>
        <p:txBody>
          <a:bodyPr numCol="1"/>
          <a:lstStyle/>
          <a:p>
            <a:r>
              <a:t>1. I skal sikre overholdelse af Databeskyttelsesforordningen</a:t>
            </a:r>
          </a:p>
        </p:txBody>
      </p:sp>
      <p:sp>
        <p:nvSpPr>
          <p:cNvPr id="706" name="Shape 706"/>
          <p:cNvSpPr/>
          <p:nvPr/>
        </p:nvSpPr>
        <p:spPr>
          <a:xfrm>
            <a:off x="1218988" y="1361101"/>
            <a:ext cx="4128263"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Behandlingen skal overholde databeskyttelsesreglerne og være gennemsigtig.</a:t>
            </a:r>
          </a:p>
        </p:txBody>
      </p:sp>
      <p:pic>
        <p:nvPicPr>
          <p:cNvPr id="707"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708" name="Shape 708"/>
          <p:cNvSpPr/>
          <p:nvPr/>
        </p:nvSpPr>
        <p:spPr>
          <a:xfrm>
            <a:off x="1213298" y="2440363"/>
            <a:ext cx="5403713" cy="278948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Som myndighed skal vi have en hjemmel til </a:t>
            </a:r>
            <a:br/>
            <a:r>
              <a:t>at behandle personoplysninger.</a:t>
            </a:r>
          </a:p>
          <a:p>
            <a:pPr>
              <a:lnSpc>
                <a:spcPts val="2200"/>
              </a:lnSpc>
              <a:defRPr sz="1600">
                <a:solidFill>
                  <a:srgbClr val="767171"/>
                </a:solidFill>
              </a:defRPr>
            </a:pPr>
            <a:endParaRPr/>
          </a:p>
          <a:p>
            <a:pPr>
              <a:lnSpc>
                <a:spcPts val="2200"/>
              </a:lnSpc>
              <a:defRPr sz="1600">
                <a:solidFill>
                  <a:srgbClr val="767171"/>
                </a:solidFill>
              </a:defRPr>
            </a:pPr>
            <a:r>
              <a:t>De mest almindelige typer af hjemmel for kommunen er: </a:t>
            </a:r>
          </a:p>
          <a:p>
            <a:pPr marL="285750" indent="-285750">
              <a:buClr>
                <a:srgbClr val="767171"/>
              </a:buClr>
              <a:buSzPct val="75000"/>
              <a:buFont typeface="Wingdings" pitchFamily="2" charset="2"/>
              <a:buChar char="§"/>
              <a:defRPr sz="1600">
                <a:solidFill>
                  <a:srgbClr val="767171"/>
                </a:solidFill>
              </a:defRPr>
            </a:pPr>
            <a:r>
              <a:rPr lang="da-DK"/>
              <a:t>Kommunens retslige forpligtelser</a:t>
            </a:r>
          </a:p>
          <a:p>
            <a:pPr marL="285750" indent="-285750">
              <a:buClr>
                <a:srgbClr val="767171"/>
              </a:buClr>
              <a:buSzPct val="75000"/>
              <a:buFont typeface="Wingdings" pitchFamily="2" charset="2"/>
              <a:buChar char="§"/>
              <a:defRPr sz="1600">
                <a:solidFill>
                  <a:srgbClr val="767171"/>
                </a:solidFill>
              </a:defRPr>
            </a:pPr>
            <a:r>
              <a:rPr lang="da-DK"/>
              <a:t>Den registreredes samtykke</a:t>
            </a:r>
          </a:p>
          <a:p>
            <a:pPr marL="285750" indent="-285750">
              <a:buClr>
                <a:srgbClr val="767171"/>
              </a:buClr>
              <a:buSzPct val="75000"/>
              <a:buFont typeface="Wingdings"/>
              <a:buChar char="▪"/>
              <a:defRPr sz="1600">
                <a:solidFill>
                  <a:srgbClr val="767171"/>
                </a:solidFill>
              </a:defRPr>
            </a:pPr>
            <a:endParaRPr lang="da-DK"/>
          </a:p>
          <a:p>
            <a:pPr>
              <a:lnSpc>
                <a:spcPts val="2200"/>
              </a:lnSpc>
              <a:defRPr sz="1600">
                <a:solidFill>
                  <a:srgbClr val="767171"/>
                </a:solidFill>
              </a:defRPr>
            </a:pPr>
            <a:r>
              <a:t>Som myndighed bør man altid søge hjemmel i den lovgivning, man forvalter ud fra, og samtykke bør kun anvendes, hvis der ikke er kan opnås hjemmel på anden måde.</a:t>
            </a:r>
          </a:p>
        </p:txBody>
      </p:sp>
      <p:sp>
        <p:nvSpPr>
          <p:cNvPr id="709" name="Shape 709"/>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10" name="image54.png"/>
          <p:cNvPicPr>
            <a:picLocks noChangeAspect="1"/>
          </p:cNvPicPr>
          <p:nvPr/>
        </p:nvPicPr>
        <p:blipFill>
          <a:blip r:embed="rId3">
            <a:alphaModFix amt="50000"/>
          </a:blip>
          <a:stretch>
            <a:fillRect/>
          </a:stretch>
        </p:blipFill>
        <p:spPr>
          <a:xfrm>
            <a:off x="6102739" y="1238202"/>
            <a:ext cx="1834287" cy="2219263"/>
          </a:xfrm>
          <a:prstGeom prst="rect">
            <a:avLst/>
          </a:prstGeom>
          <a:ln w="12700">
            <a:miter lim="400000"/>
          </a:ln>
        </p:spPr>
      </p:pic>
      <p:pic>
        <p:nvPicPr>
          <p:cNvPr id="711" name="image55.png"/>
          <p:cNvPicPr>
            <a:picLocks noChangeAspect="1"/>
          </p:cNvPicPr>
          <p:nvPr/>
        </p:nvPicPr>
        <p:blipFill>
          <a:blip r:embed="rId4">
            <a:alphaModFix amt="50000"/>
          </a:blip>
          <a:stretch>
            <a:fillRect/>
          </a:stretch>
        </p:blipFill>
        <p:spPr>
          <a:xfrm>
            <a:off x="8004385" y="3118840"/>
            <a:ext cx="1575042" cy="1575042"/>
          </a:xfrm>
          <a:prstGeom prst="rect">
            <a:avLst/>
          </a:prstGeom>
          <a:ln w="12700">
            <a:miter lim="400000"/>
          </a:ln>
        </p:spPr>
      </p:pic>
      <p:pic>
        <p:nvPicPr>
          <p:cNvPr id="712" name="image8.png"/>
          <p:cNvPicPr>
            <a:picLocks noChangeAspect="1"/>
          </p:cNvPicPr>
          <p:nvPr/>
        </p:nvPicPr>
        <p:blipFill>
          <a:blip r:embed="rId5"/>
          <a:stretch>
            <a:fillRect/>
          </a:stretch>
        </p:blipFill>
        <p:spPr>
          <a:xfrm>
            <a:off x="127408" y="1552637"/>
            <a:ext cx="747047" cy="764027"/>
          </a:xfrm>
          <a:prstGeom prst="rect">
            <a:avLst/>
          </a:prstGeom>
          <a:ln w="12700">
            <a:miter lim="400000"/>
          </a:ln>
        </p:spPr>
      </p:pic>
      <p:pic>
        <p:nvPicPr>
          <p:cNvPr id="713" name="image53.png"/>
          <p:cNvPicPr>
            <a:picLocks noChangeAspect="1"/>
          </p:cNvPicPr>
          <p:nvPr/>
        </p:nvPicPr>
        <p:blipFill>
          <a:blip r:embed="rId6">
            <a:alphaModFix amt="50000"/>
          </a:blip>
          <a:stretch>
            <a:fillRect/>
          </a:stretch>
        </p:blipFill>
        <p:spPr>
          <a:xfrm>
            <a:off x="8004385" y="2068015"/>
            <a:ext cx="2276134" cy="944811"/>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 name="image10.png"/>
          <p:cNvPicPr>
            <a:picLocks noChangeAspect="1"/>
          </p:cNvPicPr>
          <p:nvPr/>
        </p:nvPicPr>
        <p:blipFill>
          <a:blip r:embed="rId2">
            <a:alphaModFix amt="40000"/>
          </a:blip>
          <a:stretch>
            <a:fillRect/>
          </a:stretch>
        </p:blipFill>
        <p:spPr>
          <a:xfrm>
            <a:off x="1546823" y="-3030090"/>
            <a:ext cx="6593535" cy="6743388"/>
          </a:xfrm>
          <a:prstGeom prst="rect">
            <a:avLst/>
          </a:prstGeom>
          <a:ln w="12700">
            <a:miter lim="400000"/>
          </a:ln>
        </p:spPr>
      </p:pic>
      <p:sp>
        <p:nvSpPr>
          <p:cNvPr id="718" name="Shape 718"/>
          <p:cNvSpPr>
            <a:spLocks noGrp="1"/>
          </p:cNvSpPr>
          <p:nvPr>
            <p:ph type="title"/>
          </p:nvPr>
        </p:nvSpPr>
        <p:spPr>
          <a:xfrm>
            <a:off x="614363" y="523591"/>
            <a:ext cx="9428134" cy="504826"/>
          </a:xfrm>
          <a:prstGeom prst="rect">
            <a:avLst/>
          </a:prstGeom>
        </p:spPr>
        <p:txBody>
          <a:bodyPr numCol="1"/>
          <a:lstStyle/>
          <a:p>
            <a:r>
              <a:t>2. Formålsbegrænsning</a:t>
            </a:r>
          </a:p>
        </p:txBody>
      </p:sp>
      <p:sp>
        <p:nvSpPr>
          <p:cNvPr id="719" name="Shape 719"/>
          <p:cNvSpPr/>
          <p:nvPr/>
        </p:nvSpPr>
        <p:spPr>
          <a:xfrm>
            <a:off x="1204174" y="1361101"/>
            <a:ext cx="4469692" cy="14884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Ved indsamling skal det stå klart, hvilke saglige formål oplysningerne skal anvendes til. Senere behandling må ikke være uforenelig med disse formål.</a:t>
            </a:r>
          </a:p>
        </p:txBody>
      </p:sp>
      <p:pic>
        <p:nvPicPr>
          <p:cNvPr id="720"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721" name="Shape 721"/>
          <p:cNvSpPr/>
          <p:nvPr/>
        </p:nvSpPr>
        <p:spPr>
          <a:xfrm>
            <a:off x="1198935" y="2642998"/>
            <a:ext cx="4469692" cy="23253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Man må kun anvende personoplysninger til det formål, som de er indsamlet til. Dvs. det formål, der ligger i den retslige hjemmel, man har eller den behandling, som den registrerede har givet samtykke til.</a:t>
            </a:r>
          </a:p>
          <a:p>
            <a:pPr>
              <a:lnSpc>
                <a:spcPts val="2200"/>
              </a:lnSpc>
              <a:defRPr sz="1600">
                <a:solidFill>
                  <a:srgbClr val="767171"/>
                </a:solidFill>
              </a:defRPr>
            </a:pPr>
            <a:endParaRPr/>
          </a:p>
          <a:p>
            <a:pPr>
              <a:lnSpc>
                <a:spcPts val="2200"/>
              </a:lnSpc>
              <a:defRPr sz="1600">
                <a:solidFill>
                  <a:srgbClr val="767171"/>
                </a:solidFill>
              </a:defRPr>
            </a:pPr>
            <a:r>
              <a:t>Man må altså ikke bruge oplysningerne i anden sammenhæng, blot fordi man har dem. </a:t>
            </a:r>
          </a:p>
        </p:txBody>
      </p:sp>
      <p:sp>
        <p:nvSpPr>
          <p:cNvPr id="722" name="Shape 722"/>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23" name="image56.png"/>
          <p:cNvPicPr>
            <a:picLocks noChangeAspect="1"/>
          </p:cNvPicPr>
          <p:nvPr/>
        </p:nvPicPr>
        <p:blipFill>
          <a:blip r:embed="rId3">
            <a:alphaModFix amt="50000"/>
          </a:blip>
          <a:stretch>
            <a:fillRect/>
          </a:stretch>
        </p:blipFill>
        <p:spPr>
          <a:xfrm>
            <a:off x="6162373" y="1238203"/>
            <a:ext cx="1834286" cy="2219259"/>
          </a:xfrm>
          <a:prstGeom prst="rect">
            <a:avLst/>
          </a:prstGeom>
          <a:ln w="12700">
            <a:miter lim="400000"/>
          </a:ln>
        </p:spPr>
      </p:pic>
      <p:pic>
        <p:nvPicPr>
          <p:cNvPr id="724" name="image57.png"/>
          <p:cNvPicPr>
            <a:picLocks noChangeAspect="1"/>
          </p:cNvPicPr>
          <p:nvPr/>
        </p:nvPicPr>
        <p:blipFill>
          <a:blip r:embed="rId4">
            <a:alphaModFix amt="50000"/>
          </a:blip>
          <a:stretch>
            <a:fillRect/>
          </a:stretch>
        </p:blipFill>
        <p:spPr>
          <a:xfrm>
            <a:off x="8064020" y="3118840"/>
            <a:ext cx="1575042" cy="1575042"/>
          </a:xfrm>
          <a:prstGeom prst="rect">
            <a:avLst/>
          </a:prstGeom>
          <a:ln w="12700">
            <a:miter lim="400000"/>
          </a:ln>
        </p:spPr>
      </p:pic>
      <p:pic>
        <p:nvPicPr>
          <p:cNvPr id="725" name="image53.png"/>
          <p:cNvPicPr>
            <a:picLocks noChangeAspect="1"/>
          </p:cNvPicPr>
          <p:nvPr/>
        </p:nvPicPr>
        <p:blipFill>
          <a:blip r:embed="rId5">
            <a:alphaModFix amt="50000"/>
          </a:blip>
          <a:stretch>
            <a:fillRect/>
          </a:stretch>
        </p:blipFill>
        <p:spPr>
          <a:xfrm>
            <a:off x="8064020" y="2068015"/>
            <a:ext cx="2276134" cy="944811"/>
          </a:xfrm>
          <a:prstGeom prst="rect">
            <a:avLst/>
          </a:prstGeom>
          <a:ln w="12700">
            <a:miter lim="400000"/>
          </a:ln>
        </p:spPr>
      </p:pic>
      <p:pic>
        <p:nvPicPr>
          <p:cNvPr id="726" name="image8.png"/>
          <p:cNvPicPr>
            <a:picLocks noChangeAspect="1"/>
          </p:cNvPicPr>
          <p:nvPr/>
        </p:nvPicPr>
        <p:blipFill>
          <a:blip r:embed="rId6"/>
          <a:stretch>
            <a:fillRect/>
          </a:stretch>
        </p:blipFill>
        <p:spPr>
          <a:xfrm>
            <a:off x="127408" y="1552637"/>
            <a:ext cx="747047" cy="764027"/>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 name="image10.png"/>
          <p:cNvPicPr>
            <a:picLocks noChangeAspect="1"/>
          </p:cNvPicPr>
          <p:nvPr/>
        </p:nvPicPr>
        <p:blipFill>
          <a:blip r:embed="rId2">
            <a:alphaModFix amt="40000"/>
          </a:blip>
          <a:stretch>
            <a:fillRect/>
          </a:stretch>
        </p:blipFill>
        <p:spPr>
          <a:xfrm>
            <a:off x="1549138" y="-3049310"/>
            <a:ext cx="6593534" cy="6743388"/>
          </a:xfrm>
          <a:prstGeom prst="rect">
            <a:avLst/>
          </a:prstGeom>
          <a:ln w="12700">
            <a:miter lim="400000"/>
          </a:ln>
        </p:spPr>
      </p:pic>
      <p:sp>
        <p:nvSpPr>
          <p:cNvPr id="731" name="Shape 731"/>
          <p:cNvSpPr>
            <a:spLocks noGrp="1"/>
          </p:cNvSpPr>
          <p:nvPr>
            <p:ph type="title"/>
          </p:nvPr>
        </p:nvSpPr>
        <p:spPr>
          <a:xfrm>
            <a:off x="614363" y="523591"/>
            <a:ext cx="9428134" cy="504826"/>
          </a:xfrm>
          <a:prstGeom prst="rect">
            <a:avLst/>
          </a:prstGeom>
        </p:spPr>
        <p:txBody>
          <a:bodyPr numCol="1"/>
          <a:lstStyle/>
          <a:p>
            <a:r>
              <a:t>3. Dataminimering</a:t>
            </a:r>
          </a:p>
        </p:txBody>
      </p:sp>
      <p:sp>
        <p:nvSpPr>
          <p:cNvPr id="732" name="Shape 732"/>
          <p:cNvSpPr/>
          <p:nvPr/>
        </p:nvSpPr>
        <p:spPr>
          <a:xfrm>
            <a:off x="1218987" y="1361101"/>
            <a:ext cx="3945858"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Behandling, herunder opbevaring af oplysninger, skal begrænses til det, der er nødvendigt for at opfylde formålet.</a:t>
            </a:r>
          </a:p>
        </p:txBody>
      </p:sp>
      <p:pic>
        <p:nvPicPr>
          <p:cNvPr id="733"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734" name="Shape 734"/>
          <p:cNvSpPr/>
          <p:nvPr/>
        </p:nvSpPr>
        <p:spPr>
          <a:xfrm>
            <a:off x="1206383" y="2316664"/>
            <a:ext cx="3469932" cy="9283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lnSpc>
                <a:spcPts val="2200"/>
              </a:lnSpc>
              <a:defRPr sz="1600">
                <a:solidFill>
                  <a:srgbClr val="767171"/>
                </a:solidFill>
              </a:defRPr>
            </a:lvl1pPr>
          </a:lstStyle>
          <a:p>
            <a:r>
              <a:t>Der må ikke behandles flere personoplysninger, end hvad der konkret er behov for.</a:t>
            </a:r>
          </a:p>
        </p:txBody>
      </p:sp>
      <p:sp>
        <p:nvSpPr>
          <p:cNvPr id="735" name="Shape 735"/>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36"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737" name="image58.png"/>
          <p:cNvPicPr>
            <a:picLocks noChangeAspect="1"/>
          </p:cNvPicPr>
          <p:nvPr/>
        </p:nvPicPr>
        <p:blipFill>
          <a:blip r:embed="rId4"/>
          <a:stretch>
            <a:fillRect/>
          </a:stretch>
        </p:blipFill>
        <p:spPr>
          <a:xfrm>
            <a:off x="12493011" y="2601360"/>
            <a:ext cx="2377372" cy="2401386"/>
          </a:xfrm>
          <a:prstGeom prst="rect">
            <a:avLst/>
          </a:prstGeom>
          <a:ln w="12700">
            <a:miter lim="400000"/>
          </a:ln>
        </p:spPr>
      </p:pic>
      <p:pic>
        <p:nvPicPr>
          <p:cNvPr id="738" name="image59.png"/>
          <p:cNvPicPr>
            <a:picLocks noChangeAspect="1"/>
          </p:cNvPicPr>
          <p:nvPr/>
        </p:nvPicPr>
        <p:blipFill>
          <a:blip r:embed="rId5">
            <a:alphaModFix amt="50000"/>
          </a:blip>
          <a:stretch>
            <a:fillRect/>
          </a:stretch>
        </p:blipFill>
        <p:spPr>
          <a:xfrm>
            <a:off x="4832320" y="2078123"/>
            <a:ext cx="2840177" cy="2840177"/>
          </a:xfrm>
          <a:prstGeom prst="rect">
            <a:avLst/>
          </a:prstGeom>
          <a:ln w="12700">
            <a:miter lim="400000"/>
          </a:ln>
        </p:spPr>
      </p:pic>
      <p:pic>
        <p:nvPicPr>
          <p:cNvPr id="739" name="image53.png"/>
          <p:cNvPicPr>
            <a:picLocks noChangeAspect="1"/>
          </p:cNvPicPr>
          <p:nvPr/>
        </p:nvPicPr>
        <p:blipFill>
          <a:blip r:embed="rId6">
            <a:alphaModFix amt="50000"/>
          </a:blip>
          <a:stretch>
            <a:fillRect/>
          </a:stretch>
        </p:blipFill>
        <p:spPr>
          <a:xfrm>
            <a:off x="7984507" y="2068015"/>
            <a:ext cx="2276134" cy="944811"/>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 name="image10.png"/>
          <p:cNvPicPr>
            <a:picLocks noChangeAspect="1"/>
          </p:cNvPicPr>
          <p:nvPr/>
        </p:nvPicPr>
        <p:blipFill>
          <a:blip r:embed="rId3">
            <a:alphaModFix amt="40000"/>
          </a:blip>
          <a:stretch>
            <a:fillRect/>
          </a:stretch>
        </p:blipFill>
        <p:spPr>
          <a:xfrm>
            <a:off x="1716676" y="-3371694"/>
            <a:ext cx="6593535" cy="6743388"/>
          </a:xfrm>
          <a:prstGeom prst="rect">
            <a:avLst/>
          </a:prstGeom>
          <a:ln w="12700">
            <a:miter lim="400000"/>
          </a:ln>
        </p:spPr>
      </p:pic>
      <p:sp>
        <p:nvSpPr>
          <p:cNvPr id="744" name="Shape 744"/>
          <p:cNvSpPr>
            <a:spLocks noGrp="1"/>
          </p:cNvSpPr>
          <p:nvPr>
            <p:ph type="title"/>
          </p:nvPr>
        </p:nvSpPr>
        <p:spPr>
          <a:xfrm>
            <a:off x="614363" y="523591"/>
            <a:ext cx="9428134" cy="504826"/>
          </a:xfrm>
          <a:prstGeom prst="rect">
            <a:avLst/>
          </a:prstGeom>
        </p:spPr>
        <p:txBody>
          <a:bodyPr numCol="1"/>
          <a:lstStyle/>
          <a:p>
            <a:r>
              <a:t>4. Rigtighed</a:t>
            </a:r>
          </a:p>
        </p:txBody>
      </p:sp>
      <p:sp>
        <p:nvSpPr>
          <p:cNvPr id="745" name="Shape 745"/>
          <p:cNvSpPr/>
          <p:nvPr/>
        </p:nvSpPr>
        <p:spPr>
          <a:xfrm>
            <a:off x="1199110" y="1361101"/>
            <a:ext cx="4385916"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Oplysninger skal ajourføres, og urigtige oplysninger skal slettes eller berigtiges.</a:t>
            </a:r>
          </a:p>
        </p:txBody>
      </p:sp>
      <p:pic>
        <p:nvPicPr>
          <p:cNvPr id="746"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sp>
        <p:nvSpPr>
          <p:cNvPr id="747" name="Shape 747"/>
          <p:cNvSpPr/>
          <p:nvPr/>
        </p:nvSpPr>
        <p:spPr>
          <a:xfrm>
            <a:off x="1199111" y="2091054"/>
            <a:ext cx="4006870" cy="205081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p>
            <a:pPr>
              <a:lnSpc>
                <a:spcPts val="2200"/>
              </a:lnSpc>
              <a:defRPr sz="1600">
                <a:solidFill>
                  <a:srgbClr val="767171"/>
                </a:solidFill>
              </a:defRPr>
            </a:pPr>
            <a:r>
              <a:t>I har et ansvar for at sikre, at data er korrekte, og at de slettes, når de ikke er det. </a:t>
            </a:r>
          </a:p>
          <a:p>
            <a:pPr>
              <a:lnSpc>
                <a:spcPts val="2200"/>
              </a:lnSpc>
              <a:defRPr sz="1600">
                <a:solidFill>
                  <a:srgbClr val="767171"/>
                </a:solidFill>
              </a:defRPr>
            </a:pPr>
            <a:endParaRPr/>
          </a:p>
          <a:p>
            <a:pPr>
              <a:lnSpc>
                <a:spcPts val="2200"/>
              </a:lnSpc>
              <a:defRPr sz="1600">
                <a:solidFill>
                  <a:srgbClr val="767171"/>
                </a:solidFill>
              </a:defRPr>
            </a:pPr>
            <a:r>
              <a:t>Det betyder i praksis, at I bør have kontroller, som sikrer, at data er korrekte. F.eks. at sagsbehandleren bekræfter oplysningerne </a:t>
            </a:r>
            <a:br/>
            <a:r>
              <a:t>i sin dialog med borgeren.</a:t>
            </a:r>
          </a:p>
        </p:txBody>
      </p:sp>
      <p:sp>
        <p:nvSpPr>
          <p:cNvPr id="748" name="Shape 748"/>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49" name="image60.png"/>
          <p:cNvPicPr>
            <a:picLocks noChangeAspect="1"/>
          </p:cNvPicPr>
          <p:nvPr/>
        </p:nvPicPr>
        <p:blipFill>
          <a:blip r:embed="rId4">
            <a:alphaModFix amt="50000"/>
          </a:blip>
          <a:stretch>
            <a:fillRect/>
          </a:stretch>
        </p:blipFill>
        <p:spPr>
          <a:xfrm>
            <a:off x="5315853" y="2781520"/>
            <a:ext cx="2378175" cy="2402442"/>
          </a:xfrm>
          <a:prstGeom prst="rect">
            <a:avLst/>
          </a:prstGeom>
          <a:ln w="12700">
            <a:miter lim="400000"/>
          </a:ln>
        </p:spPr>
      </p:pic>
      <p:pic>
        <p:nvPicPr>
          <p:cNvPr id="750" name="image61.png"/>
          <p:cNvPicPr>
            <a:picLocks noChangeAspect="1"/>
          </p:cNvPicPr>
          <p:nvPr/>
        </p:nvPicPr>
        <p:blipFill>
          <a:blip r:embed="rId5">
            <a:alphaModFix amt="50000"/>
          </a:blip>
          <a:stretch>
            <a:fillRect/>
          </a:stretch>
        </p:blipFill>
        <p:spPr>
          <a:xfrm>
            <a:off x="5351465" y="2781520"/>
            <a:ext cx="653615" cy="619214"/>
          </a:xfrm>
          <a:prstGeom prst="rect">
            <a:avLst/>
          </a:prstGeom>
          <a:ln w="12700">
            <a:miter lim="400000"/>
          </a:ln>
        </p:spPr>
      </p:pic>
      <p:pic>
        <p:nvPicPr>
          <p:cNvPr id="751" name="image8.png"/>
          <p:cNvPicPr>
            <a:picLocks noChangeAspect="1"/>
          </p:cNvPicPr>
          <p:nvPr/>
        </p:nvPicPr>
        <p:blipFill>
          <a:blip r:embed="rId6"/>
          <a:stretch>
            <a:fillRect/>
          </a:stretch>
        </p:blipFill>
        <p:spPr>
          <a:xfrm>
            <a:off x="127408" y="1552637"/>
            <a:ext cx="747047" cy="764027"/>
          </a:xfrm>
          <a:prstGeom prst="rect">
            <a:avLst/>
          </a:prstGeom>
          <a:ln w="12700">
            <a:miter lim="400000"/>
          </a:ln>
        </p:spPr>
      </p:pic>
      <p:pic>
        <p:nvPicPr>
          <p:cNvPr id="752" name="image53.png"/>
          <p:cNvPicPr>
            <a:picLocks noChangeAspect="1"/>
          </p:cNvPicPr>
          <p:nvPr/>
        </p:nvPicPr>
        <p:blipFill>
          <a:blip r:embed="rId7">
            <a:alphaModFix amt="50000"/>
          </a:blip>
          <a:stretch>
            <a:fillRect/>
          </a:stretch>
        </p:blipFill>
        <p:spPr>
          <a:xfrm>
            <a:off x="8004385" y="2068015"/>
            <a:ext cx="2276134" cy="944811"/>
          </a:xfrm>
          <a:prstGeom prst="rect">
            <a:avLst/>
          </a:prstGeom>
          <a:ln w="12700">
            <a:miter lim="400000"/>
          </a:ln>
        </p:spPr>
      </p:pic>
      <p:pic>
        <p:nvPicPr>
          <p:cNvPr id="753" name="image29.png"/>
          <p:cNvPicPr>
            <a:picLocks noChangeAspect="1"/>
          </p:cNvPicPr>
          <p:nvPr/>
        </p:nvPicPr>
        <p:blipFill>
          <a:blip r:embed="rId8">
            <a:alphaModFix amt="50000"/>
          </a:blip>
          <a:stretch>
            <a:fillRect/>
          </a:stretch>
        </p:blipFill>
        <p:spPr>
          <a:xfrm>
            <a:off x="8091551" y="3833419"/>
            <a:ext cx="1137593" cy="1354276"/>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 name="image10.png"/>
          <p:cNvPicPr>
            <a:picLocks noChangeAspect="1"/>
          </p:cNvPicPr>
          <p:nvPr/>
        </p:nvPicPr>
        <p:blipFill>
          <a:blip r:embed="rId2">
            <a:alphaModFix amt="40000"/>
          </a:blip>
          <a:stretch>
            <a:fillRect/>
          </a:stretch>
        </p:blipFill>
        <p:spPr>
          <a:xfrm>
            <a:off x="1552491" y="-3010655"/>
            <a:ext cx="6593535" cy="6743388"/>
          </a:xfrm>
          <a:prstGeom prst="rect">
            <a:avLst/>
          </a:prstGeom>
          <a:ln w="12700">
            <a:miter lim="400000"/>
          </a:ln>
        </p:spPr>
      </p:pic>
      <p:sp>
        <p:nvSpPr>
          <p:cNvPr id="760" name="Shape 760"/>
          <p:cNvSpPr>
            <a:spLocks noGrp="1"/>
          </p:cNvSpPr>
          <p:nvPr>
            <p:ph type="title"/>
          </p:nvPr>
        </p:nvSpPr>
        <p:spPr>
          <a:xfrm>
            <a:off x="614363" y="523591"/>
            <a:ext cx="9428134" cy="504826"/>
          </a:xfrm>
          <a:prstGeom prst="rect">
            <a:avLst/>
          </a:prstGeom>
        </p:spPr>
        <p:txBody>
          <a:bodyPr numCol="1"/>
          <a:lstStyle/>
          <a:p>
            <a:r>
              <a:t>5. Opbevaringsbegrænsning</a:t>
            </a:r>
          </a:p>
        </p:txBody>
      </p:sp>
      <p:sp>
        <p:nvSpPr>
          <p:cNvPr id="761" name="Shape 761"/>
          <p:cNvSpPr/>
          <p:nvPr/>
        </p:nvSpPr>
        <p:spPr>
          <a:xfrm>
            <a:off x="1199110" y="1361101"/>
            <a:ext cx="4157369"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Når det ikke længere er nødvendigt at behandle oplysningerne, skal de anonymiseres eller slettes</a:t>
            </a:r>
            <a:r>
              <a:rPr lang="da-DK"/>
              <a:t>.</a:t>
            </a:r>
            <a:endParaRPr/>
          </a:p>
        </p:txBody>
      </p:sp>
      <p:pic>
        <p:nvPicPr>
          <p:cNvPr id="762"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763" name="Shape 763"/>
          <p:cNvSpPr/>
          <p:nvPr/>
        </p:nvSpPr>
        <p:spPr>
          <a:xfrm>
            <a:off x="1199110" y="2382528"/>
            <a:ext cx="4476460" cy="204593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I må kun opbevare persondata så længe, I har et legitimt formål med det, eller der er anden lovgivning, som kræver det - f.eks. arkivloven.</a:t>
            </a:r>
          </a:p>
          <a:p>
            <a:pPr>
              <a:lnSpc>
                <a:spcPts val="2200"/>
              </a:lnSpc>
              <a:defRPr sz="1600">
                <a:solidFill>
                  <a:srgbClr val="767171"/>
                </a:solidFill>
              </a:defRPr>
            </a:pPr>
            <a:endParaRPr/>
          </a:p>
          <a:p>
            <a:pPr>
              <a:lnSpc>
                <a:spcPts val="2200"/>
              </a:lnSpc>
              <a:defRPr sz="1600">
                <a:solidFill>
                  <a:srgbClr val="767171"/>
                </a:solidFill>
              </a:defRPr>
            </a:pPr>
            <a:r>
              <a:t>I har altid mulighed for at gemme data </a:t>
            </a:r>
            <a:br/>
            <a:r>
              <a:t>til statistikformål, såfremt de anonymiseres.</a:t>
            </a:r>
          </a:p>
        </p:txBody>
      </p:sp>
      <p:sp>
        <p:nvSpPr>
          <p:cNvPr id="764" name="Shape 764"/>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65" name="image56.png"/>
          <p:cNvPicPr>
            <a:picLocks noChangeAspect="1"/>
          </p:cNvPicPr>
          <p:nvPr/>
        </p:nvPicPr>
        <p:blipFill>
          <a:blip r:embed="rId3">
            <a:alphaModFix amt="50000"/>
          </a:blip>
          <a:stretch>
            <a:fillRect/>
          </a:stretch>
        </p:blipFill>
        <p:spPr>
          <a:xfrm>
            <a:off x="7968046" y="4052423"/>
            <a:ext cx="916226" cy="1108519"/>
          </a:xfrm>
          <a:prstGeom prst="rect">
            <a:avLst/>
          </a:prstGeom>
          <a:ln w="12700">
            <a:miter lim="400000"/>
          </a:ln>
        </p:spPr>
      </p:pic>
      <p:pic>
        <p:nvPicPr>
          <p:cNvPr id="766" name="image62.png"/>
          <p:cNvPicPr>
            <a:picLocks noChangeAspect="1"/>
          </p:cNvPicPr>
          <p:nvPr/>
        </p:nvPicPr>
        <p:blipFill>
          <a:blip r:embed="rId4">
            <a:alphaModFix amt="50000"/>
          </a:blip>
          <a:stretch>
            <a:fillRect/>
          </a:stretch>
        </p:blipFill>
        <p:spPr>
          <a:xfrm>
            <a:off x="17558154" y="446753"/>
            <a:ext cx="481362" cy="1136548"/>
          </a:xfrm>
          <a:prstGeom prst="rect">
            <a:avLst/>
          </a:prstGeom>
          <a:ln w="12700">
            <a:miter lim="400000"/>
          </a:ln>
        </p:spPr>
      </p:pic>
      <p:pic>
        <p:nvPicPr>
          <p:cNvPr id="767" name="image63.png"/>
          <p:cNvPicPr>
            <a:picLocks noChangeAspect="1"/>
          </p:cNvPicPr>
          <p:nvPr/>
        </p:nvPicPr>
        <p:blipFill>
          <a:blip r:embed="rId5">
            <a:alphaModFix amt="50000"/>
          </a:blip>
          <a:stretch>
            <a:fillRect/>
          </a:stretch>
        </p:blipFill>
        <p:spPr>
          <a:xfrm>
            <a:off x="14406173" y="1934649"/>
            <a:ext cx="1808657" cy="1808658"/>
          </a:xfrm>
          <a:prstGeom prst="rect">
            <a:avLst/>
          </a:prstGeom>
          <a:ln w="12700">
            <a:miter lim="400000"/>
          </a:ln>
        </p:spPr>
      </p:pic>
      <p:pic>
        <p:nvPicPr>
          <p:cNvPr id="768" name="image62.png"/>
          <p:cNvPicPr>
            <a:picLocks noChangeAspect="1"/>
          </p:cNvPicPr>
          <p:nvPr/>
        </p:nvPicPr>
        <p:blipFill>
          <a:blip r:embed="rId4">
            <a:alphaModFix amt="50000"/>
          </a:blip>
          <a:stretch>
            <a:fillRect/>
          </a:stretch>
        </p:blipFill>
        <p:spPr>
          <a:xfrm>
            <a:off x="17008102" y="446753"/>
            <a:ext cx="481362" cy="1136548"/>
          </a:xfrm>
          <a:prstGeom prst="rect">
            <a:avLst/>
          </a:prstGeom>
          <a:ln w="12700">
            <a:miter lim="400000"/>
          </a:ln>
        </p:spPr>
      </p:pic>
      <p:pic>
        <p:nvPicPr>
          <p:cNvPr id="769" name="image62.png"/>
          <p:cNvPicPr>
            <a:picLocks noChangeAspect="1"/>
          </p:cNvPicPr>
          <p:nvPr/>
        </p:nvPicPr>
        <p:blipFill>
          <a:blip r:embed="rId4">
            <a:alphaModFix amt="50000"/>
          </a:blip>
          <a:stretch>
            <a:fillRect/>
          </a:stretch>
        </p:blipFill>
        <p:spPr>
          <a:xfrm>
            <a:off x="16458051" y="446753"/>
            <a:ext cx="481362" cy="1136548"/>
          </a:xfrm>
          <a:prstGeom prst="rect">
            <a:avLst/>
          </a:prstGeom>
          <a:ln w="12700">
            <a:miter lim="400000"/>
          </a:ln>
        </p:spPr>
      </p:pic>
      <p:pic>
        <p:nvPicPr>
          <p:cNvPr id="770" name="image64.png"/>
          <p:cNvPicPr>
            <a:picLocks noChangeAspect="1"/>
          </p:cNvPicPr>
          <p:nvPr/>
        </p:nvPicPr>
        <p:blipFill>
          <a:blip r:embed="rId6"/>
          <a:stretch>
            <a:fillRect/>
          </a:stretch>
        </p:blipFill>
        <p:spPr>
          <a:xfrm>
            <a:off x="17155549" y="800834"/>
            <a:ext cx="185359" cy="185359"/>
          </a:xfrm>
          <a:prstGeom prst="rect">
            <a:avLst/>
          </a:prstGeom>
          <a:ln w="12700">
            <a:miter lim="400000"/>
          </a:ln>
        </p:spPr>
      </p:pic>
      <p:pic>
        <p:nvPicPr>
          <p:cNvPr id="771" name="image64.png"/>
          <p:cNvPicPr>
            <a:picLocks noChangeAspect="1"/>
          </p:cNvPicPr>
          <p:nvPr/>
        </p:nvPicPr>
        <p:blipFill>
          <a:blip r:embed="rId6"/>
          <a:stretch>
            <a:fillRect/>
          </a:stretch>
        </p:blipFill>
        <p:spPr>
          <a:xfrm>
            <a:off x="16606460" y="800834"/>
            <a:ext cx="185359" cy="185359"/>
          </a:xfrm>
          <a:prstGeom prst="rect">
            <a:avLst/>
          </a:prstGeom>
          <a:ln w="12700">
            <a:miter lim="400000"/>
          </a:ln>
        </p:spPr>
      </p:pic>
      <p:pic>
        <p:nvPicPr>
          <p:cNvPr id="772" name="image64.png"/>
          <p:cNvPicPr>
            <a:picLocks noChangeAspect="1"/>
          </p:cNvPicPr>
          <p:nvPr/>
        </p:nvPicPr>
        <p:blipFill>
          <a:blip r:embed="rId6"/>
          <a:stretch>
            <a:fillRect/>
          </a:stretch>
        </p:blipFill>
        <p:spPr>
          <a:xfrm>
            <a:off x="17704638" y="800834"/>
            <a:ext cx="185359" cy="185359"/>
          </a:xfrm>
          <a:prstGeom prst="rect">
            <a:avLst/>
          </a:prstGeom>
          <a:ln w="12700">
            <a:miter lim="400000"/>
          </a:ln>
        </p:spPr>
      </p:pic>
      <p:pic>
        <p:nvPicPr>
          <p:cNvPr id="773" name="image8.png"/>
          <p:cNvPicPr>
            <a:picLocks noChangeAspect="1"/>
          </p:cNvPicPr>
          <p:nvPr/>
        </p:nvPicPr>
        <p:blipFill>
          <a:blip r:embed="rId7"/>
          <a:stretch>
            <a:fillRect/>
          </a:stretch>
        </p:blipFill>
        <p:spPr>
          <a:xfrm>
            <a:off x="127408" y="1552637"/>
            <a:ext cx="747047" cy="764027"/>
          </a:xfrm>
          <a:prstGeom prst="rect">
            <a:avLst/>
          </a:prstGeom>
          <a:ln w="12700">
            <a:miter lim="400000"/>
          </a:ln>
        </p:spPr>
      </p:pic>
      <p:pic>
        <p:nvPicPr>
          <p:cNvPr id="774" name="image53.png"/>
          <p:cNvPicPr>
            <a:picLocks noChangeAspect="1"/>
          </p:cNvPicPr>
          <p:nvPr/>
        </p:nvPicPr>
        <p:blipFill>
          <a:blip r:embed="rId8">
            <a:alphaModFix amt="50000"/>
          </a:blip>
          <a:stretch>
            <a:fillRect/>
          </a:stretch>
        </p:blipFill>
        <p:spPr>
          <a:xfrm>
            <a:off x="8004385" y="2068015"/>
            <a:ext cx="2276134" cy="944811"/>
          </a:xfrm>
          <a:prstGeom prst="rect">
            <a:avLst/>
          </a:prstGeom>
          <a:ln w="12700">
            <a:miter lim="400000"/>
          </a:ln>
        </p:spPr>
      </p:pic>
      <p:pic>
        <p:nvPicPr>
          <p:cNvPr id="775" name="image59.png"/>
          <p:cNvPicPr>
            <a:picLocks noChangeAspect="1"/>
          </p:cNvPicPr>
          <p:nvPr/>
        </p:nvPicPr>
        <p:blipFill>
          <a:blip r:embed="rId9">
            <a:alphaModFix amt="50000"/>
          </a:blip>
          <a:stretch>
            <a:fillRect/>
          </a:stretch>
        </p:blipFill>
        <p:spPr>
          <a:xfrm>
            <a:off x="8833963" y="4052423"/>
            <a:ext cx="1337641" cy="1337641"/>
          </a:xfrm>
          <a:prstGeom prst="rect">
            <a:avLst/>
          </a:prstGeom>
          <a:ln w="12700">
            <a:miter lim="400000"/>
          </a:ln>
        </p:spPr>
      </p:pic>
      <p:pic>
        <p:nvPicPr>
          <p:cNvPr id="776" name="image65.png"/>
          <p:cNvPicPr>
            <a:picLocks noChangeAspect="1"/>
          </p:cNvPicPr>
          <p:nvPr/>
        </p:nvPicPr>
        <p:blipFill>
          <a:blip r:embed="rId10">
            <a:alphaModFix amt="50000"/>
          </a:blip>
          <a:stretch>
            <a:fillRect/>
          </a:stretch>
        </p:blipFill>
        <p:spPr>
          <a:xfrm>
            <a:off x="12819730" y="3501763"/>
            <a:ext cx="1178640" cy="1553661"/>
          </a:xfrm>
          <a:prstGeom prst="rect">
            <a:avLst/>
          </a:prstGeom>
          <a:ln w="12700">
            <a:miter lim="400000"/>
          </a:ln>
        </p:spPr>
      </p:pic>
      <p:pic>
        <p:nvPicPr>
          <p:cNvPr id="777" name="image66.png"/>
          <p:cNvPicPr>
            <a:picLocks noChangeAspect="1"/>
          </p:cNvPicPr>
          <p:nvPr/>
        </p:nvPicPr>
        <p:blipFill>
          <a:blip r:embed="rId11">
            <a:alphaModFix amt="50000"/>
          </a:blip>
          <a:stretch>
            <a:fillRect/>
          </a:stretch>
        </p:blipFill>
        <p:spPr>
          <a:xfrm>
            <a:off x="5505394" y="2481282"/>
            <a:ext cx="2118376" cy="2655031"/>
          </a:xfrm>
          <a:prstGeom prst="rect">
            <a:avLst/>
          </a:prstGeom>
          <a:ln w="12700">
            <a:miter lim="400000"/>
          </a:ln>
        </p:spPr>
      </p:pic>
      <p:pic>
        <p:nvPicPr>
          <p:cNvPr id="778" name="image67.png"/>
          <p:cNvPicPr>
            <a:picLocks noChangeAspect="1"/>
          </p:cNvPicPr>
          <p:nvPr/>
        </p:nvPicPr>
        <p:blipFill>
          <a:blip r:embed="rId12">
            <a:alphaModFix amt="50000"/>
          </a:blip>
          <a:stretch>
            <a:fillRect/>
          </a:stretch>
        </p:blipFill>
        <p:spPr>
          <a:xfrm>
            <a:off x="5071354" y="446753"/>
            <a:ext cx="1628527" cy="1628527"/>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 name="image10.png"/>
          <p:cNvPicPr>
            <a:picLocks noChangeAspect="1"/>
          </p:cNvPicPr>
          <p:nvPr/>
        </p:nvPicPr>
        <p:blipFill>
          <a:blip r:embed="rId3">
            <a:alphaModFix amt="40000"/>
          </a:blip>
          <a:stretch>
            <a:fillRect/>
          </a:stretch>
        </p:blipFill>
        <p:spPr>
          <a:xfrm>
            <a:off x="1552491" y="-3010655"/>
            <a:ext cx="6593535" cy="6743388"/>
          </a:xfrm>
          <a:prstGeom prst="rect">
            <a:avLst/>
          </a:prstGeom>
          <a:ln w="12700">
            <a:miter lim="400000"/>
          </a:ln>
        </p:spPr>
      </p:pic>
      <p:sp>
        <p:nvSpPr>
          <p:cNvPr id="783" name="Shape 783"/>
          <p:cNvSpPr>
            <a:spLocks noGrp="1"/>
          </p:cNvSpPr>
          <p:nvPr>
            <p:ph type="title"/>
          </p:nvPr>
        </p:nvSpPr>
        <p:spPr>
          <a:xfrm>
            <a:off x="614363" y="523591"/>
            <a:ext cx="9428134" cy="504826"/>
          </a:xfrm>
          <a:prstGeom prst="rect">
            <a:avLst/>
          </a:prstGeom>
        </p:spPr>
        <p:txBody>
          <a:bodyPr numCol="1"/>
          <a:lstStyle/>
          <a:p>
            <a:r>
              <a:t>6. Integritet og fortrolighed</a:t>
            </a:r>
          </a:p>
        </p:txBody>
      </p:sp>
      <p:sp>
        <p:nvSpPr>
          <p:cNvPr id="784" name="Shape 784"/>
          <p:cNvSpPr/>
          <p:nvPr/>
        </p:nvSpPr>
        <p:spPr>
          <a:xfrm>
            <a:off x="1225106" y="1361101"/>
            <a:ext cx="3763905"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Oplysninger må ikke komme til uvedkommendes kendskab, gå tabt eller blive beskadiget.</a:t>
            </a:r>
          </a:p>
        </p:txBody>
      </p:sp>
      <p:pic>
        <p:nvPicPr>
          <p:cNvPr id="785"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sp>
        <p:nvSpPr>
          <p:cNvPr id="786" name="Shape 786"/>
          <p:cNvSpPr/>
          <p:nvPr/>
        </p:nvSpPr>
        <p:spPr>
          <a:xfrm>
            <a:off x="1237319" y="2405822"/>
            <a:ext cx="4010328" cy="26047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sz="1600">
                <a:solidFill>
                  <a:srgbClr val="767171"/>
                </a:solidFill>
              </a:defRPr>
            </a:pPr>
            <a:r>
              <a:t>Dette princip spiller ind i de generelle principper om fortrolighed, integritet og tilgængelighed i informationssikkerhed.</a:t>
            </a:r>
          </a:p>
          <a:p>
            <a:pPr>
              <a:lnSpc>
                <a:spcPts val="2200"/>
              </a:lnSpc>
              <a:defRPr sz="1600">
                <a:solidFill>
                  <a:srgbClr val="767171"/>
                </a:solidFill>
              </a:defRPr>
            </a:pPr>
            <a:endParaRPr/>
          </a:p>
          <a:p>
            <a:pPr>
              <a:lnSpc>
                <a:spcPts val="2200"/>
              </a:lnSpc>
              <a:defRPr sz="1600">
                <a:solidFill>
                  <a:srgbClr val="767171"/>
                </a:solidFill>
              </a:defRPr>
            </a:pPr>
            <a:r>
              <a:t>I skal således sikre jer, at I har en tilstrækkelig sikkerhed i jeres håndtering af data. Det gøres i praksis ved f.eks. at følge ledelsesprincipperne i standarden ISO 27001.</a:t>
            </a:r>
          </a:p>
        </p:txBody>
      </p:sp>
      <p:sp>
        <p:nvSpPr>
          <p:cNvPr id="787" name="Shape 78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88" name="image68.png"/>
          <p:cNvPicPr>
            <a:picLocks noChangeAspect="1"/>
          </p:cNvPicPr>
          <p:nvPr/>
        </p:nvPicPr>
        <p:blipFill>
          <a:blip r:embed="rId4"/>
          <a:stretch>
            <a:fillRect/>
          </a:stretch>
        </p:blipFill>
        <p:spPr>
          <a:xfrm>
            <a:off x="99673" y="1556739"/>
            <a:ext cx="810261" cy="802317"/>
          </a:xfrm>
          <a:prstGeom prst="rect">
            <a:avLst/>
          </a:prstGeom>
          <a:ln w="12700">
            <a:miter lim="400000"/>
          </a:ln>
        </p:spPr>
      </p:pic>
      <p:sp>
        <p:nvSpPr>
          <p:cNvPr id="789" name="Shape 789"/>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790" name="image8.png"/>
          <p:cNvPicPr>
            <a:picLocks noChangeAspect="1"/>
          </p:cNvPicPr>
          <p:nvPr/>
        </p:nvPicPr>
        <p:blipFill>
          <a:blip r:embed="rId5"/>
          <a:stretch>
            <a:fillRect/>
          </a:stretch>
        </p:blipFill>
        <p:spPr>
          <a:xfrm>
            <a:off x="127408" y="1552637"/>
            <a:ext cx="747047" cy="764027"/>
          </a:xfrm>
          <a:prstGeom prst="rect">
            <a:avLst/>
          </a:prstGeom>
          <a:ln w="12700">
            <a:miter lim="400000"/>
          </a:ln>
        </p:spPr>
      </p:pic>
      <p:pic>
        <p:nvPicPr>
          <p:cNvPr id="791" name="image53.png"/>
          <p:cNvPicPr>
            <a:picLocks noChangeAspect="1"/>
          </p:cNvPicPr>
          <p:nvPr/>
        </p:nvPicPr>
        <p:blipFill>
          <a:blip r:embed="rId6">
            <a:alphaModFix amt="50000"/>
          </a:blip>
          <a:stretch>
            <a:fillRect/>
          </a:stretch>
        </p:blipFill>
        <p:spPr>
          <a:xfrm>
            <a:off x="8004385" y="2068015"/>
            <a:ext cx="2276134" cy="944811"/>
          </a:xfrm>
          <a:prstGeom prst="rect">
            <a:avLst/>
          </a:prstGeom>
          <a:ln w="12700">
            <a:miter lim="400000"/>
          </a:ln>
        </p:spPr>
      </p:pic>
      <p:pic>
        <p:nvPicPr>
          <p:cNvPr id="792" name="image40.png"/>
          <p:cNvPicPr>
            <a:picLocks noChangeAspect="1"/>
          </p:cNvPicPr>
          <p:nvPr/>
        </p:nvPicPr>
        <p:blipFill>
          <a:blip r:embed="rId7"/>
          <a:stretch>
            <a:fillRect/>
          </a:stretch>
        </p:blipFill>
        <p:spPr>
          <a:xfrm rot="21251924">
            <a:off x="5714502" y="2637790"/>
            <a:ext cx="1844988" cy="2577721"/>
          </a:xfrm>
          <a:prstGeom prst="rect">
            <a:avLst/>
          </a:prstGeom>
          <a:ln w="12700">
            <a:miter lim="400000"/>
          </a:ln>
          <a:effectLst>
            <a:outerShdw blurRad="76200" dist="114300" dir="19860000" rotWithShape="0">
              <a:srgbClr val="000000">
                <a:alpha val="10000"/>
              </a:srgbClr>
            </a:outerShdw>
          </a:effectLst>
        </p:spPr>
      </p:pic>
      <p:sp>
        <p:nvSpPr>
          <p:cNvPr id="793" name="Shape 793"/>
          <p:cNvSpPr/>
          <p:nvPr/>
        </p:nvSpPr>
        <p:spPr>
          <a:xfrm>
            <a:off x="7776967" y="3239408"/>
            <a:ext cx="1798019" cy="11709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400" i="1">
                <a:solidFill>
                  <a:srgbClr val="808080"/>
                </a:solidFill>
              </a:defRPr>
            </a:pPr>
            <a:r>
              <a:t>KL har udarbejdet en vejledning til kommunerne om, hvordan principperne i ISO 27001 udmøntes</a:t>
            </a:r>
            <a:r>
              <a:rPr>
                <a:solidFill>
                  <a:srgbClr val="000000"/>
                </a:solidFill>
              </a:rPr>
              <a:t>.</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 name="image69.png" descr="Et billede, der indeholder tom, side om side  Automatisk genereret beskrivelse"/>
          <p:cNvPicPr>
            <a:picLocks noChangeAspect="1"/>
          </p:cNvPicPr>
          <p:nvPr/>
        </p:nvPicPr>
        <p:blipFill>
          <a:blip r:embed="rId3"/>
          <a:srcRect b="20428"/>
          <a:stretch>
            <a:fillRect/>
          </a:stretch>
        </p:blipFill>
        <p:spPr>
          <a:xfrm>
            <a:off x="0" y="0"/>
            <a:ext cx="10879139" cy="5775694"/>
          </a:xfrm>
          <a:prstGeom prst="rect">
            <a:avLst/>
          </a:prstGeom>
          <a:ln w="12700">
            <a:miter lim="400000"/>
          </a:ln>
        </p:spPr>
      </p:pic>
      <p:sp>
        <p:nvSpPr>
          <p:cNvPr id="8" name="Pladsholder til tekst 6">
            <a:extLst>
              <a:ext uri="{FF2B5EF4-FFF2-40B4-BE49-F238E27FC236}">
                <a16:creationId xmlns:a16="http://schemas.microsoft.com/office/drawing/2014/main" id="{92A225D9-7E9D-A847-8A5D-44A0B88FC936}"/>
              </a:ext>
            </a:extLst>
          </p:cNvPr>
          <p:cNvSpPr txBox="1">
            <a:spLocks/>
          </p:cNvSpPr>
          <p:nvPr/>
        </p:nvSpPr>
        <p:spPr>
          <a:xfrm>
            <a:off x="6018028" y="2139366"/>
            <a:ext cx="4860000" cy="1980000"/>
          </a:xfrm>
          <a:prstGeom prst="rect">
            <a:avLst/>
          </a:prstGeom>
          <a:solidFill>
            <a:srgbClr val="D81E00"/>
          </a:solidFill>
        </p:spPr>
        <p:txBody>
          <a:bodyPr vert="horz" lIns="360000" tIns="18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dirty="0">
              <a:solidFill>
                <a:srgbClr val="D81E00"/>
              </a:solidFill>
            </a:endParaRPr>
          </a:p>
          <a:p>
            <a:pPr marL="0" indent="0">
              <a:buFont typeface="Arial" panose="020B0604020202020204" pitchFamily="34" charset="0"/>
              <a:buNone/>
            </a:pPr>
            <a:endParaRPr lang="da-DK" sz="3200" b="0" dirty="0">
              <a:solidFill>
                <a:schemeClr val="bg1"/>
              </a:solidFill>
            </a:endParaRPr>
          </a:p>
          <a:p>
            <a:pPr marL="0" indent="0">
              <a:buFont typeface="Arial" panose="020B0604020202020204" pitchFamily="34" charset="0"/>
              <a:buNone/>
            </a:pPr>
            <a:r>
              <a:rPr lang="da-DK" sz="3200" b="0" dirty="0">
                <a:solidFill>
                  <a:schemeClr val="bg1"/>
                </a:solidFill>
              </a:rPr>
              <a:t>Kommunens</a:t>
            </a:r>
            <a:br>
              <a:rPr lang="da-DK" sz="3200" b="0" dirty="0">
                <a:solidFill>
                  <a:schemeClr val="bg1"/>
                </a:solidFill>
              </a:rPr>
            </a:br>
            <a:r>
              <a:rPr lang="da-DK" sz="3200" b="0" dirty="0">
                <a:solidFill>
                  <a:schemeClr val="bg1"/>
                </a:solidFill>
              </a:rPr>
              <a:t>informationssikkerhed</a:t>
            </a:r>
          </a:p>
          <a:p>
            <a:pPr marL="0" indent="0">
              <a:buNone/>
            </a:pPr>
            <a:r>
              <a:rPr lang="da-DK" sz="2000" b="0" dirty="0">
                <a:solidFill>
                  <a:schemeClr val="bg1"/>
                </a:solidFill>
                <a:latin typeface="Calibri Light" panose="020F0302020204030204" pitchFamily="34" charset="0"/>
                <a:cs typeface="Calibri Light" panose="020F0302020204030204" pitchFamily="34" charset="0"/>
              </a:rPr>
              <a:t>Status</a:t>
            </a:r>
            <a:endParaRPr lang="da-DK" sz="2800" b="0" dirty="0">
              <a:latin typeface="Calibri Light" panose="020F0302020204030204" pitchFamily="34" charset="0"/>
              <a:cs typeface="Calibri Light" panose="020F0302020204030204" pitchFamily="34" charset="0"/>
            </a:endParaRPr>
          </a:p>
          <a:p>
            <a:pPr marL="0" indent="0">
              <a:buFont typeface="Arial" panose="020B0604020202020204" pitchFamily="34" charset="0"/>
              <a:buNone/>
            </a:pPr>
            <a:endParaRPr lang="da-DK" sz="2800" b="0" dirty="0"/>
          </a:p>
          <a:p>
            <a:pPr marL="0" indent="0">
              <a:buFont typeface="Arial" panose="020B0604020202020204" pitchFamily="34" charset="0"/>
              <a:buNone/>
            </a:pPr>
            <a:endParaRPr lang="da-DK" sz="2800" b="0"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 name="image10.png"/>
          <p:cNvPicPr>
            <a:picLocks noChangeAspect="1"/>
          </p:cNvPicPr>
          <p:nvPr/>
        </p:nvPicPr>
        <p:blipFill>
          <a:blip r:embed="rId2">
            <a:alphaModFix amt="40000"/>
          </a:blip>
          <a:stretch>
            <a:fillRect/>
          </a:stretch>
        </p:blipFill>
        <p:spPr>
          <a:xfrm>
            <a:off x="1552491" y="-3010655"/>
            <a:ext cx="6593535" cy="6743388"/>
          </a:xfrm>
          <a:prstGeom prst="rect">
            <a:avLst/>
          </a:prstGeom>
          <a:ln w="12700">
            <a:miter lim="400000"/>
          </a:ln>
        </p:spPr>
      </p:pic>
      <p:sp>
        <p:nvSpPr>
          <p:cNvPr id="809" name="Shape 809"/>
          <p:cNvSpPr>
            <a:spLocks noGrp="1"/>
          </p:cNvSpPr>
          <p:nvPr>
            <p:ph type="title"/>
          </p:nvPr>
        </p:nvSpPr>
        <p:spPr>
          <a:xfrm>
            <a:off x="614363" y="523591"/>
            <a:ext cx="9428134" cy="504826"/>
          </a:xfrm>
          <a:prstGeom prst="rect">
            <a:avLst/>
          </a:prstGeom>
        </p:spPr>
        <p:txBody>
          <a:bodyPr numCol="1"/>
          <a:lstStyle/>
          <a:p>
            <a:r>
              <a:t>Retningslinjer for informationssikkerhed i XX kommune</a:t>
            </a:r>
          </a:p>
        </p:txBody>
      </p:sp>
      <p:sp>
        <p:nvSpPr>
          <p:cNvPr id="810" name="Shape 810"/>
          <p:cNvSpPr/>
          <p:nvPr/>
        </p:nvSpPr>
        <p:spPr>
          <a:xfrm>
            <a:off x="1225106" y="1325711"/>
            <a:ext cx="3763905" cy="2890953"/>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a:solidFill>
                  <a:srgbClr val="767171"/>
                </a:solidFill>
              </a:defRPr>
            </a:pPr>
            <a:r>
              <a:t>Politikker og ledelsesrammer</a:t>
            </a:r>
          </a:p>
          <a:p>
            <a:pPr>
              <a:lnSpc>
                <a:spcPts val="2200"/>
              </a:lnSpc>
              <a:defRPr>
                <a:solidFill>
                  <a:srgbClr val="767171"/>
                </a:solidFill>
              </a:defRPr>
            </a:pPr>
            <a:endParaRPr/>
          </a:p>
          <a:p>
            <a:pPr>
              <a:lnSpc>
                <a:spcPts val="2200"/>
              </a:lnSpc>
              <a:defRPr>
                <a:solidFill>
                  <a:srgbClr val="767171"/>
                </a:solidFill>
              </a:defRPr>
            </a:pPr>
            <a:r>
              <a:t>Sikkerhedsorganisation</a:t>
            </a:r>
          </a:p>
          <a:p>
            <a:pPr>
              <a:lnSpc>
                <a:spcPts val="2200"/>
              </a:lnSpc>
              <a:defRPr>
                <a:solidFill>
                  <a:srgbClr val="767171"/>
                </a:solidFill>
              </a:defRPr>
            </a:pPr>
            <a:endParaRPr/>
          </a:p>
          <a:p>
            <a:pPr>
              <a:lnSpc>
                <a:spcPts val="2200"/>
              </a:lnSpc>
              <a:defRPr>
                <a:solidFill>
                  <a:srgbClr val="767171"/>
                </a:solidFill>
              </a:defRPr>
            </a:pPr>
            <a:r>
              <a:t>Kommunens overordnede beskrivelse af informationssikkerhed</a:t>
            </a:r>
          </a:p>
          <a:p>
            <a:pPr>
              <a:lnSpc>
                <a:spcPts val="2200"/>
              </a:lnSpc>
              <a:defRPr>
                <a:solidFill>
                  <a:srgbClr val="767171"/>
                </a:solidFill>
              </a:defRPr>
            </a:pPr>
            <a:endParaRPr/>
          </a:p>
          <a:p>
            <a:pPr>
              <a:lnSpc>
                <a:spcPts val="2200"/>
              </a:lnSpc>
              <a:defRPr>
                <a:solidFill>
                  <a:srgbClr val="767171"/>
                </a:solidFill>
              </a:defRPr>
            </a:pPr>
            <a:r>
              <a:t>Xxx</a:t>
            </a:r>
          </a:p>
          <a:p>
            <a:pPr>
              <a:lnSpc>
                <a:spcPts val="2200"/>
              </a:lnSpc>
              <a:defRPr>
                <a:solidFill>
                  <a:srgbClr val="767171"/>
                </a:solidFill>
              </a:defRPr>
            </a:pPr>
            <a:endParaRPr/>
          </a:p>
          <a:p>
            <a:pPr>
              <a:lnSpc>
                <a:spcPts val="2200"/>
              </a:lnSpc>
              <a:defRPr>
                <a:solidFill>
                  <a:srgbClr val="767171"/>
                </a:solidFill>
              </a:defRPr>
            </a:pPr>
            <a:r>
              <a:t>Xxx</a:t>
            </a:r>
          </a:p>
        </p:txBody>
      </p:sp>
      <p:pic>
        <p:nvPicPr>
          <p:cNvPr id="811"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812" name="Shape 812"/>
          <p:cNvSpPr/>
          <p:nvPr/>
        </p:nvSpPr>
        <p:spPr>
          <a:xfrm>
            <a:off x="5439569" y="1325712"/>
            <a:ext cx="3283340" cy="344975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lnSpc>
                <a:spcPts val="2200"/>
              </a:lnSpc>
              <a:defRPr>
                <a:solidFill>
                  <a:srgbClr val="767171"/>
                </a:solidFill>
              </a:defRPr>
            </a:pPr>
            <a:r>
              <a:t>Retningslinjer</a:t>
            </a:r>
          </a:p>
          <a:p>
            <a:pPr>
              <a:lnSpc>
                <a:spcPts val="2200"/>
              </a:lnSpc>
              <a:defRPr>
                <a:solidFill>
                  <a:srgbClr val="767171"/>
                </a:solidFill>
              </a:defRPr>
            </a:pPr>
            <a:endParaRPr/>
          </a:p>
          <a:p>
            <a:pPr>
              <a:lnSpc>
                <a:spcPts val="2200"/>
              </a:lnSpc>
              <a:defRPr>
                <a:solidFill>
                  <a:srgbClr val="767171"/>
                </a:solidFill>
              </a:defRPr>
            </a:pPr>
            <a:r>
              <a:t>It-sikkerhedshåndbog</a:t>
            </a:r>
          </a:p>
          <a:p>
            <a:pPr>
              <a:lnSpc>
                <a:spcPts val="2200"/>
              </a:lnSpc>
              <a:defRPr>
                <a:solidFill>
                  <a:srgbClr val="767171"/>
                </a:solidFill>
              </a:defRPr>
            </a:pPr>
            <a:endParaRPr/>
          </a:p>
          <a:p>
            <a:pPr>
              <a:lnSpc>
                <a:spcPts val="2200"/>
              </a:lnSpc>
              <a:defRPr>
                <a:solidFill>
                  <a:srgbClr val="767171"/>
                </a:solidFill>
              </a:defRPr>
            </a:pPr>
            <a:r>
              <a:t>Retningslinjer for dataansvarlige</a:t>
            </a:r>
          </a:p>
          <a:p>
            <a:pPr>
              <a:lnSpc>
                <a:spcPts val="2200"/>
              </a:lnSpc>
              <a:defRPr>
                <a:solidFill>
                  <a:srgbClr val="767171"/>
                </a:solidFill>
              </a:defRPr>
            </a:pPr>
            <a:endParaRPr/>
          </a:p>
          <a:p>
            <a:pPr>
              <a:lnSpc>
                <a:spcPts val="2200"/>
              </a:lnSpc>
              <a:defRPr>
                <a:solidFill>
                  <a:srgbClr val="767171"/>
                </a:solidFill>
              </a:defRPr>
            </a:pPr>
            <a:r>
              <a:t>Retningslinjer for ledelse af informationssikkerhed</a:t>
            </a:r>
          </a:p>
          <a:p>
            <a:pPr>
              <a:lnSpc>
                <a:spcPts val="2200"/>
              </a:lnSpc>
              <a:defRPr>
                <a:solidFill>
                  <a:srgbClr val="767171"/>
                </a:solidFill>
              </a:defRPr>
            </a:pPr>
            <a:endParaRPr/>
          </a:p>
          <a:p>
            <a:pPr>
              <a:lnSpc>
                <a:spcPts val="2200"/>
              </a:lnSpc>
              <a:defRPr>
                <a:solidFill>
                  <a:srgbClr val="767171"/>
                </a:solidFill>
              </a:defRPr>
            </a:pPr>
            <a:r>
              <a:t>Xx</a:t>
            </a:r>
          </a:p>
          <a:p>
            <a:pPr>
              <a:lnSpc>
                <a:spcPts val="2200"/>
              </a:lnSpc>
              <a:defRPr>
                <a:solidFill>
                  <a:srgbClr val="767171"/>
                </a:solidFill>
              </a:defRPr>
            </a:pPr>
            <a:endParaRPr/>
          </a:p>
          <a:p>
            <a:pPr>
              <a:lnSpc>
                <a:spcPts val="2200"/>
              </a:lnSpc>
              <a:defRPr>
                <a:solidFill>
                  <a:srgbClr val="767171"/>
                </a:solidFill>
              </a:defRPr>
            </a:pPr>
            <a:r>
              <a:t>xx</a:t>
            </a:r>
          </a:p>
        </p:txBody>
      </p:sp>
      <p:sp>
        <p:nvSpPr>
          <p:cNvPr id="813" name="Shape 813"/>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814" name="image68.png"/>
          <p:cNvPicPr>
            <a:picLocks noChangeAspect="1"/>
          </p:cNvPicPr>
          <p:nvPr/>
        </p:nvPicPr>
        <p:blipFill>
          <a:blip r:embed="rId3"/>
          <a:stretch>
            <a:fillRect/>
          </a:stretch>
        </p:blipFill>
        <p:spPr>
          <a:xfrm>
            <a:off x="99673" y="1556739"/>
            <a:ext cx="810261" cy="802317"/>
          </a:xfrm>
          <a:prstGeom prst="rect">
            <a:avLst/>
          </a:prstGeom>
          <a:ln w="12700">
            <a:miter lim="400000"/>
          </a:ln>
        </p:spPr>
      </p:pic>
      <p:sp>
        <p:nvSpPr>
          <p:cNvPr id="815" name="Shape 815"/>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816"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817" name="image53.png"/>
          <p:cNvPicPr>
            <a:picLocks noChangeAspect="1"/>
          </p:cNvPicPr>
          <p:nvPr/>
        </p:nvPicPr>
        <p:blipFill>
          <a:blip r:embed="rId5">
            <a:alphaModFix amt="50000"/>
          </a:blip>
          <a:stretch>
            <a:fillRect/>
          </a:stretch>
        </p:blipFill>
        <p:spPr>
          <a:xfrm>
            <a:off x="16293620" y="1826774"/>
            <a:ext cx="2276134" cy="944811"/>
          </a:xfrm>
          <a:prstGeom prst="rect">
            <a:avLst/>
          </a:prstGeom>
          <a:ln w="12700">
            <a:miter lim="400000"/>
          </a:ln>
        </p:spPr>
      </p:pic>
      <p:pic>
        <p:nvPicPr>
          <p:cNvPr id="818" name="image29.png"/>
          <p:cNvPicPr>
            <a:picLocks noChangeAspect="1"/>
          </p:cNvPicPr>
          <p:nvPr/>
        </p:nvPicPr>
        <p:blipFill>
          <a:blip r:embed="rId6">
            <a:alphaModFix amt="50000"/>
          </a:blip>
          <a:stretch>
            <a:fillRect/>
          </a:stretch>
        </p:blipFill>
        <p:spPr>
          <a:xfrm>
            <a:off x="8419918" y="467264"/>
            <a:ext cx="1137593" cy="1354276"/>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 name="image70.png" descr="Et billede, der indeholder tekst, bærbar computer, person, indendørs  Automatisk genereret beskrivelse"/>
          <p:cNvPicPr>
            <a:picLocks noChangeAspect="1"/>
          </p:cNvPicPr>
          <p:nvPr/>
        </p:nvPicPr>
        <p:blipFill>
          <a:blip r:embed="rId3"/>
          <a:srcRect b="20428"/>
          <a:stretch>
            <a:fillRect/>
          </a:stretch>
        </p:blipFill>
        <p:spPr>
          <a:xfrm>
            <a:off x="0" y="6264"/>
            <a:ext cx="10879136" cy="5775694"/>
          </a:xfrm>
          <a:prstGeom prst="rect">
            <a:avLst/>
          </a:prstGeom>
          <a:ln w="12700">
            <a:miter lim="400000"/>
          </a:ln>
        </p:spPr>
      </p:pic>
      <p:sp>
        <p:nvSpPr>
          <p:cNvPr id="8" name="Pladsholder til tekst 6">
            <a:extLst>
              <a:ext uri="{FF2B5EF4-FFF2-40B4-BE49-F238E27FC236}">
                <a16:creationId xmlns:a16="http://schemas.microsoft.com/office/drawing/2014/main" id="{574ADF71-950A-D940-AD74-4CF2C6126C30}"/>
              </a:ext>
            </a:extLst>
          </p:cNvPr>
          <p:cNvSpPr txBox="1">
            <a:spLocks/>
          </p:cNvSpPr>
          <p:nvPr/>
        </p:nvSpPr>
        <p:spPr>
          <a:xfrm>
            <a:off x="6018028" y="2806994"/>
            <a:ext cx="4860000" cy="1312371"/>
          </a:xfrm>
          <a:prstGeom prst="rect">
            <a:avLst/>
          </a:prstGeom>
          <a:solidFill>
            <a:srgbClr val="D81E00"/>
          </a:solidFill>
        </p:spPr>
        <p:txBody>
          <a:bodyPr vert="horz" lIns="360000" tIns="18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dirty="0">
              <a:solidFill>
                <a:srgbClr val="D81E00"/>
              </a:solidFill>
            </a:endParaRPr>
          </a:p>
          <a:p>
            <a:pPr marL="0" indent="0">
              <a:buFont typeface="Arial" panose="020B0604020202020204" pitchFamily="34" charset="0"/>
              <a:buNone/>
            </a:pPr>
            <a:endParaRPr lang="da-DK" sz="3200" b="0" dirty="0">
              <a:solidFill>
                <a:schemeClr val="bg1"/>
              </a:solidFill>
            </a:endParaRPr>
          </a:p>
          <a:p>
            <a:pPr marL="0" indent="0">
              <a:buFont typeface="Arial" panose="020B0604020202020204" pitchFamily="34" charset="0"/>
              <a:buNone/>
            </a:pPr>
            <a:r>
              <a:rPr lang="da-DK" sz="3200" b="0" dirty="0">
                <a:solidFill>
                  <a:schemeClr val="bg1"/>
                </a:solidFill>
              </a:rPr>
              <a:t>Sådan kontrolleres vi</a:t>
            </a:r>
          </a:p>
          <a:p>
            <a:pPr marL="0" indent="0">
              <a:buNone/>
            </a:pPr>
            <a:r>
              <a:rPr lang="da-DK" sz="2000" b="0" dirty="0">
                <a:solidFill>
                  <a:schemeClr val="bg1"/>
                </a:solidFill>
                <a:latin typeface="Calibri Light" panose="020F0302020204030204" pitchFamily="34" charset="0"/>
                <a:cs typeface="Calibri Light" panose="020F0302020204030204" pitchFamily="34" charset="0"/>
              </a:rPr>
              <a:t>Tilsyn</a:t>
            </a:r>
            <a:endParaRPr lang="da-DK" sz="2800" b="0" dirty="0">
              <a:latin typeface="Calibri Light" panose="020F0302020204030204" pitchFamily="34" charset="0"/>
              <a:cs typeface="Calibri Light" panose="020F0302020204030204" pitchFamily="34" charset="0"/>
            </a:endParaRPr>
          </a:p>
          <a:p>
            <a:pPr marL="0" indent="0">
              <a:buFont typeface="Arial" panose="020B0604020202020204" pitchFamily="34" charset="0"/>
              <a:buNone/>
            </a:pPr>
            <a:endParaRPr lang="da-DK" sz="2800" b="0" dirty="0"/>
          </a:p>
          <a:p>
            <a:pPr marL="0" indent="0">
              <a:buFont typeface="Arial" panose="020B0604020202020204" pitchFamily="34" charset="0"/>
              <a:buNone/>
            </a:pPr>
            <a:endParaRPr lang="da-DK" sz="2800" b="0"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55000"/>
          </a:stretch>
        </a:blipFill>
        <a:effectLst/>
      </p:bgPr>
    </p:bg>
    <p:spTree>
      <p:nvGrpSpPr>
        <p:cNvPr id="1" name=""/>
        <p:cNvGrpSpPr/>
        <p:nvPr/>
      </p:nvGrpSpPr>
      <p:grpSpPr>
        <a:xfrm>
          <a:off x="0" y="0"/>
          <a:ext cx="0" cy="0"/>
          <a:chOff x="0" y="0"/>
          <a:chExt cx="0" cy="0"/>
        </a:xfrm>
      </p:grpSpPr>
      <p:sp>
        <p:nvSpPr>
          <p:cNvPr id="8" name="Pladsholder til tekst 6">
            <a:extLst>
              <a:ext uri="{FF2B5EF4-FFF2-40B4-BE49-F238E27FC236}">
                <a16:creationId xmlns:a16="http://schemas.microsoft.com/office/drawing/2014/main" id="{2FDE73C3-A43E-8D45-AA9A-EAC1A85A9FFE}"/>
              </a:ext>
            </a:extLst>
          </p:cNvPr>
          <p:cNvSpPr txBox="1">
            <a:spLocks/>
          </p:cNvSpPr>
          <p:nvPr/>
        </p:nvSpPr>
        <p:spPr>
          <a:xfrm>
            <a:off x="6007395" y="2139366"/>
            <a:ext cx="4860000" cy="1980000"/>
          </a:xfrm>
          <a:prstGeom prst="rect">
            <a:avLst/>
          </a:prstGeom>
          <a:solidFill>
            <a:srgbClr val="D81E00"/>
          </a:solidFill>
        </p:spPr>
        <p:txBody>
          <a:bodyPr vert="horz" lIns="360000" tIns="18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dirty="0">
              <a:solidFill>
                <a:srgbClr val="D81E00"/>
              </a:solidFill>
            </a:endParaRPr>
          </a:p>
          <a:p>
            <a:pPr marL="0" indent="0">
              <a:buFont typeface="Arial" panose="020B0604020202020204" pitchFamily="34" charset="0"/>
              <a:buNone/>
            </a:pPr>
            <a:endParaRPr lang="da-DK" sz="3200" b="0" dirty="0">
              <a:solidFill>
                <a:schemeClr val="bg1"/>
              </a:solidFill>
            </a:endParaRPr>
          </a:p>
          <a:p>
            <a:pPr marL="0" indent="0">
              <a:buFont typeface="Arial" panose="020B0604020202020204" pitchFamily="34" charset="0"/>
              <a:buNone/>
            </a:pPr>
            <a:r>
              <a:rPr lang="da-DK" sz="3200" b="0" dirty="0">
                <a:solidFill>
                  <a:schemeClr val="bg1"/>
                </a:solidFill>
              </a:rPr>
              <a:t>Ledelse af informationssikkerhed</a:t>
            </a:r>
          </a:p>
          <a:p>
            <a:pPr marL="0" indent="0">
              <a:buNone/>
            </a:pPr>
            <a:r>
              <a:rPr lang="da-DK" sz="2000" b="0" dirty="0">
                <a:solidFill>
                  <a:schemeClr val="bg1"/>
                </a:solidFill>
                <a:latin typeface="Calibri Light" panose="020F0302020204030204" pitchFamily="34" charset="0"/>
                <a:cs typeface="Calibri Light" panose="020F0302020204030204" pitchFamily="34" charset="0"/>
              </a:rPr>
              <a:t>I de kommunale direktioner</a:t>
            </a:r>
          </a:p>
          <a:p>
            <a:pPr marL="0" indent="0">
              <a:buNone/>
            </a:pPr>
            <a:endParaRPr lang="da-DK" sz="2800" b="0" dirty="0"/>
          </a:p>
          <a:p>
            <a:pPr marL="0" indent="0">
              <a:buFont typeface="Arial" panose="020B0604020202020204" pitchFamily="34" charset="0"/>
              <a:buNone/>
            </a:pPr>
            <a:endParaRPr lang="da-DK" sz="2800" b="0" dirty="0"/>
          </a:p>
        </p:txBody>
      </p:sp>
      <p:sp>
        <p:nvSpPr>
          <p:cNvPr id="105" name="Shape 105"/>
          <p:cNvSpPr>
            <a:spLocks noGrp="1"/>
          </p:cNvSpPr>
          <p:nvPr>
            <p:ph type="sldNum" sz="quarter" idx="4294967295"/>
          </p:nvPr>
        </p:nvSpPr>
        <p:spPr>
          <a:xfrm>
            <a:off x="10211062" y="5897390"/>
            <a:ext cx="127001" cy="127001"/>
          </a:xfrm>
          <a:prstGeom prst="rect">
            <a:avLst/>
          </a:prstGeom>
          <a:extLst>
            <a:ext uri="{C572A759-6A51-4108-AA02-DFA0A04FC94B}">
              <ma14:wrappingTextBoxFlag xmlns="" xmlns:ma14="http://schemas.microsoft.com/office/mac/drawingml/2011/main" val="1"/>
            </a:ext>
          </a:extLst>
        </p:spPr>
        <p:txBody>
          <a:bodyPr numCol="1"/>
          <a:lstStyle>
            <a:lvl1pPr algn="r">
              <a:defRPr sz="800">
                <a:solidFill>
                  <a:srgbClr val="343536"/>
                </a:solidFill>
                <a:latin typeface="Arial"/>
                <a:ea typeface="Arial"/>
                <a:cs typeface="Arial"/>
                <a:sym typeface="Arial"/>
              </a:defRPr>
            </a:lvl1pPr>
          </a:lstStyle>
          <a:p>
            <a:fld id="{86CB4B4D-7CA3-9044-876B-883B54F8677D}" type="slidenum">
              <a:t>5</a:t>
            </a:fld>
            <a:endParaRPr/>
          </a:p>
        </p:txBody>
      </p:sp>
      <p:sp>
        <p:nvSpPr>
          <p:cNvPr id="107" name="Shape 107"/>
          <p:cNvSpPr>
            <a:spLocks noGrp="1"/>
          </p:cNvSpPr>
          <p:nvPr>
            <p:ph type="body" sz="quarter" idx="1"/>
          </p:nvPr>
        </p:nvSpPr>
        <p:spPr>
          <a:xfrm>
            <a:off x="0" y="5526740"/>
            <a:ext cx="10879140" cy="592942"/>
          </a:xfrm>
          <a:prstGeom prst="rect">
            <a:avLst/>
          </a:prstGeom>
          <a:solidFill>
            <a:srgbClr val="203864"/>
          </a:solidFill>
        </p:spPr>
        <p:txBody>
          <a:bodyPr lIns="36000" tIns="36000" rIns="360000" bIns="36000" numCol="1"/>
          <a:lstStyle/>
          <a:p>
            <a:pPr marL="0" indent="0" algn="r" defTabSz="554824">
              <a:spcBef>
                <a:spcPts val="500"/>
              </a:spcBef>
              <a:buSzTx/>
              <a:buNone/>
              <a:defRPr sz="1088">
                <a:solidFill>
                  <a:srgbClr val="8FAADC"/>
                </a:solidFill>
              </a:defRPr>
            </a:pPr>
            <a:r>
              <a:rPr lang="da-DK" sz="1050" dirty="0">
                <a:solidFill>
                  <a:schemeClr val="accent1">
                    <a:lumMod val="60000"/>
                    <a:lumOff val="40000"/>
                  </a:schemeClr>
                </a:solidFill>
              </a:rPr>
              <a:t>AKTUEL AFSENDER SKRIVES HER I VERSALER OG HOLDER HØJREKANT</a:t>
            </a:r>
            <a:endParaRPr lang="da-DK" sz="900" dirty="0"/>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1" name="image71.png"/>
          <p:cNvPicPr>
            <a:picLocks noChangeAspect="1"/>
          </p:cNvPicPr>
          <p:nvPr/>
        </p:nvPicPr>
        <p:blipFill>
          <a:blip r:embed="rId3"/>
          <a:stretch>
            <a:fillRect/>
          </a:stretch>
        </p:blipFill>
        <p:spPr>
          <a:xfrm>
            <a:off x="2546652" y="4239047"/>
            <a:ext cx="4323552" cy="1451055"/>
          </a:xfrm>
          <a:prstGeom prst="rect">
            <a:avLst/>
          </a:prstGeom>
          <a:ln w="12700">
            <a:miter lim="400000"/>
          </a:ln>
        </p:spPr>
      </p:pic>
      <p:pic>
        <p:nvPicPr>
          <p:cNvPr id="832" name="image10.png"/>
          <p:cNvPicPr>
            <a:picLocks noChangeAspect="1"/>
          </p:cNvPicPr>
          <p:nvPr/>
        </p:nvPicPr>
        <p:blipFill>
          <a:blip r:embed="rId4">
            <a:alphaModFix amt="40000"/>
          </a:blip>
          <a:stretch>
            <a:fillRect/>
          </a:stretch>
        </p:blipFill>
        <p:spPr>
          <a:xfrm>
            <a:off x="1552491" y="-3010655"/>
            <a:ext cx="6593535" cy="6743388"/>
          </a:xfrm>
          <a:prstGeom prst="rect">
            <a:avLst/>
          </a:prstGeom>
          <a:ln w="12700">
            <a:miter lim="400000"/>
          </a:ln>
        </p:spPr>
      </p:pic>
      <p:sp>
        <p:nvSpPr>
          <p:cNvPr id="833" name="Shape 833"/>
          <p:cNvSpPr>
            <a:spLocks noGrp="1"/>
          </p:cNvSpPr>
          <p:nvPr>
            <p:ph type="title"/>
          </p:nvPr>
        </p:nvSpPr>
        <p:spPr>
          <a:xfrm>
            <a:off x="614363" y="523591"/>
            <a:ext cx="9428134" cy="504826"/>
          </a:xfrm>
          <a:prstGeom prst="rect">
            <a:avLst/>
          </a:prstGeom>
        </p:spPr>
        <p:txBody>
          <a:bodyPr numCol="1"/>
          <a:lstStyle/>
          <a:p>
            <a:r>
              <a:t>Datatilsynet</a:t>
            </a:r>
          </a:p>
        </p:txBody>
      </p:sp>
      <p:sp>
        <p:nvSpPr>
          <p:cNvPr id="834" name="Shape 834"/>
          <p:cNvSpPr/>
          <p:nvPr/>
        </p:nvSpPr>
        <p:spPr>
          <a:xfrm>
            <a:off x="1199110" y="1361101"/>
            <a:ext cx="5671094" cy="12090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Datatilsynet er den centrale uafhængige myndighed, der fører tilsyn med, at reglerne om databeskyttelse af personoplysninger bliver overholdt. </a:t>
            </a:r>
          </a:p>
        </p:txBody>
      </p:sp>
      <p:pic>
        <p:nvPicPr>
          <p:cNvPr id="835" name="image10.png"/>
          <p:cNvPicPr>
            <a:picLocks noChangeAspect="1"/>
          </p:cNvPicPr>
          <p:nvPr/>
        </p:nvPicPr>
        <p:blipFill>
          <a:blip r:embed="rId4"/>
          <a:stretch>
            <a:fillRect/>
          </a:stretch>
        </p:blipFill>
        <p:spPr>
          <a:xfrm>
            <a:off x="12186384" y="1117066"/>
            <a:ext cx="613256" cy="627193"/>
          </a:xfrm>
          <a:prstGeom prst="rect">
            <a:avLst/>
          </a:prstGeom>
          <a:ln w="12700">
            <a:miter lim="400000"/>
          </a:ln>
        </p:spPr>
      </p:pic>
      <p:sp>
        <p:nvSpPr>
          <p:cNvPr id="836" name="Shape 836"/>
          <p:cNvSpPr/>
          <p:nvPr/>
        </p:nvSpPr>
        <p:spPr>
          <a:xfrm>
            <a:off x="1199111" y="2377825"/>
            <a:ext cx="4794366" cy="205088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p>
            <a:pPr>
              <a:lnSpc>
                <a:spcPts val="2200"/>
              </a:lnSpc>
              <a:defRPr sz="1600">
                <a:solidFill>
                  <a:srgbClr val="767171"/>
                </a:solidFill>
              </a:defRPr>
            </a:pPr>
            <a:r>
              <a:rPr dirty="0"/>
              <a:t>Det </a:t>
            </a:r>
            <a:r>
              <a:rPr dirty="0" err="1"/>
              <a:t>gør</a:t>
            </a:r>
            <a:r>
              <a:rPr dirty="0"/>
              <a:t> de </a:t>
            </a:r>
            <a:r>
              <a:rPr dirty="0" err="1"/>
              <a:t>gennem</a:t>
            </a:r>
            <a:r>
              <a:rPr dirty="0"/>
              <a:t> </a:t>
            </a:r>
            <a:r>
              <a:rPr dirty="0" err="1"/>
              <a:t>behandling</a:t>
            </a:r>
            <a:r>
              <a:rPr dirty="0"/>
              <a:t> </a:t>
            </a:r>
            <a:r>
              <a:rPr dirty="0" err="1"/>
              <a:t>af</a:t>
            </a:r>
            <a:r>
              <a:rPr dirty="0"/>
              <a:t> </a:t>
            </a:r>
            <a:r>
              <a:rPr dirty="0" err="1"/>
              <a:t>klagesager</a:t>
            </a:r>
            <a:r>
              <a:rPr dirty="0"/>
              <a:t>, </a:t>
            </a:r>
            <a:r>
              <a:rPr dirty="0" err="1"/>
              <a:t>anmeldelser</a:t>
            </a:r>
            <a:r>
              <a:rPr dirty="0"/>
              <a:t> om </a:t>
            </a:r>
            <a:r>
              <a:rPr dirty="0" err="1"/>
              <a:t>brud</a:t>
            </a:r>
            <a:r>
              <a:rPr dirty="0"/>
              <a:t> </a:t>
            </a:r>
            <a:r>
              <a:rPr dirty="0" err="1"/>
              <a:t>på</a:t>
            </a:r>
            <a:r>
              <a:rPr dirty="0"/>
              <a:t> </a:t>
            </a:r>
            <a:r>
              <a:rPr dirty="0" err="1"/>
              <a:t>persondatasikkerheden</a:t>
            </a:r>
            <a:r>
              <a:rPr dirty="0"/>
              <a:t> </a:t>
            </a:r>
            <a:r>
              <a:rPr dirty="0" err="1"/>
              <a:t>og</a:t>
            </a:r>
            <a:r>
              <a:rPr dirty="0"/>
              <a:t> </a:t>
            </a:r>
            <a:r>
              <a:rPr dirty="0" err="1"/>
              <a:t>egentlige</a:t>
            </a:r>
            <a:r>
              <a:rPr dirty="0"/>
              <a:t> </a:t>
            </a:r>
            <a:r>
              <a:rPr dirty="0" err="1"/>
              <a:t>tilsynsaktiviteter</a:t>
            </a:r>
            <a:r>
              <a:rPr dirty="0"/>
              <a:t>.</a:t>
            </a:r>
          </a:p>
          <a:p>
            <a:pPr>
              <a:lnSpc>
                <a:spcPts val="2200"/>
              </a:lnSpc>
              <a:defRPr sz="1600">
                <a:solidFill>
                  <a:srgbClr val="767171"/>
                </a:solidFill>
              </a:defRPr>
            </a:pPr>
            <a:endParaRPr dirty="0"/>
          </a:p>
          <a:p>
            <a:pPr>
              <a:lnSpc>
                <a:spcPts val="2200"/>
              </a:lnSpc>
              <a:defRPr sz="1600">
                <a:solidFill>
                  <a:srgbClr val="767171"/>
                </a:solidFill>
              </a:defRPr>
            </a:pPr>
            <a:r>
              <a:rPr lang="da-DK" sz="1600" dirty="0"/>
              <a:t>Ved brud på databeskyttelsesreglerne kan tilsynet udtale offentlig kritik eller politianmelde kommunen med indstilling om bødestraf. </a:t>
            </a:r>
            <a:endParaRPr dirty="0"/>
          </a:p>
        </p:txBody>
      </p:sp>
      <p:sp>
        <p:nvSpPr>
          <p:cNvPr id="837" name="Shape 83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838" name="image8.png"/>
          <p:cNvPicPr>
            <a:picLocks noChangeAspect="1"/>
          </p:cNvPicPr>
          <p:nvPr/>
        </p:nvPicPr>
        <p:blipFill>
          <a:blip r:embed="rId5"/>
          <a:stretch>
            <a:fillRect/>
          </a:stretch>
        </p:blipFill>
        <p:spPr>
          <a:xfrm>
            <a:off x="127408" y="1552637"/>
            <a:ext cx="747047" cy="764027"/>
          </a:xfrm>
          <a:prstGeom prst="rect">
            <a:avLst/>
          </a:prstGeom>
          <a:ln w="12700">
            <a:miter lim="400000"/>
          </a:ln>
        </p:spPr>
      </p:pic>
      <p:pic>
        <p:nvPicPr>
          <p:cNvPr id="839" name="image72.png"/>
          <p:cNvPicPr>
            <a:picLocks noChangeAspect="1"/>
          </p:cNvPicPr>
          <p:nvPr/>
        </p:nvPicPr>
        <p:blipFill>
          <a:blip r:embed="rId6">
            <a:alphaModFix amt="50000"/>
          </a:blip>
          <a:stretch>
            <a:fillRect/>
          </a:stretch>
        </p:blipFill>
        <p:spPr>
          <a:xfrm>
            <a:off x="7548240" y="1686660"/>
            <a:ext cx="2301291" cy="3630206"/>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 name="image10.png"/>
          <p:cNvPicPr>
            <a:picLocks noChangeAspect="1"/>
          </p:cNvPicPr>
          <p:nvPr/>
        </p:nvPicPr>
        <p:blipFill>
          <a:blip r:embed="rId2">
            <a:alphaModFix amt="40000"/>
          </a:blip>
          <a:stretch>
            <a:fillRect/>
          </a:stretch>
        </p:blipFill>
        <p:spPr>
          <a:xfrm>
            <a:off x="1552491" y="-3010655"/>
            <a:ext cx="6593535" cy="6743388"/>
          </a:xfrm>
          <a:prstGeom prst="rect">
            <a:avLst/>
          </a:prstGeom>
          <a:ln w="12700">
            <a:miter lim="400000"/>
          </a:ln>
        </p:spPr>
      </p:pic>
      <p:sp>
        <p:nvSpPr>
          <p:cNvPr id="844" name="Shape 844"/>
          <p:cNvSpPr>
            <a:spLocks noGrp="1"/>
          </p:cNvSpPr>
          <p:nvPr>
            <p:ph type="title"/>
          </p:nvPr>
        </p:nvSpPr>
        <p:spPr>
          <a:xfrm>
            <a:off x="614363" y="523591"/>
            <a:ext cx="9428134" cy="504826"/>
          </a:xfrm>
          <a:prstGeom prst="rect">
            <a:avLst/>
          </a:prstGeom>
        </p:spPr>
        <p:txBody>
          <a:bodyPr numCol="1"/>
          <a:lstStyle/>
          <a:p>
            <a:r>
              <a:t>Revision</a:t>
            </a:r>
          </a:p>
        </p:txBody>
      </p:sp>
      <p:sp>
        <p:nvSpPr>
          <p:cNvPr id="845" name="Shape 845"/>
          <p:cNvSpPr/>
          <p:nvPr/>
        </p:nvSpPr>
        <p:spPr>
          <a:xfrm>
            <a:off x="1199110" y="1361101"/>
            <a:ext cx="5798503"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Kommunen gennemfører en række kontroller, som forholder sig til informationssikkerheden - f.eks. it-revision og revision af overholdelse af NSIS-standarden.</a:t>
            </a:r>
          </a:p>
        </p:txBody>
      </p:sp>
      <p:pic>
        <p:nvPicPr>
          <p:cNvPr id="846"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847" name="Shape 847"/>
          <p:cNvSpPr/>
          <p:nvPr/>
        </p:nvSpPr>
        <p:spPr>
          <a:xfrm>
            <a:off x="1199110" y="2377825"/>
            <a:ext cx="4645626" cy="14871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lnSpc>
                <a:spcPts val="2200"/>
              </a:lnSpc>
              <a:defRPr sz="1600">
                <a:solidFill>
                  <a:srgbClr val="767171"/>
                </a:solidFill>
              </a:defRPr>
            </a:lvl1pPr>
          </a:lstStyle>
          <a:p>
            <a:r>
              <a:t>Derudover kan kommunen have egen intern revision og evt. tilsyn med informationssikkerheden og almindeligt tilsyn med ledelsessystemerne, herunder ledelse af informationssikkerhed.</a:t>
            </a:r>
          </a:p>
        </p:txBody>
      </p:sp>
      <p:sp>
        <p:nvSpPr>
          <p:cNvPr id="848" name="Shape 848"/>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849"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850" name="image20.png"/>
          <p:cNvPicPr>
            <a:picLocks noChangeAspect="1"/>
          </p:cNvPicPr>
          <p:nvPr/>
        </p:nvPicPr>
        <p:blipFill>
          <a:blip r:embed="rId4">
            <a:alphaModFix amt="50000"/>
          </a:blip>
          <a:stretch>
            <a:fillRect/>
          </a:stretch>
        </p:blipFill>
        <p:spPr>
          <a:xfrm>
            <a:off x="6343813" y="3018580"/>
            <a:ext cx="1323490" cy="1323490"/>
          </a:xfrm>
          <a:prstGeom prst="rect">
            <a:avLst/>
          </a:prstGeom>
          <a:ln w="12700">
            <a:miter lim="400000"/>
          </a:ln>
        </p:spPr>
      </p:pic>
      <p:sp>
        <p:nvSpPr>
          <p:cNvPr id="851" name="Shape 851"/>
          <p:cNvSpPr/>
          <p:nvPr/>
        </p:nvSpPr>
        <p:spPr>
          <a:xfrm>
            <a:off x="3169904" y="4333044"/>
            <a:ext cx="8061313" cy="9774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55" y="0"/>
                </a:lnTo>
                <a:lnTo>
                  <a:pt x="20945"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852" name="image31.png"/>
          <p:cNvPicPr>
            <a:picLocks noChangeAspect="1"/>
          </p:cNvPicPr>
          <p:nvPr/>
        </p:nvPicPr>
        <p:blipFill>
          <a:blip r:embed="rId5">
            <a:alphaModFix amt="50000"/>
          </a:blip>
          <a:stretch>
            <a:fillRect/>
          </a:stretch>
        </p:blipFill>
        <p:spPr>
          <a:xfrm>
            <a:off x="3476519" y="3413135"/>
            <a:ext cx="1919358" cy="1919358"/>
          </a:xfrm>
          <a:prstGeom prst="rect">
            <a:avLst/>
          </a:prstGeom>
          <a:ln w="12700">
            <a:miter lim="400000"/>
          </a:ln>
        </p:spPr>
      </p:pic>
      <p:pic>
        <p:nvPicPr>
          <p:cNvPr id="853" name="image72.png"/>
          <p:cNvPicPr>
            <a:picLocks noChangeAspect="1"/>
          </p:cNvPicPr>
          <p:nvPr/>
        </p:nvPicPr>
        <p:blipFill>
          <a:blip r:embed="rId6">
            <a:alphaModFix amt="50000"/>
          </a:blip>
          <a:stretch>
            <a:fillRect/>
          </a:stretch>
        </p:blipFill>
        <p:spPr>
          <a:xfrm>
            <a:off x="7571588" y="1686660"/>
            <a:ext cx="2301292" cy="3630206"/>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 name="image10.png"/>
          <p:cNvPicPr>
            <a:picLocks noChangeAspect="1"/>
          </p:cNvPicPr>
          <p:nvPr/>
        </p:nvPicPr>
        <p:blipFill>
          <a:blip r:embed="rId2">
            <a:alphaModFix amt="40000"/>
          </a:blip>
          <a:stretch>
            <a:fillRect/>
          </a:stretch>
        </p:blipFill>
        <p:spPr>
          <a:xfrm>
            <a:off x="1552491" y="-3010655"/>
            <a:ext cx="6593535" cy="6743388"/>
          </a:xfrm>
          <a:prstGeom prst="rect">
            <a:avLst/>
          </a:prstGeom>
          <a:ln w="12700">
            <a:miter lim="400000"/>
          </a:ln>
        </p:spPr>
      </p:pic>
      <p:sp>
        <p:nvSpPr>
          <p:cNvPr id="858" name="Shape 858"/>
          <p:cNvSpPr>
            <a:spLocks noGrp="1"/>
          </p:cNvSpPr>
          <p:nvPr>
            <p:ph type="title"/>
          </p:nvPr>
        </p:nvSpPr>
        <p:spPr>
          <a:xfrm>
            <a:off x="614363" y="523591"/>
            <a:ext cx="9428134" cy="504826"/>
          </a:xfrm>
          <a:prstGeom prst="rect">
            <a:avLst/>
          </a:prstGeom>
        </p:spPr>
        <p:txBody>
          <a:bodyPr numCol="1"/>
          <a:lstStyle/>
          <a:p>
            <a:r>
              <a:t>DPO</a:t>
            </a:r>
          </a:p>
        </p:txBody>
      </p:sp>
      <p:sp>
        <p:nvSpPr>
          <p:cNvPr id="859" name="Shape 859"/>
          <p:cNvSpPr/>
          <p:nvPr/>
        </p:nvSpPr>
        <p:spPr>
          <a:xfrm>
            <a:off x="1199110" y="1361101"/>
            <a:ext cx="5798503"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Kommunens DPO har en vigtig funktion i forhold til at rapportere til ledelsen om kommunens modenhed og overholdelse af kravene i databeskyttelsesforordningen. </a:t>
            </a:r>
          </a:p>
        </p:txBody>
      </p:sp>
      <p:pic>
        <p:nvPicPr>
          <p:cNvPr id="860"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861" name="Shape 861"/>
          <p:cNvSpPr/>
          <p:nvPr/>
        </p:nvSpPr>
        <p:spPr>
          <a:xfrm>
            <a:off x="1199110" y="2377825"/>
            <a:ext cx="4645626" cy="9283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lnSpc>
                <a:spcPts val="2200"/>
              </a:lnSpc>
              <a:defRPr sz="1600">
                <a:solidFill>
                  <a:srgbClr val="767171"/>
                </a:solidFill>
              </a:defRPr>
            </a:lvl1pPr>
          </a:lstStyle>
          <a:p>
            <a:r>
              <a:t>Det er vigtigt at bruge DPO’ens status til en refleksion over, om der skal justeres i kommunens indsatser omkring informationssikkerhed.</a:t>
            </a:r>
          </a:p>
        </p:txBody>
      </p:sp>
      <p:sp>
        <p:nvSpPr>
          <p:cNvPr id="862" name="Shape 862"/>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863"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864" name="image20.png"/>
          <p:cNvPicPr>
            <a:picLocks noChangeAspect="1"/>
          </p:cNvPicPr>
          <p:nvPr/>
        </p:nvPicPr>
        <p:blipFill>
          <a:blip r:embed="rId4">
            <a:alphaModFix amt="50000"/>
          </a:blip>
          <a:stretch>
            <a:fillRect/>
          </a:stretch>
        </p:blipFill>
        <p:spPr>
          <a:xfrm>
            <a:off x="6343813" y="3018580"/>
            <a:ext cx="1323490" cy="1323490"/>
          </a:xfrm>
          <a:prstGeom prst="rect">
            <a:avLst/>
          </a:prstGeom>
          <a:ln w="12700">
            <a:miter lim="400000"/>
          </a:ln>
        </p:spPr>
      </p:pic>
      <p:sp>
        <p:nvSpPr>
          <p:cNvPr id="865" name="Shape 865"/>
          <p:cNvSpPr/>
          <p:nvPr/>
        </p:nvSpPr>
        <p:spPr>
          <a:xfrm>
            <a:off x="3169904" y="4333044"/>
            <a:ext cx="8180582" cy="9774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45" y="0"/>
                </a:lnTo>
                <a:lnTo>
                  <a:pt x="20955"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866" name="image72.png"/>
          <p:cNvPicPr>
            <a:picLocks noChangeAspect="1"/>
          </p:cNvPicPr>
          <p:nvPr/>
        </p:nvPicPr>
        <p:blipFill>
          <a:blip r:embed="rId5">
            <a:alphaModFix amt="50000"/>
          </a:blip>
          <a:stretch>
            <a:fillRect/>
          </a:stretch>
        </p:blipFill>
        <p:spPr>
          <a:xfrm>
            <a:off x="7571588" y="1686660"/>
            <a:ext cx="2301292" cy="3630206"/>
          </a:xfrm>
          <a:prstGeom prst="rect">
            <a:avLst/>
          </a:prstGeom>
          <a:ln w="12700">
            <a:miter lim="400000"/>
          </a:ln>
        </p:spPr>
      </p:pic>
      <p:pic>
        <p:nvPicPr>
          <p:cNvPr id="867" name="image46.png"/>
          <p:cNvPicPr>
            <a:picLocks noChangeAspect="1"/>
          </p:cNvPicPr>
          <p:nvPr/>
        </p:nvPicPr>
        <p:blipFill>
          <a:blip r:embed="rId6"/>
          <a:stretch>
            <a:fillRect/>
          </a:stretch>
        </p:blipFill>
        <p:spPr>
          <a:xfrm>
            <a:off x="3780866" y="3225651"/>
            <a:ext cx="1699523" cy="2363574"/>
          </a:xfrm>
          <a:prstGeom prst="rect">
            <a:avLst/>
          </a:prstGeom>
          <a:ln w="12700">
            <a:miter lim="400000"/>
          </a:ln>
          <a:effectLst>
            <a:outerShdw blurRad="50800" dist="50800" dir="5400000" rotWithShape="0">
              <a:srgbClr val="AFABAB"/>
            </a:outerShdw>
          </a:effec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Shape 871"/>
          <p:cNvSpPr/>
          <p:nvPr/>
        </p:nvSpPr>
        <p:spPr>
          <a:xfrm>
            <a:off x="3169905" y="4333044"/>
            <a:ext cx="8081191" cy="9774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53" y="0"/>
                </a:lnTo>
                <a:lnTo>
                  <a:pt x="20947"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872" name="image10.png"/>
          <p:cNvPicPr>
            <a:picLocks noChangeAspect="1"/>
          </p:cNvPicPr>
          <p:nvPr/>
        </p:nvPicPr>
        <p:blipFill>
          <a:blip r:embed="rId3">
            <a:alphaModFix amt="40000"/>
          </a:blip>
          <a:stretch>
            <a:fillRect/>
          </a:stretch>
        </p:blipFill>
        <p:spPr>
          <a:xfrm>
            <a:off x="1552491" y="-3010655"/>
            <a:ext cx="6593535" cy="6743388"/>
          </a:xfrm>
          <a:prstGeom prst="rect">
            <a:avLst/>
          </a:prstGeom>
          <a:ln w="12700">
            <a:miter lim="400000"/>
          </a:ln>
        </p:spPr>
      </p:pic>
      <p:sp>
        <p:nvSpPr>
          <p:cNvPr id="873" name="Shape 873"/>
          <p:cNvSpPr>
            <a:spLocks noGrp="1"/>
          </p:cNvSpPr>
          <p:nvPr>
            <p:ph type="title"/>
          </p:nvPr>
        </p:nvSpPr>
        <p:spPr>
          <a:xfrm>
            <a:off x="614363" y="523591"/>
            <a:ext cx="9428134" cy="504826"/>
          </a:xfrm>
          <a:prstGeom prst="rect">
            <a:avLst/>
          </a:prstGeom>
        </p:spPr>
        <p:txBody>
          <a:bodyPr numCol="1"/>
          <a:lstStyle/>
          <a:p>
            <a:r>
              <a:t>Opfølgning</a:t>
            </a:r>
          </a:p>
        </p:txBody>
      </p:sp>
      <p:sp>
        <p:nvSpPr>
          <p:cNvPr id="874" name="Shape 874"/>
          <p:cNvSpPr/>
          <p:nvPr/>
        </p:nvSpPr>
        <p:spPr>
          <a:xfrm>
            <a:off x="1199111" y="1361101"/>
            <a:ext cx="4476008"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Et vigtigt element i et hvert ledelsessystem er, at der sker en løbende selvevaluering. </a:t>
            </a:r>
          </a:p>
        </p:txBody>
      </p:sp>
      <p:pic>
        <p:nvPicPr>
          <p:cNvPr id="875"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sp>
        <p:nvSpPr>
          <p:cNvPr id="876" name="Shape 876"/>
          <p:cNvSpPr/>
          <p:nvPr/>
        </p:nvSpPr>
        <p:spPr>
          <a:xfrm>
            <a:off x="1223382" y="2120002"/>
            <a:ext cx="2117887" cy="26047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lnSpc>
                <a:spcPts val="2200"/>
              </a:lnSpc>
              <a:defRPr sz="1600">
                <a:solidFill>
                  <a:srgbClr val="767171"/>
                </a:solidFill>
              </a:defRPr>
            </a:lvl1pPr>
          </a:lstStyle>
          <a:p>
            <a:r>
              <a:t>Dette er også en del af ledelsessystemet for informationssikkerhed (ISO 27001), hvor opfølgning på sikkerhedsprocesser og kontroller er en del af det årlige arbejde som planlægges i årshjulet.</a:t>
            </a:r>
          </a:p>
        </p:txBody>
      </p:sp>
      <p:sp>
        <p:nvSpPr>
          <p:cNvPr id="877" name="Shape 877"/>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878" name="image8.png"/>
          <p:cNvPicPr>
            <a:picLocks noChangeAspect="1"/>
          </p:cNvPicPr>
          <p:nvPr/>
        </p:nvPicPr>
        <p:blipFill>
          <a:blip r:embed="rId4"/>
          <a:stretch>
            <a:fillRect/>
          </a:stretch>
        </p:blipFill>
        <p:spPr>
          <a:xfrm>
            <a:off x="127408" y="1552637"/>
            <a:ext cx="747047" cy="764027"/>
          </a:xfrm>
          <a:prstGeom prst="rect">
            <a:avLst/>
          </a:prstGeom>
          <a:ln w="12700">
            <a:miter lim="400000"/>
          </a:ln>
        </p:spPr>
      </p:pic>
      <p:pic>
        <p:nvPicPr>
          <p:cNvPr id="879" name="image20.png"/>
          <p:cNvPicPr>
            <a:picLocks noChangeAspect="1"/>
          </p:cNvPicPr>
          <p:nvPr/>
        </p:nvPicPr>
        <p:blipFill>
          <a:blip r:embed="rId5">
            <a:alphaModFix amt="50000"/>
          </a:blip>
          <a:stretch>
            <a:fillRect/>
          </a:stretch>
        </p:blipFill>
        <p:spPr>
          <a:xfrm>
            <a:off x="6343813" y="3018580"/>
            <a:ext cx="1323490" cy="1323490"/>
          </a:xfrm>
          <a:prstGeom prst="rect">
            <a:avLst/>
          </a:prstGeom>
          <a:ln w="12700">
            <a:miter lim="400000"/>
          </a:ln>
        </p:spPr>
      </p:pic>
      <p:pic>
        <p:nvPicPr>
          <p:cNvPr id="880" name="image72.png"/>
          <p:cNvPicPr>
            <a:picLocks noChangeAspect="1"/>
          </p:cNvPicPr>
          <p:nvPr/>
        </p:nvPicPr>
        <p:blipFill>
          <a:blip r:embed="rId6">
            <a:alphaModFix amt="50000"/>
          </a:blip>
          <a:stretch>
            <a:fillRect/>
          </a:stretch>
        </p:blipFill>
        <p:spPr>
          <a:xfrm>
            <a:off x="7571588" y="1686660"/>
            <a:ext cx="2301292" cy="3630206"/>
          </a:xfrm>
          <a:prstGeom prst="rect">
            <a:avLst/>
          </a:prstGeom>
          <a:ln w="12700">
            <a:miter lim="400000"/>
          </a:ln>
        </p:spPr>
      </p:pic>
      <p:pic>
        <p:nvPicPr>
          <p:cNvPr id="881" name="image73.png"/>
          <p:cNvPicPr>
            <a:picLocks noChangeAspect="1"/>
          </p:cNvPicPr>
          <p:nvPr/>
        </p:nvPicPr>
        <p:blipFill>
          <a:blip r:embed="rId7">
            <a:alphaModFix amt="50000"/>
          </a:blip>
          <a:stretch>
            <a:fillRect/>
          </a:stretch>
        </p:blipFill>
        <p:spPr>
          <a:xfrm>
            <a:off x="3597066" y="2745474"/>
            <a:ext cx="1647624" cy="870094"/>
          </a:xfrm>
          <a:prstGeom prst="rect">
            <a:avLst/>
          </a:prstGeom>
          <a:ln w="12700">
            <a:miter lim="400000"/>
          </a:ln>
        </p:spPr>
      </p:pic>
      <p:pic>
        <p:nvPicPr>
          <p:cNvPr id="882" name="image31.png"/>
          <p:cNvPicPr>
            <a:picLocks noChangeAspect="1"/>
          </p:cNvPicPr>
          <p:nvPr/>
        </p:nvPicPr>
        <p:blipFill>
          <a:blip r:embed="rId8">
            <a:alphaModFix amt="50000"/>
          </a:blip>
          <a:stretch>
            <a:fillRect/>
          </a:stretch>
        </p:blipFill>
        <p:spPr>
          <a:xfrm>
            <a:off x="3476519" y="3413135"/>
            <a:ext cx="1919358" cy="1919358"/>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Shape 888"/>
          <p:cNvSpPr/>
          <p:nvPr/>
        </p:nvSpPr>
        <p:spPr>
          <a:xfrm>
            <a:off x="-616227" y="4333044"/>
            <a:ext cx="11787811" cy="9774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48" y="0"/>
                </a:lnTo>
                <a:lnTo>
                  <a:pt x="21152"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pic>
        <p:nvPicPr>
          <p:cNvPr id="889" name="image10.png"/>
          <p:cNvPicPr>
            <a:picLocks noChangeAspect="1"/>
          </p:cNvPicPr>
          <p:nvPr/>
        </p:nvPicPr>
        <p:blipFill>
          <a:blip r:embed="rId2">
            <a:alphaModFix amt="40000"/>
          </a:blip>
          <a:stretch>
            <a:fillRect/>
          </a:stretch>
        </p:blipFill>
        <p:spPr>
          <a:xfrm>
            <a:off x="1552491" y="-3010655"/>
            <a:ext cx="6593535" cy="6743388"/>
          </a:xfrm>
          <a:prstGeom prst="rect">
            <a:avLst/>
          </a:prstGeom>
          <a:ln w="12700">
            <a:miter lim="400000"/>
          </a:ln>
        </p:spPr>
      </p:pic>
      <p:sp>
        <p:nvSpPr>
          <p:cNvPr id="890" name="Shape 890"/>
          <p:cNvSpPr>
            <a:spLocks noGrp="1"/>
          </p:cNvSpPr>
          <p:nvPr>
            <p:ph type="title"/>
          </p:nvPr>
        </p:nvSpPr>
        <p:spPr>
          <a:xfrm>
            <a:off x="614363" y="523591"/>
            <a:ext cx="9428134" cy="504826"/>
          </a:xfrm>
          <a:prstGeom prst="rect">
            <a:avLst/>
          </a:prstGeom>
        </p:spPr>
        <p:txBody>
          <a:bodyPr numCol="1"/>
          <a:lstStyle/>
          <a:p>
            <a:r>
              <a:t>Generel opmærksomhed</a:t>
            </a:r>
          </a:p>
        </p:txBody>
      </p:sp>
      <p:sp>
        <p:nvSpPr>
          <p:cNvPr id="891" name="Shape 891"/>
          <p:cNvSpPr/>
          <p:nvPr/>
        </p:nvSpPr>
        <p:spPr>
          <a:xfrm>
            <a:off x="1199110" y="1361101"/>
            <a:ext cx="6076333" cy="9296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t>Direktionen bør benytte en hver sag om informationssikkerhed til at reflektere over, om indsatserne og rammerne for informationssikkerheden er tilstrækkelige - f.eks.: </a:t>
            </a:r>
          </a:p>
        </p:txBody>
      </p:sp>
      <p:pic>
        <p:nvPicPr>
          <p:cNvPr id="892" name="image10.png"/>
          <p:cNvPicPr>
            <a:picLocks noChangeAspect="1"/>
          </p:cNvPicPr>
          <p:nvPr/>
        </p:nvPicPr>
        <p:blipFill>
          <a:blip r:embed="rId2"/>
          <a:stretch>
            <a:fillRect/>
          </a:stretch>
        </p:blipFill>
        <p:spPr>
          <a:xfrm>
            <a:off x="12186384" y="1117066"/>
            <a:ext cx="613256" cy="627193"/>
          </a:xfrm>
          <a:prstGeom prst="rect">
            <a:avLst/>
          </a:prstGeom>
          <a:ln w="12700">
            <a:miter lim="400000"/>
          </a:ln>
        </p:spPr>
      </p:pic>
      <p:sp>
        <p:nvSpPr>
          <p:cNvPr id="893" name="Shape 893"/>
          <p:cNvSpPr/>
          <p:nvPr/>
        </p:nvSpPr>
        <p:spPr>
          <a:xfrm>
            <a:off x="2793810" y="2557608"/>
            <a:ext cx="5617340" cy="1487132"/>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marL="285750" indent="-285750">
              <a:lnSpc>
                <a:spcPts val="2200"/>
              </a:lnSpc>
              <a:buClr>
                <a:srgbClr val="767171"/>
              </a:buClr>
              <a:buSzPct val="75000"/>
              <a:buFont typeface="Wingdings" pitchFamily="2" charset="2"/>
              <a:buChar char="§"/>
              <a:defRPr sz="1600">
                <a:solidFill>
                  <a:srgbClr val="767171"/>
                </a:solidFill>
              </a:defRPr>
            </a:pPr>
            <a:r>
              <a:t>Er der opgaver, hvor der er tvivl om, hvem der har ansvaret?</a:t>
            </a:r>
          </a:p>
          <a:p>
            <a:pPr marL="285750" indent="-285750">
              <a:lnSpc>
                <a:spcPts val="2200"/>
              </a:lnSpc>
              <a:buClr>
                <a:srgbClr val="767171"/>
              </a:buClr>
              <a:buSzPct val="75000"/>
              <a:buFont typeface="Wingdings" pitchFamily="2" charset="2"/>
              <a:buChar char="§"/>
              <a:defRPr sz="1600">
                <a:solidFill>
                  <a:srgbClr val="767171"/>
                </a:solidFill>
              </a:defRPr>
            </a:pPr>
            <a:r>
              <a:t>Er tempoet i implementeringen af kontroller tilstrækkeligt?</a:t>
            </a:r>
          </a:p>
          <a:p>
            <a:pPr marL="285750" indent="-285750">
              <a:lnSpc>
                <a:spcPts val="2200"/>
              </a:lnSpc>
              <a:buClr>
                <a:srgbClr val="767171"/>
              </a:buClr>
              <a:buSzPct val="75000"/>
              <a:buFont typeface="Wingdings" pitchFamily="2" charset="2"/>
              <a:buChar char="§"/>
              <a:defRPr sz="1600">
                <a:solidFill>
                  <a:srgbClr val="767171"/>
                </a:solidFill>
              </a:defRPr>
            </a:pPr>
            <a:r>
              <a:t>Er de rette kompetencer tilstede?</a:t>
            </a:r>
          </a:p>
          <a:p>
            <a:pPr marL="285750" indent="-285750">
              <a:lnSpc>
                <a:spcPts val="2200"/>
              </a:lnSpc>
              <a:buClr>
                <a:srgbClr val="767171"/>
              </a:buClr>
              <a:buSzPct val="75000"/>
              <a:buFont typeface="Wingdings" pitchFamily="2" charset="2"/>
              <a:buChar char="§"/>
              <a:defRPr sz="1600">
                <a:solidFill>
                  <a:srgbClr val="767171"/>
                </a:solidFill>
              </a:defRPr>
            </a:pPr>
            <a:r>
              <a:t>Arbejder informationssikkerhedsudvalget i overensstemmelse med direktionens forventninger?</a:t>
            </a:r>
          </a:p>
        </p:txBody>
      </p:sp>
      <p:sp>
        <p:nvSpPr>
          <p:cNvPr id="894" name="Shape 894"/>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895"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pic>
        <p:nvPicPr>
          <p:cNvPr id="896" name="image20.png"/>
          <p:cNvPicPr>
            <a:picLocks noChangeAspect="1"/>
          </p:cNvPicPr>
          <p:nvPr/>
        </p:nvPicPr>
        <p:blipFill>
          <a:blip r:embed="rId4">
            <a:alphaModFix amt="50000"/>
          </a:blip>
          <a:stretch>
            <a:fillRect/>
          </a:stretch>
        </p:blipFill>
        <p:spPr>
          <a:xfrm>
            <a:off x="8411149" y="3018580"/>
            <a:ext cx="1323490" cy="1323490"/>
          </a:xfrm>
          <a:prstGeom prst="rect">
            <a:avLst/>
          </a:prstGeom>
          <a:ln w="12700">
            <a:miter lim="400000"/>
          </a:ln>
        </p:spPr>
      </p:pic>
      <p:pic>
        <p:nvPicPr>
          <p:cNvPr id="897" name="image72.png"/>
          <p:cNvPicPr>
            <a:picLocks noChangeAspect="1"/>
          </p:cNvPicPr>
          <p:nvPr/>
        </p:nvPicPr>
        <p:blipFill>
          <a:blip r:embed="rId5">
            <a:alphaModFix amt="50000"/>
          </a:blip>
          <a:stretch>
            <a:fillRect/>
          </a:stretch>
        </p:blipFill>
        <p:spPr>
          <a:xfrm>
            <a:off x="9638923" y="1686660"/>
            <a:ext cx="2301292" cy="3630206"/>
          </a:xfrm>
          <a:prstGeom prst="rect">
            <a:avLst/>
          </a:prstGeom>
          <a:ln w="12700">
            <a:miter lim="400000"/>
          </a:ln>
        </p:spPr>
      </p:pic>
      <p:pic>
        <p:nvPicPr>
          <p:cNvPr id="898" name="image31.png"/>
          <p:cNvPicPr>
            <a:picLocks noChangeAspect="1"/>
          </p:cNvPicPr>
          <p:nvPr/>
        </p:nvPicPr>
        <p:blipFill>
          <a:blip r:embed="rId6">
            <a:alphaModFix amt="50000"/>
          </a:blip>
          <a:stretch>
            <a:fillRect/>
          </a:stretch>
        </p:blipFill>
        <p:spPr>
          <a:xfrm>
            <a:off x="874454" y="3411287"/>
            <a:ext cx="1919359" cy="1919358"/>
          </a:xfrm>
          <a:prstGeom prst="rect">
            <a:avLst/>
          </a:prstGeom>
          <a:ln w="12700">
            <a:miter lim="400000"/>
          </a:ln>
        </p:spPr>
      </p:pic>
      <p:pic>
        <p:nvPicPr>
          <p:cNvPr id="899" name="image73.png"/>
          <p:cNvPicPr>
            <a:picLocks noChangeAspect="1"/>
          </p:cNvPicPr>
          <p:nvPr/>
        </p:nvPicPr>
        <p:blipFill>
          <a:blip r:embed="rId7">
            <a:alphaModFix amt="50000"/>
          </a:blip>
          <a:stretch>
            <a:fillRect/>
          </a:stretch>
        </p:blipFill>
        <p:spPr>
          <a:xfrm>
            <a:off x="1010320" y="2727749"/>
            <a:ext cx="1647625" cy="87009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p:nvPr/>
        </p:nvSpPr>
        <p:spPr>
          <a:xfrm>
            <a:off x="6203091" y="-151882"/>
            <a:ext cx="4676047" cy="5928698"/>
          </a:xfrm>
          <a:prstGeom prst="rect">
            <a:avLst/>
          </a:prstGeom>
          <a:solidFill>
            <a:srgbClr val="B4C7E7"/>
          </a:solidFill>
          <a:ln w="12700">
            <a:miter lim="400000"/>
          </a:ln>
        </p:spPr>
        <p:txBody>
          <a:bodyPr lIns="45719" rIns="45719" numCol="1"/>
          <a:lstStyle/>
          <a:p>
            <a:pPr>
              <a:defRPr sz="1400"/>
            </a:pPr>
            <a:endParaRPr/>
          </a:p>
        </p:txBody>
      </p:sp>
      <p:sp>
        <p:nvSpPr>
          <p:cNvPr id="115" name="Shape 115"/>
          <p:cNvSpPr>
            <a:spLocks noGrp="1"/>
          </p:cNvSpPr>
          <p:nvPr>
            <p:ph type="title"/>
          </p:nvPr>
        </p:nvSpPr>
        <p:spPr>
          <a:xfrm>
            <a:off x="617838" y="523591"/>
            <a:ext cx="7374369" cy="504826"/>
          </a:xfrm>
          <a:prstGeom prst="rect">
            <a:avLst/>
          </a:prstGeom>
        </p:spPr>
        <p:txBody>
          <a:bodyPr numCol="1"/>
          <a:lstStyle/>
          <a:p>
            <a:r>
              <a:rPr lang="da-DK" noProof="1"/>
              <a:t>Hvorfor informationssikkerhed?</a:t>
            </a:r>
          </a:p>
        </p:txBody>
      </p:sp>
      <p:sp>
        <p:nvSpPr>
          <p:cNvPr id="116" name="Shape 116"/>
          <p:cNvSpPr/>
          <p:nvPr/>
        </p:nvSpPr>
        <p:spPr>
          <a:xfrm>
            <a:off x="614823" y="2663780"/>
            <a:ext cx="4454041" cy="2857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a:spAutoFit/>
          </a:bodyPr>
          <a:lstStyle/>
          <a:p>
            <a:pPr>
              <a:spcBef>
                <a:spcPts val="600"/>
              </a:spcBef>
              <a:tabLst>
                <a:tab pos="1257300" algn="l"/>
                <a:tab pos="2514600" algn="l"/>
                <a:tab pos="3771900" algn="l"/>
                <a:tab pos="4660900" algn="l"/>
                <a:tab pos="5562600" algn="l"/>
                <a:tab pos="6819900" algn="l"/>
                <a:tab pos="8077200" algn="l"/>
              </a:tabLst>
              <a:defRPr sz="1600" b="1">
                <a:solidFill>
                  <a:srgbClr val="767171"/>
                </a:solidFill>
              </a:defRPr>
            </a:pPr>
            <a:r>
              <a:rPr lang="da-DK" noProof="1"/>
              <a:t>Et stigende problem i Danmark</a:t>
            </a:r>
          </a:p>
          <a:p>
            <a:pPr>
              <a:spcBef>
                <a:spcPts val="900"/>
              </a:spcBef>
              <a:tabLst>
                <a:tab pos="1257300" algn="l"/>
                <a:tab pos="2514600" algn="l"/>
                <a:tab pos="3771900" algn="l"/>
                <a:tab pos="4660900" algn="l"/>
                <a:tab pos="5562600" algn="l"/>
                <a:tab pos="6819900" algn="l"/>
                <a:tab pos="8077200" algn="l"/>
              </a:tabLst>
              <a:defRPr sz="1600">
                <a:solidFill>
                  <a:srgbClr val="767171"/>
                </a:solidFill>
              </a:defRPr>
            </a:pPr>
            <a:r>
              <a:rPr lang="da-DK" noProof="1"/>
              <a:t>Flere myndigheder har oplevet sikkerhedstrusler </a:t>
            </a:r>
            <a:br>
              <a:rPr lang="da-DK" noProof="1"/>
            </a:br>
            <a:r>
              <a:rPr lang="da-DK" noProof="1"/>
              <a:t>som f.eks. ransomware, der typisk benyttes til afpresning med en række direkte konsekvenser </a:t>
            </a:r>
            <a:br>
              <a:rPr lang="da-DK" noProof="1"/>
            </a:br>
            <a:r>
              <a:rPr lang="da-DK" noProof="1"/>
              <a:t>som f.eks.:</a:t>
            </a:r>
          </a:p>
          <a:p>
            <a:pPr indent="-285750">
              <a:spcBef>
                <a:spcPts val="900"/>
              </a:spcBef>
              <a:buClr>
                <a:srgbClr val="767171"/>
              </a:buClr>
              <a:buSzPct val="100000"/>
              <a:buFont typeface="Wingdings" pitchFamily="2" charset="2"/>
              <a:buChar char="§"/>
              <a:tabLst>
                <a:tab pos="1257300" algn="l"/>
                <a:tab pos="2514600" algn="l"/>
                <a:tab pos="3771900" algn="l"/>
                <a:tab pos="4660900" algn="l"/>
                <a:tab pos="5562600" algn="l"/>
                <a:tab pos="6819900" algn="l"/>
                <a:tab pos="8077200" algn="l"/>
              </a:tabLst>
              <a:defRPr sz="1600">
                <a:solidFill>
                  <a:srgbClr val="767171"/>
                </a:solidFill>
              </a:defRPr>
            </a:pPr>
            <a:r>
              <a:rPr lang="da-DK" noProof="1"/>
              <a:t>Tabt arbejdstid </a:t>
            </a:r>
          </a:p>
          <a:p>
            <a:pPr indent="-285750">
              <a:spcBef>
                <a:spcPts val="900"/>
              </a:spcBef>
              <a:buClr>
                <a:srgbClr val="767171"/>
              </a:buClr>
              <a:buSzPct val="100000"/>
              <a:buFont typeface="Wingdings" pitchFamily="2" charset="2"/>
              <a:buChar char="§"/>
              <a:tabLst>
                <a:tab pos="1257300" algn="l"/>
                <a:tab pos="2514600" algn="l"/>
                <a:tab pos="3771900" algn="l"/>
                <a:tab pos="4660900" algn="l"/>
                <a:tab pos="5562600" algn="l"/>
                <a:tab pos="6819900" algn="l"/>
                <a:tab pos="8077200" algn="l"/>
              </a:tabLst>
              <a:defRPr sz="1600">
                <a:solidFill>
                  <a:srgbClr val="767171"/>
                </a:solidFill>
              </a:defRPr>
            </a:pPr>
            <a:r>
              <a:rPr lang="da-DK" noProof="1"/>
              <a:t>Tab af data og information</a:t>
            </a:r>
          </a:p>
          <a:p>
            <a:pPr indent="-285750">
              <a:spcBef>
                <a:spcPts val="900"/>
              </a:spcBef>
              <a:buClr>
                <a:srgbClr val="767171"/>
              </a:buClr>
              <a:buSzPct val="100000"/>
              <a:buFont typeface="Wingdings" pitchFamily="2" charset="2"/>
              <a:buChar char="§"/>
              <a:tabLst>
                <a:tab pos="1257300" algn="l"/>
                <a:tab pos="2514600" algn="l"/>
                <a:tab pos="3771900" algn="l"/>
                <a:tab pos="4660900" algn="l"/>
                <a:tab pos="5562600" algn="l"/>
                <a:tab pos="6819900" algn="l"/>
                <a:tab pos="8077200" algn="l"/>
              </a:tabLst>
              <a:defRPr sz="1600">
                <a:solidFill>
                  <a:srgbClr val="767171"/>
                </a:solidFill>
              </a:defRPr>
            </a:pPr>
            <a:r>
              <a:rPr lang="da-DK" noProof="1"/>
              <a:t>Økonomisk tab</a:t>
            </a:r>
          </a:p>
          <a:p>
            <a:pPr indent="-285750">
              <a:spcBef>
                <a:spcPts val="900"/>
              </a:spcBef>
              <a:buClr>
                <a:srgbClr val="767171"/>
              </a:buClr>
              <a:buSzPct val="100000"/>
              <a:buFont typeface="Wingdings" pitchFamily="2" charset="2"/>
              <a:buChar char="§"/>
              <a:tabLst>
                <a:tab pos="1257300" algn="l"/>
                <a:tab pos="2514600" algn="l"/>
                <a:tab pos="3771900" algn="l"/>
                <a:tab pos="4660900" algn="l"/>
                <a:tab pos="5562600" algn="l"/>
                <a:tab pos="6819900" algn="l"/>
                <a:tab pos="8077200" algn="l"/>
              </a:tabLst>
              <a:defRPr sz="1600">
                <a:solidFill>
                  <a:srgbClr val="767171"/>
                </a:solidFill>
              </a:defRPr>
            </a:pPr>
            <a:r>
              <a:rPr lang="da-DK" noProof="1"/>
              <a:t>Tab af renommé og troværdighed</a:t>
            </a:r>
          </a:p>
        </p:txBody>
      </p:sp>
      <p:grpSp>
        <p:nvGrpSpPr>
          <p:cNvPr id="120" name="Group 120"/>
          <p:cNvGrpSpPr/>
          <p:nvPr/>
        </p:nvGrpSpPr>
        <p:grpSpPr>
          <a:xfrm>
            <a:off x="6516889" y="297940"/>
            <a:ext cx="3747586" cy="2683451"/>
            <a:chOff x="0" y="0"/>
            <a:chExt cx="3747584" cy="2683450"/>
          </a:xfrm>
        </p:grpSpPr>
        <p:sp>
          <p:nvSpPr>
            <p:cNvPr id="117" name="Shape 117"/>
            <p:cNvSpPr/>
            <p:nvPr/>
          </p:nvSpPr>
          <p:spPr>
            <a:xfrm>
              <a:off x="3175" y="3175"/>
              <a:ext cx="3741235" cy="2677101"/>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118" name="image4.png"/>
            <p:cNvPicPr>
              <a:picLocks noChangeAspect="1"/>
            </p:cNvPicPr>
            <p:nvPr/>
          </p:nvPicPr>
          <p:blipFill>
            <a:blip r:embed="rId3"/>
            <a:srcRect r="1973" b="4034"/>
            <a:stretch>
              <a:fillRect/>
            </a:stretch>
          </p:blipFill>
          <p:spPr>
            <a:xfrm>
              <a:off x="76989" y="111169"/>
              <a:ext cx="3667421" cy="2569107"/>
            </a:xfrm>
            <a:prstGeom prst="rect">
              <a:avLst/>
            </a:prstGeom>
            <a:ln w="12700" cap="flat">
              <a:noFill/>
              <a:miter lim="400000"/>
            </a:ln>
            <a:effectLst/>
          </p:spPr>
        </p:pic>
        <p:sp>
          <p:nvSpPr>
            <p:cNvPr id="119" name="Shape 119"/>
            <p:cNvSpPr/>
            <p:nvPr/>
          </p:nvSpPr>
          <p:spPr>
            <a:xfrm>
              <a:off x="0" y="0"/>
              <a:ext cx="3747585" cy="2683451"/>
            </a:xfrm>
            <a:prstGeom prst="rect">
              <a:avLst/>
            </a:prstGeom>
            <a:noFill/>
            <a:ln w="6350" cap="flat">
              <a:solidFill>
                <a:srgbClr val="D0CECE"/>
              </a:solidFill>
              <a:prstDash val="solid"/>
              <a:round/>
            </a:ln>
            <a:effectLst/>
          </p:spPr>
          <p:txBody>
            <a:bodyPr wrap="square" lIns="45719" tIns="45719" rIns="45719" bIns="45719" numCol="1" anchor="ctr">
              <a:noAutofit/>
            </a:bodyPr>
            <a:lstStyle/>
            <a:p>
              <a:endParaRPr/>
            </a:p>
          </p:txBody>
        </p:sp>
      </p:grpSp>
      <p:pic>
        <p:nvPicPr>
          <p:cNvPr id="121" name="image5.png"/>
          <p:cNvPicPr>
            <a:picLocks noChangeAspect="1"/>
          </p:cNvPicPr>
          <p:nvPr/>
        </p:nvPicPr>
        <p:blipFill>
          <a:blip r:embed="rId4"/>
          <a:stretch>
            <a:fillRect/>
          </a:stretch>
        </p:blipFill>
        <p:spPr>
          <a:xfrm>
            <a:off x="7314352" y="1605068"/>
            <a:ext cx="3183849" cy="3990060"/>
          </a:xfrm>
          <a:prstGeom prst="rect">
            <a:avLst/>
          </a:prstGeom>
          <a:ln w="6350">
            <a:solidFill>
              <a:srgbClr val="D0CECE"/>
            </a:solidFill>
          </a:ln>
        </p:spPr>
      </p:pic>
      <p:grpSp>
        <p:nvGrpSpPr>
          <p:cNvPr id="125" name="Group 125"/>
          <p:cNvGrpSpPr/>
          <p:nvPr/>
        </p:nvGrpSpPr>
        <p:grpSpPr>
          <a:xfrm>
            <a:off x="5068864" y="2209978"/>
            <a:ext cx="3236365" cy="3566269"/>
            <a:chOff x="0" y="0"/>
            <a:chExt cx="3236364" cy="3566267"/>
          </a:xfrm>
        </p:grpSpPr>
        <p:sp>
          <p:nvSpPr>
            <p:cNvPr id="122" name="Shape 122"/>
            <p:cNvSpPr/>
            <p:nvPr/>
          </p:nvSpPr>
          <p:spPr>
            <a:xfrm>
              <a:off x="3175" y="3175"/>
              <a:ext cx="3230015" cy="3559918"/>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123" name="image6.png"/>
            <p:cNvPicPr>
              <a:picLocks noChangeAspect="1"/>
            </p:cNvPicPr>
            <p:nvPr/>
          </p:nvPicPr>
          <p:blipFill>
            <a:blip r:embed="rId5"/>
            <a:srcRect b="2247"/>
            <a:stretch>
              <a:fillRect/>
            </a:stretch>
          </p:blipFill>
          <p:spPr>
            <a:xfrm>
              <a:off x="3175" y="83166"/>
              <a:ext cx="3230015" cy="3479927"/>
            </a:xfrm>
            <a:prstGeom prst="rect">
              <a:avLst/>
            </a:prstGeom>
            <a:ln w="12700" cap="flat">
              <a:noFill/>
              <a:miter lim="400000"/>
            </a:ln>
            <a:effectLst/>
          </p:spPr>
        </p:pic>
        <p:sp>
          <p:nvSpPr>
            <p:cNvPr id="124" name="Shape 124"/>
            <p:cNvSpPr/>
            <p:nvPr/>
          </p:nvSpPr>
          <p:spPr>
            <a:xfrm>
              <a:off x="0" y="0"/>
              <a:ext cx="3236365" cy="3566268"/>
            </a:xfrm>
            <a:prstGeom prst="rect">
              <a:avLst/>
            </a:prstGeom>
            <a:noFill/>
            <a:ln w="6350" cap="flat">
              <a:solidFill>
                <a:srgbClr val="D0CECE"/>
              </a:solidFill>
              <a:prstDash val="solid"/>
              <a:round/>
            </a:ln>
            <a:effectLst/>
          </p:spPr>
          <p:txBody>
            <a:bodyPr wrap="square" lIns="45719" tIns="45719" rIns="45719" bIns="45719" numCol="1" anchor="ctr">
              <a:noAutofit/>
            </a:bodyPr>
            <a:lstStyle/>
            <a:p>
              <a:endParaRPr/>
            </a:p>
          </p:txBody>
        </p:sp>
      </p:grpSp>
      <p:sp>
        <p:nvSpPr>
          <p:cNvPr id="126" name="Shape 126"/>
          <p:cNvSpPr/>
          <p:nvPr/>
        </p:nvSpPr>
        <p:spPr>
          <a:xfrm>
            <a:off x="546514" y="1291233"/>
            <a:ext cx="4676047" cy="12003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numCol="1">
            <a:spAutoFit/>
          </a:bodyPr>
          <a:lstStyle/>
          <a:p>
            <a:pPr>
              <a:spcBef>
                <a:spcPts val="600"/>
              </a:spcBef>
              <a:defRPr>
                <a:solidFill>
                  <a:srgbClr val="767171"/>
                </a:solidFill>
              </a:defRPr>
            </a:pPr>
            <a:r>
              <a:rPr lang="da-DK" noProof="1"/>
              <a:t>Generelt har borgere og virksomheder i Danmark </a:t>
            </a:r>
            <a:br>
              <a:rPr lang="da-DK" noProof="1"/>
            </a:br>
            <a:r>
              <a:rPr lang="da-DK" noProof="1"/>
              <a:t>stor tillid til kommunerne. Men hvis kritiske informationer går tabt eller bliver uhensigts-mæssigt spredt, vil tilliden blive brudt.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7.jpg"/>
          <p:cNvPicPr>
            <a:picLocks noChangeAspect="1"/>
          </p:cNvPicPr>
          <p:nvPr/>
        </p:nvPicPr>
        <p:blipFill>
          <a:blip r:embed="rId3"/>
          <a:stretch>
            <a:fillRect/>
          </a:stretch>
        </p:blipFill>
        <p:spPr>
          <a:xfrm>
            <a:off x="0" y="-40342"/>
            <a:ext cx="10879137" cy="5822578"/>
          </a:xfrm>
          <a:prstGeom prst="rect">
            <a:avLst/>
          </a:prstGeom>
          <a:ln w="12700">
            <a:miter lim="400000"/>
          </a:ln>
        </p:spPr>
      </p:pic>
      <p:sp>
        <p:nvSpPr>
          <p:cNvPr id="8" name="Pladsholder til tekst 6">
            <a:extLst>
              <a:ext uri="{FF2B5EF4-FFF2-40B4-BE49-F238E27FC236}">
                <a16:creationId xmlns:a16="http://schemas.microsoft.com/office/drawing/2014/main" id="{A2CCFB36-18D0-2F4C-AA15-674FC22C2421}"/>
              </a:ext>
            </a:extLst>
          </p:cNvPr>
          <p:cNvSpPr txBox="1">
            <a:spLocks/>
          </p:cNvSpPr>
          <p:nvPr/>
        </p:nvSpPr>
        <p:spPr>
          <a:xfrm>
            <a:off x="6015708" y="2139366"/>
            <a:ext cx="4860000" cy="1980000"/>
          </a:xfrm>
          <a:prstGeom prst="rect">
            <a:avLst/>
          </a:prstGeom>
          <a:solidFill>
            <a:srgbClr val="D81E00"/>
          </a:solidFill>
        </p:spPr>
        <p:txBody>
          <a:bodyPr vert="horz" lIns="360000" tIns="180000" rIns="360000" bIns="360000" rtlCol="0" anchor="ctr" anchorCtr="0">
            <a:noAutofit/>
          </a:bodyPr>
          <a:lstStyle>
            <a:lvl1pPr marL="203980" indent="-203980" algn="l" defTabSz="815919" rtl="0" eaLnBrk="1" latinLnBrk="0" hangingPunct="1">
              <a:lnSpc>
                <a:spcPct val="90000"/>
              </a:lnSpc>
              <a:spcBef>
                <a:spcPts val="892"/>
              </a:spcBef>
              <a:spcAft>
                <a:spcPts val="0"/>
              </a:spcAft>
              <a:buFont typeface="Arial" panose="020B0604020202020204" pitchFamily="34" charset="0"/>
              <a:buChar char="•"/>
              <a:defRPr sz="4800" b="1" kern="1200">
                <a:solidFill>
                  <a:schemeClr val="tx1"/>
                </a:solidFill>
                <a:latin typeface="+mn-lt"/>
                <a:ea typeface="+mn-ea"/>
                <a:cs typeface="+mn-cs"/>
              </a:defRPr>
            </a:lvl1pPr>
            <a:lvl2pPr marL="611939" indent="-203980" algn="l" defTabSz="815919" rtl="0" eaLnBrk="1" latinLnBrk="0" hangingPunct="1">
              <a:lnSpc>
                <a:spcPct val="90000"/>
              </a:lnSpc>
              <a:spcBef>
                <a:spcPts val="446"/>
              </a:spcBef>
              <a:buFont typeface="Arial" panose="020B0604020202020204" pitchFamily="34" charset="0"/>
              <a:buChar char="•"/>
              <a:defRPr sz="2142" kern="1200">
                <a:solidFill>
                  <a:schemeClr val="tx1"/>
                </a:solidFill>
                <a:latin typeface="+mn-lt"/>
                <a:ea typeface="+mn-ea"/>
                <a:cs typeface="+mn-cs"/>
              </a:defRPr>
            </a:lvl2pPr>
            <a:lvl3pPr marL="1019899" indent="-203980" algn="l" defTabSz="815919" rtl="0" eaLnBrk="1" latinLnBrk="0" hangingPunct="1">
              <a:lnSpc>
                <a:spcPct val="90000"/>
              </a:lnSpc>
              <a:spcBef>
                <a:spcPts val="446"/>
              </a:spcBef>
              <a:buFont typeface="Arial" panose="020B0604020202020204" pitchFamily="34" charset="0"/>
              <a:buChar char="•"/>
              <a:defRPr sz="1785" kern="1200">
                <a:solidFill>
                  <a:schemeClr val="tx1"/>
                </a:solidFill>
                <a:latin typeface="+mn-lt"/>
                <a:ea typeface="+mn-ea"/>
                <a:cs typeface="+mn-cs"/>
              </a:defRPr>
            </a:lvl3pPr>
            <a:lvl4pPr marL="142785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4pPr>
            <a:lvl5pPr marL="183581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5pPr>
            <a:lvl6pPr marL="2243778"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6pPr>
            <a:lvl7pPr marL="265173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7pPr>
            <a:lvl8pPr marL="3059697"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8pPr>
            <a:lvl9pPr marL="3467656" indent="-203980" algn="l" defTabSz="815919" rtl="0" eaLnBrk="1" latinLnBrk="0" hangingPunct="1">
              <a:lnSpc>
                <a:spcPct val="90000"/>
              </a:lnSpc>
              <a:spcBef>
                <a:spcPts val="446"/>
              </a:spcBef>
              <a:buFont typeface="Arial" panose="020B0604020202020204" pitchFamily="34" charset="0"/>
              <a:buChar char="•"/>
              <a:defRPr sz="1606" kern="1200">
                <a:solidFill>
                  <a:schemeClr val="tx1"/>
                </a:solidFill>
                <a:latin typeface="+mn-lt"/>
                <a:ea typeface="+mn-ea"/>
                <a:cs typeface="+mn-cs"/>
              </a:defRPr>
            </a:lvl9pPr>
          </a:lstStyle>
          <a:p>
            <a:pPr marL="0" indent="0">
              <a:buFont typeface="Arial" panose="020B0604020202020204" pitchFamily="34" charset="0"/>
              <a:buNone/>
            </a:pPr>
            <a:endParaRPr lang="da-DK" sz="3600" b="0" dirty="0">
              <a:solidFill>
                <a:srgbClr val="D81E00"/>
              </a:solidFill>
            </a:endParaRPr>
          </a:p>
          <a:p>
            <a:pPr marL="0" indent="0">
              <a:buFont typeface="Arial" panose="020B0604020202020204" pitchFamily="34" charset="0"/>
              <a:buNone/>
            </a:pPr>
            <a:endParaRPr lang="da-DK" sz="3200" b="0" dirty="0">
              <a:solidFill>
                <a:schemeClr val="bg1"/>
              </a:solidFill>
            </a:endParaRPr>
          </a:p>
          <a:p>
            <a:pPr marL="0" indent="0">
              <a:buFont typeface="Arial" panose="020B0604020202020204" pitchFamily="34" charset="0"/>
              <a:buNone/>
            </a:pPr>
            <a:r>
              <a:rPr lang="da-DK" sz="3200" b="0" dirty="0">
                <a:solidFill>
                  <a:schemeClr val="bg1"/>
                </a:solidFill>
              </a:rPr>
              <a:t>Informationssikkerhed</a:t>
            </a:r>
          </a:p>
          <a:p>
            <a:pPr marL="0" indent="0">
              <a:buNone/>
            </a:pPr>
            <a:r>
              <a:rPr lang="da-DK" sz="2000" b="0" dirty="0">
                <a:solidFill>
                  <a:schemeClr val="bg1"/>
                </a:solidFill>
                <a:latin typeface="Calibri Light" panose="020F0302020204030204" pitchFamily="34" charset="0"/>
                <a:cs typeface="Calibri Light" panose="020F0302020204030204" pitchFamily="34" charset="0"/>
              </a:rPr>
              <a:t>Hvad er det?</a:t>
            </a:r>
            <a:endParaRPr lang="da-DK" sz="2800" b="0" dirty="0">
              <a:latin typeface="Calibri Light" panose="020F0302020204030204" pitchFamily="34" charset="0"/>
              <a:cs typeface="Calibri Light" panose="020F0302020204030204" pitchFamily="34" charset="0"/>
            </a:endParaRPr>
          </a:p>
          <a:p>
            <a:pPr marL="0" indent="0">
              <a:buFont typeface="Arial" panose="020B0604020202020204" pitchFamily="34" charset="0"/>
              <a:buNone/>
            </a:pPr>
            <a:endParaRPr lang="da-DK" sz="2800" b="0" dirty="0"/>
          </a:p>
          <a:p>
            <a:pPr marL="0" indent="0">
              <a:buFont typeface="Arial" panose="020B0604020202020204" pitchFamily="34" charset="0"/>
              <a:buNone/>
            </a:pPr>
            <a:endParaRPr lang="da-DK" sz="2800" b="0"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nvSpPr>
        <p:spPr>
          <a:xfrm>
            <a:off x="-26788" y="2781517"/>
            <a:ext cx="3509073" cy="1353860"/>
          </a:xfrm>
          <a:prstGeom prst="rect">
            <a:avLst/>
          </a:prstGeom>
          <a:solidFill>
            <a:srgbClr val="DAE3F3"/>
          </a:solidFill>
          <a:ln w="12700">
            <a:miter lim="400000"/>
          </a:ln>
        </p:spPr>
        <p:txBody>
          <a:bodyPr lIns="45719" rIns="45719" numCol="1" anchor="ctr"/>
          <a:lstStyle/>
          <a:p>
            <a:pPr algn="ctr">
              <a:defRPr>
                <a:solidFill>
                  <a:srgbClr val="FFFFFF"/>
                </a:solidFill>
              </a:defRPr>
            </a:pPr>
            <a:endParaRPr/>
          </a:p>
        </p:txBody>
      </p:sp>
      <p:sp>
        <p:nvSpPr>
          <p:cNvPr id="142" name="Shape 142"/>
          <p:cNvSpPr>
            <a:spLocks noGrp="1"/>
          </p:cNvSpPr>
          <p:nvPr>
            <p:ph type="title"/>
          </p:nvPr>
        </p:nvSpPr>
        <p:spPr>
          <a:xfrm>
            <a:off x="614363" y="523591"/>
            <a:ext cx="9428134" cy="504826"/>
          </a:xfrm>
          <a:prstGeom prst="rect">
            <a:avLst/>
          </a:prstGeom>
        </p:spPr>
        <p:txBody>
          <a:bodyPr numCol="1"/>
          <a:lstStyle/>
          <a:p>
            <a:r>
              <a:rPr lang="da-DK" noProof="1"/>
              <a:t>Informationssikkerhed handler om at beskytte informationer</a:t>
            </a:r>
          </a:p>
        </p:txBody>
      </p:sp>
      <p:sp>
        <p:nvSpPr>
          <p:cNvPr id="143" name="Shape 143"/>
          <p:cNvSpPr/>
          <p:nvPr/>
        </p:nvSpPr>
        <p:spPr>
          <a:xfrm>
            <a:off x="1194505" y="1426096"/>
            <a:ext cx="3310125" cy="6502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lvl1pPr>
              <a:defRPr>
                <a:solidFill>
                  <a:srgbClr val="767171"/>
                </a:solidFill>
              </a:defRPr>
            </a:lvl1pPr>
          </a:lstStyle>
          <a:p>
            <a:r>
              <a:t>Vi skal beskytte information fysisk, digitalt og gennem vores adfærd.</a:t>
            </a:r>
          </a:p>
        </p:txBody>
      </p:sp>
      <p:sp>
        <p:nvSpPr>
          <p:cNvPr id="144" name="Shape 144"/>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145" name="image8.png"/>
          <p:cNvPicPr>
            <a:picLocks noChangeAspect="1"/>
          </p:cNvPicPr>
          <p:nvPr/>
        </p:nvPicPr>
        <p:blipFill>
          <a:blip r:embed="rId3"/>
          <a:stretch>
            <a:fillRect/>
          </a:stretch>
        </p:blipFill>
        <p:spPr>
          <a:xfrm>
            <a:off x="127408" y="1552637"/>
            <a:ext cx="747047" cy="764027"/>
          </a:xfrm>
          <a:prstGeom prst="rect">
            <a:avLst/>
          </a:prstGeom>
          <a:ln w="12700">
            <a:miter lim="400000"/>
          </a:ln>
        </p:spPr>
      </p:pic>
      <p:sp>
        <p:nvSpPr>
          <p:cNvPr id="146" name="Shape 146"/>
          <p:cNvSpPr/>
          <p:nvPr/>
        </p:nvSpPr>
        <p:spPr>
          <a:xfrm>
            <a:off x="4390933" y="1234228"/>
            <a:ext cx="7170422" cy="4200120"/>
          </a:xfrm>
          <a:prstGeom prst="ellipse">
            <a:avLst/>
          </a:prstGeom>
          <a:gradFill>
            <a:gsLst>
              <a:gs pos="0">
                <a:srgbClr val="FBFBFB"/>
              </a:gs>
              <a:gs pos="74000">
                <a:srgbClr val="D7D7D7">
                  <a:alpha val="50000"/>
                </a:srgbClr>
              </a:gs>
              <a:gs pos="100000">
                <a:srgbClr val="E4E4E4"/>
              </a:gs>
            </a:gsLst>
            <a:path path="circle">
              <a:fillToRect l="37721" t="-19636" r="62278" b="119636"/>
            </a:path>
          </a:gradFill>
          <a:ln w="12700">
            <a:miter lim="400000"/>
          </a:ln>
        </p:spPr>
        <p:txBody>
          <a:bodyPr lIns="45719" rIns="45719" numCol="1" anchor="ctr"/>
          <a:lstStyle/>
          <a:p>
            <a:pPr algn="ctr">
              <a:defRPr sz="1200" b="1">
                <a:solidFill>
                  <a:srgbClr val="44546A"/>
                </a:solidFill>
                <a:latin typeface="Work Sans"/>
                <a:ea typeface="Work Sans"/>
                <a:cs typeface="Work Sans"/>
                <a:sym typeface="Work Sans"/>
              </a:defRPr>
            </a:pPr>
            <a:endParaRPr/>
          </a:p>
        </p:txBody>
      </p:sp>
      <p:sp>
        <p:nvSpPr>
          <p:cNvPr id="147" name="Shape 147"/>
          <p:cNvSpPr/>
          <p:nvPr/>
        </p:nvSpPr>
        <p:spPr>
          <a:xfrm>
            <a:off x="5721653" y="1489006"/>
            <a:ext cx="4861651" cy="2889868"/>
          </a:xfrm>
          <a:prstGeom prst="ellipse">
            <a:avLst/>
          </a:prstGeom>
          <a:gradFill>
            <a:gsLst>
              <a:gs pos="0">
                <a:srgbClr val="F6F8FC"/>
              </a:gs>
              <a:gs pos="74000">
                <a:srgbClr val="ABC0E4">
                  <a:alpha val="50000"/>
                </a:srgbClr>
              </a:gs>
              <a:gs pos="100000">
                <a:srgbClr val="C7D5ED"/>
              </a:gs>
            </a:gsLst>
            <a:path path="circle">
              <a:fillToRect l="37721" t="-19636" r="62278" b="119636"/>
            </a:path>
          </a:gradFill>
          <a:ln w="12700">
            <a:miter lim="400000"/>
          </a:ln>
        </p:spPr>
        <p:txBody>
          <a:bodyPr lIns="45719" rIns="45719" numCol="1" anchor="ctr"/>
          <a:lstStyle/>
          <a:p>
            <a:pPr algn="ctr">
              <a:defRPr sz="1200" b="1">
                <a:solidFill>
                  <a:srgbClr val="44546A"/>
                </a:solidFill>
                <a:latin typeface="Work Sans"/>
                <a:ea typeface="Work Sans"/>
                <a:cs typeface="Work Sans"/>
                <a:sym typeface="Work Sans"/>
              </a:defRPr>
            </a:pPr>
            <a:endParaRPr/>
          </a:p>
        </p:txBody>
      </p:sp>
      <p:sp>
        <p:nvSpPr>
          <p:cNvPr id="148" name="Shape 148"/>
          <p:cNvSpPr/>
          <p:nvPr/>
        </p:nvSpPr>
        <p:spPr>
          <a:xfrm>
            <a:off x="7030614" y="1940344"/>
            <a:ext cx="2644041" cy="1654571"/>
          </a:xfrm>
          <a:prstGeom prst="ellipse">
            <a:avLst/>
          </a:prstGeom>
          <a:solidFill>
            <a:srgbClr val="FFFFFF"/>
          </a:solidFill>
          <a:ln w="12700">
            <a:miter lim="400000"/>
          </a:ln>
        </p:spPr>
        <p:txBody>
          <a:bodyPr lIns="45719" rIns="45719" numCol="1" anchor="ctr"/>
          <a:lstStyle/>
          <a:p>
            <a:pPr algn="ctr">
              <a:defRPr sz="1400" b="1">
                <a:solidFill>
                  <a:srgbClr val="44546A"/>
                </a:solidFill>
              </a:defRPr>
            </a:pPr>
            <a:endParaRPr/>
          </a:p>
        </p:txBody>
      </p:sp>
      <p:sp>
        <p:nvSpPr>
          <p:cNvPr id="149" name="Shape 149"/>
          <p:cNvSpPr/>
          <p:nvPr/>
        </p:nvSpPr>
        <p:spPr>
          <a:xfrm>
            <a:off x="7962943" y="2909546"/>
            <a:ext cx="838176" cy="647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numCol="1">
            <a:spAutoFit/>
          </a:bodyPr>
          <a:lstStyle/>
          <a:p>
            <a:pPr algn="ctr">
              <a:defRPr sz="2400"/>
            </a:pPr>
            <a:r>
              <a:t>Fysisk</a:t>
            </a:r>
            <a:r>
              <a:rPr sz="1800"/>
              <a:t> </a:t>
            </a:r>
          </a:p>
        </p:txBody>
      </p:sp>
      <p:sp>
        <p:nvSpPr>
          <p:cNvPr id="150" name="Shape 150"/>
          <p:cNvSpPr/>
          <p:nvPr/>
        </p:nvSpPr>
        <p:spPr>
          <a:xfrm>
            <a:off x="7932024" y="3804067"/>
            <a:ext cx="900014" cy="368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numCol="1">
            <a:spAutoFit/>
          </a:bodyPr>
          <a:lstStyle>
            <a:lvl1pPr algn="ctr">
              <a:defRPr sz="2400"/>
            </a:lvl1pPr>
          </a:lstStyle>
          <a:p>
            <a:r>
              <a:t>Digitalt</a:t>
            </a:r>
          </a:p>
        </p:txBody>
      </p:sp>
      <p:sp>
        <p:nvSpPr>
          <p:cNvPr id="151" name="Shape 151"/>
          <p:cNvSpPr/>
          <p:nvPr/>
        </p:nvSpPr>
        <p:spPr>
          <a:xfrm>
            <a:off x="7914982" y="4598347"/>
            <a:ext cx="934096" cy="368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numCol="1">
            <a:spAutoFit/>
          </a:bodyPr>
          <a:lstStyle>
            <a:lvl1pPr algn="ctr">
              <a:defRPr sz="2400"/>
            </a:lvl1pPr>
          </a:lstStyle>
          <a:p>
            <a:r>
              <a:t>Adfærd</a:t>
            </a:r>
          </a:p>
        </p:txBody>
      </p:sp>
      <p:sp>
        <p:nvSpPr>
          <p:cNvPr id="152" name="Shape 152"/>
          <p:cNvSpPr/>
          <p:nvPr/>
        </p:nvSpPr>
        <p:spPr>
          <a:xfrm>
            <a:off x="546012" y="2963834"/>
            <a:ext cx="2858256" cy="815341"/>
          </a:xfrm>
          <a:prstGeom prst="rect">
            <a:avLst/>
          </a:prstGeom>
          <a:ln w="12700">
            <a:miter lim="400000"/>
          </a:ln>
          <a:extLst>
            <a:ext uri="{C572A759-6A51-4108-AA02-DFA0A04FC94B}">
              <ma14:wrappingTextBoxFlag xmlns:ma14="http://schemas.microsoft.com/office/mac/drawingml/2011/main" xmlns="" val="1"/>
            </a:ext>
          </a:extLst>
        </p:spPr>
        <p:txBody>
          <a:bodyPr lIns="45719" rIns="45719" numCol="1">
            <a:spAutoFit/>
          </a:bodyPr>
          <a:lstStyle/>
          <a:p>
            <a:pPr>
              <a:defRPr sz="1600">
                <a:solidFill>
                  <a:srgbClr val="767171"/>
                </a:solidFill>
              </a:defRPr>
            </a:pPr>
            <a:r>
              <a:t>Information, som skal beskyttes: </a:t>
            </a:r>
            <a:br/>
            <a:r>
              <a:t>Data og information - uanset om det er digitalt eller på papir.</a:t>
            </a:r>
          </a:p>
        </p:txBody>
      </p:sp>
      <p:pic>
        <p:nvPicPr>
          <p:cNvPr id="153" name="image9.png"/>
          <p:cNvPicPr>
            <a:picLocks noChangeAspect="1"/>
          </p:cNvPicPr>
          <p:nvPr/>
        </p:nvPicPr>
        <p:blipFill>
          <a:blip r:embed="rId4"/>
          <a:stretch>
            <a:fillRect/>
          </a:stretch>
        </p:blipFill>
        <p:spPr>
          <a:xfrm>
            <a:off x="8925863" y="3095654"/>
            <a:ext cx="1045390" cy="647688"/>
          </a:xfrm>
          <a:prstGeom prst="rect">
            <a:avLst/>
          </a:prstGeom>
          <a:ln w="12700">
            <a:miter lim="400000"/>
          </a:ln>
        </p:spPr>
      </p:pic>
      <p:pic>
        <p:nvPicPr>
          <p:cNvPr id="154" name="image10.png"/>
          <p:cNvPicPr>
            <a:picLocks noChangeAspect="1"/>
          </p:cNvPicPr>
          <p:nvPr/>
        </p:nvPicPr>
        <p:blipFill>
          <a:blip r:embed="rId5"/>
          <a:stretch>
            <a:fillRect/>
          </a:stretch>
        </p:blipFill>
        <p:spPr>
          <a:xfrm>
            <a:off x="12186384" y="1117066"/>
            <a:ext cx="613256" cy="627193"/>
          </a:xfrm>
          <a:prstGeom prst="rect">
            <a:avLst/>
          </a:prstGeom>
          <a:ln w="12700">
            <a:miter lim="400000"/>
          </a:ln>
        </p:spPr>
      </p:pic>
      <p:pic>
        <p:nvPicPr>
          <p:cNvPr id="155" name="image11.png"/>
          <p:cNvPicPr>
            <a:picLocks noChangeAspect="1"/>
          </p:cNvPicPr>
          <p:nvPr/>
        </p:nvPicPr>
        <p:blipFill>
          <a:blip r:embed="rId6"/>
          <a:stretch>
            <a:fillRect/>
          </a:stretch>
        </p:blipFill>
        <p:spPr>
          <a:xfrm>
            <a:off x="6524921" y="2828544"/>
            <a:ext cx="917664" cy="917664"/>
          </a:xfrm>
          <a:prstGeom prst="rect">
            <a:avLst/>
          </a:prstGeom>
          <a:ln w="12700">
            <a:miter lim="400000"/>
          </a:ln>
        </p:spPr>
      </p:pic>
      <p:pic>
        <p:nvPicPr>
          <p:cNvPr id="156" name="image12.png"/>
          <p:cNvPicPr>
            <a:picLocks noChangeAspect="1"/>
          </p:cNvPicPr>
          <p:nvPr/>
        </p:nvPicPr>
        <p:blipFill>
          <a:blip r:embed="rId7"/>
          <a:stretch>
            <a:fillRect/>
          </a:stretch>
        </p:blipFill>
        <p:spPr>
          <a:xfrm>
            <a:off x="5984576" y="1992795"/>
            <a:ext cx="524976" cy="916750"/>
          </a:xfrm>
          <a:prstGeom prst="rect">
            <a:avLst/>
          </a:prstGeom>
          <a:ln w="12700">
            <a:miter lim="400000"/>
          </a:ln>
        </p:spPr>
      </p:pic>
      <p:pic>
        <p:nvPicPr>
          <p:cNvPr id="157" name="image13.png"/>
          <p:cNvPicPr>
            <a:picLocks noChangeAspect="1"/>
          </p:cNvPicPr>
          <p:nvPr/>
        </p:nvPicPr>
        <p:blipFill>
          <a:blip r:embed="rId8"/>
          <a:stretch>
            <a:fillRect/>
          </a:stretch>
        </p:blipFill>
        <p:spPr>
          <a:xfrm>
            <a:off x="9405204" y="2070985"/>
            <a:ext cx="830618" cy="815517"/>
          </a:xfrm>
          <a:prstGeom prst="rect">
            <a:avLst/>
          </a:prstGeom>
          <a:ln w="12700">
            <a:miter lim="400000"/>
          </a:ln>
        </p:spPr>
      </p:pic>
      <p:pic>
        <p:nvPicPr>
          <p:cNvPr id="158" name="image14.png"/>
          <p:cNvPicPr>
            <a:picLocks noChangeAspect="1"/>
          </p:cNvPicPr>
          <p:nvPr/>
        </p:nvPicPr>
        <p:blipFill>
          <a:blip r:embed="rId9"/>
          <a:stretch>
            <a:fillRect/>
          </a:stretch>
        </p:blipFill>
        <p:spPr>
          <a:xfrm>
            <a:off x="5863766" y="3948827"/>
            <a:ext cx="863731" cy="863731"/>
          </a:xfrm>
          <a:prstGeom prst="rect">
            <a:avLst/>
          </a:prstGeom>
          <a:ln w="12700">
            <a:miter lim="400000"/>
          </a:ln>
        </p:spPr>
      </p:pic>
      <p:pic>
        <p:nvPicPr>
          <p:cNvPr id="159" name="image15.png"/>
          <p:cNvPicPr>
            <a:picLocks noChangeAspect="1"/>
          </p:cNvPicPr>
          <p:nvPr/>
        </p:nvPicPr>
        <p:blipFill>
          <a:blip r:embed="rId10"/>
          <a:stretch>
            <a:fillRect/>
          </a:stretch>
        </p:blipFill>
        <p:spPr>
          <a:xfrm flipH="1">
            <a:off x="4382318" y="3217299"/>
            <a:ext cx="1277864" cy="918077"/>
          </a:xfrm>
          <a:prstGeom prst="rect">
            <a:avLst/>
          </a:prstGeom>
          <a:ln w="12700">
            <a:miter lim="400000"/>
          </a:ln>
        </p:spPr>
      </p:pic>
      <p:pic>
        <p:nvPicPr>
          <p:cNvPr id="160" name="image16.png"/>
          <p:cNvPicPr>
            <a:picLocks noChangeAspect="1"/>
          </p:cNvPicPr>
          <p:nvPr/>
        </p:nvPicPr>
        <p:blipFill>
          <a:blip r:embed="rId11"/>
          <a:stretch>
            <a:fillRect/>
          </a:stretch>
        </p:blipFill>
        <p:spPr>
          <a:xfrm>
            <a:off x="4613993" y="1696754"/>
            <a:ext cx="1069966" cy="1224660"/>
          </a:xfrm>
          <a:prstGeom prst="rect">
            <a:avLst/>
          </a:prstGeom>
          <a:ln w="12700">
            <a:miter lim="400000"/>
          </a:ln>
        </p:spPr>
      </p:pic>
      <p:pic>
        <p:nvPicPr>
          <p:cNvPr id="161" name="image17.png"/>
          <p:cNvPicPr>
            <a:picLocks noChangeAspect="1"/>
          </p:cNvPicPr>
          <p:nvPr/>
        </p:nvPicPr>
        <p:blipFill>
          <a:blip r:embed="rId12"/>
          <a:stretch>
            <a:fillRect/>
          </a:stretch>
        </p:blipFill>
        <p:spPr>
          <a:xfrm>
            <a:off x="7090361" y="4135375"/>
            <a:ext cx="524976" cy="874959"/>
          </a:xfrm>
          <a:prstGeom prst="rect">
            <a:avLst/>
          </a:prstGeom>
          <a:ln w="12700">
            <a:miter lim="400000"/>
          </a:ln>
        </p:spPr>
      </p:pic>
      <p:pic>
        <p:nvPicPr>
          <p:cNvPr id="162" name="image18.png"/>
          <p:cNvPicPr>
            <a:picLocks noChangeAspect="1"/>
          </p:cNvPicPr>
          <p:nvPr/>
        </p:nvPicPr>
        <p:blipFill>
          <a:blip r:embed="rId13"/>
          <a:stretch>
            <a:fillRect/>
          </a:stretch>
        </p:blipFill>
        <p:spPr>
          <a:xfrm>
            <a:off x="9014593" y="3992390"/>
            <a:ext cx="867931" cy="1017945"/>
          </a:xfrm>
          <a:prstGeom prst="rect">
            <a:avLst/>
          </a:prstGeom>
          <a:ln w="12700">
            <a:miter lim="400000"/>
          </a:ln>
        </p:spPr>
      </p:pic>
      <p:pic>
        <p:nvPicPr>
          <p:cNvPr id="163" name="image19.png"/>
          <p:cNvPicPr>
            <a:picLocks noChangeAspect="1"/>
          </p:cNvPicPr>
          <p:nvPr/>
        </p:nvPicPr>
        <p:blipFill>
          <a:blip r:embed="rId14"/>
          <a:stretch>
            <a:fillRect/>
          </a:stretch>
        </p:blipFill>
        <p:spPr>
          <a:xfrm>
            <a:off x="7644258" y="1352715"/>
            <a:ext cx="1374539" cy="1374539"/>
          </a:xfrm>
          <a:prstGeom prst="rect">
            <a:avLst/>
          </a:prstGeom>
          <a:ln w="12700">
            <a:miter lim="400000"/>
          </a:ln>
        </p:spPr>
      </p:pic>
      <p:sp>
        <p:nvSpPr>
          <p:cNvPr id="27" name="Shape 194">
            <a:extLst>
              <a:ext uri="{FF2B5EF4-FFF2-40B4-BE49-F238E27FC236}">
                <a16:creationId xmlns:a16="http://schemas.microsoft.com/office/drawing/2014/main" id="{E7EAAD63-128E-3F40-972B-B5C9688DCB1E}"/>
              </a:ext>
            </a:extLst>
          </p:cNvPr>
          <p:cNvSpPr/>
          <p:nvPr/>
        </p:nvSpPr>
        <p:spPr>
          <a:xfrm>
            <a:off x="10879736" y="24432"/>
            <a:ext cx="799295" cy="5777337"/>
          </a:xfrm>
          <a:prstGeom prst="rect">
            <a:avLst/>
          </a:prstGeom>
          <a:solidFill>
            <a:srgbClr val="FFFFFF"/>
          </a:solidFill>
          <a:ln w="12700">
            <a:miter lim="400000"/>
          </a:ln>
        </p:spPr>
        <p:txBody>
          <a:bodyPr lIns="45719" rIns="45719" numCol="1" anchor="ctr"/>
          <a:lstStyle/>
          <a:p>
            <a:pPr algn="ctr">
              <a:defRPr>
                <a:solidFill>
                  <a:srgbClr val="FFFFFF"/>
                </a:solidFill>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xfrm>
            <a:off x="614363" y="523591"/>
            <a:ext cx="9428134" cy="504826"/>
          </a:xfrm>
          <a:prstGeom prst="rect">
            <a:avLst/>
          </a:prstGeom>
        </p:spPr>
        <p:txBody>
          <a:bodyPr numCol="1"/>
          <a:lstStyle/>
          <a:p>
            <a:r>
              <a:t>Den fysiske beskyttelse</a:t>
            </a:r>
          </a:p>
        </p:txBody>
      </p:sp>
      <p:sp>
        <p:nvSpPr>
          <p:cNvPr id="170" name="Shape 170"/>
          <p:cNvSpPr/>
          <p:nvPr/>
        </p:nvSpPr>
        <p:spPr>
          <a:xfrm>
            <a:off x="1173335" y="1447266"/>
            <a:ext cx="4412919"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lvl1pPr>
              <a:defRPr>
                <a:solidFill>
                  <a:srgbClr val="767171"/>
                </a:solidFill>
              </a:defRPr>
            </a:lvl1pPr>
          </a:lstStyle>
          <a:p>
            <a:r>
              <a:rPr lang="da-DK" dirty="0"/>
              <a:t>Den fysiske beskyttelse handler om at sikre bygninger og it-udstyr </a:t>
            </a:r>
            <a:endParaRPr dirty="0"/>
          </a:p>
        </p:txBody>
      </p:sp>
      <p:sp>
        <p:nvSpPr>
          <p:cNvPr id="171" name="Shape 171"/>
          <p:cNvSpPr/>
          <p:nvPr/>
        </p:nvSpPr>
        <p:spPr>
          <a:xfrm>
            <a:off x="-1" y="1416250"/>
            <a:ext cx="1001866" cy="1036801"/>
          </a:xfrm>
          <a:prstGeom prst="rect">
            <a:avLst/>
          </a:prstGeom>
          <a:solidFill>
            <a:srgbClr val="D81E00"/>
          </a:solidFill>
          <a:ln w="12700">
            <a:miter lim="400000"/>
          </a:ln>
        </p:spPr>
        <p:txBody>
          <a:bodyPr lIns="45719" rIns="45719" numCol="1" anchor="ctr"/>
          <a:lstStyle/>
          <a:p>
            <a:pPr algn="ctr">
              <a:defRPr>
                <a:effectLst>
                  <a:outerShdw blurRad="38100" dist="19050" dir="2700000" rotWithShape="0">
                    <a:srgbClr val="000000">
                      <a:alpha val="40000"/>
                    </a:srgbClr>
                  </a:outerShdw>
                </a:effectLst>
              </a:defRPr>
            </a:pPr>
            <a:endParaRPr/>
          </a:p>
        </p:txBody>
      </p:sp>
      <p:pic>
        <p:nvPicPr>
          <p:cNvPr id="172" name="image8.png"/>
          <p:cNvPicPr>
            <a:picLocks noChangeAspect="1"/>
          </p:cNvPicPr>
          <p:nvPr/>
        </p:nvPicPr>
        <p:blipFill>
          <a:blip r:embed="rId2"/>
          <a:stretch>
            <a:fillRect/>
          </a:stretch>
        </p:blipFill>
        <p:spPr>
          <a:xfrm>
            <a:off x="127408" y="1552637"/>
            <a:ext cx="747047" cy="764027"/>
          </a:xfrm>
          <a:prstGeom prst="rect">
            <a:avLst/>
          </a:prstGeom>
          <a:ln w="12700">
            <a:miter lim="400000"/>
          </a:ln>
        </p:spPr>
      </p:pic>
      <p:sp>
        <p:nvSpPr>
          <p:cNvPr id="173" name="Shape 173"/>
          <p:cNvSpPr/>
          <p:nvPr/>
        </p:nvSpPr>
        <p:spPr>
          <a:xfrm>
            <a:off x="7030614" y="1940344"/>
            <a:ext cx="2644041" cy="1654571"/>
          </a:xfrm>
          <a:prstGeom prst="ellipse">
            <a:avLst/>
          </a:prstGeom>
          <a:solidFill>
            <a:srgbClr val="FFFFFF"/>
          </a:solidFill>
          <a:ln w="12700">
            <a:miter lim="400000"/>
          </a:ln>
        </p:spPr>
        <p:txBody>
          <a:bodyPr lIns="45719" rIns="45719" numCol="1" anchor="ctr"/>
          <a:lstStyle/>
          <a:p>
            <a:pPr algn="ctr">
              <a:defRPr sz="1400" b="1">
                <a:solidFill>
                  <a:srgbClr val="44546A"/>
                </a:solidFill>
              </a:defRPr>
            </a:pPr>
            <a:endParaRPr/>
          </a:p>
        </p:txBody>
      </p:sp>
      <p:pic>
        <p:nvPicPr>
          <p:cNvPr id="174" name="image10.png"/>
          <p:cNvPicPr>
            <a:picLocks noChangeAspect="1"/>
          </p:cNvPicPr>
          <p:nvPr/>
        </p:nvPicPr>
        <p:blipFill>
          <a:blip r:embed="rId3"/>
          <a:stretch>
            <a:fillRect/>
          </a:stretch>
        </p:blipFill>
        <p:spPr>
          <a:xfrm>
            <a:off x="12186384" y="1117066"/>
            <a:ext cx="613256" cy="627193"/>
          </a:xfrm>
          <a:prstGeom prst="rect">
            <a:avLst/>
          </a:prstGeom>
          <a:ln w="12700">
            <a:miter lim="400000"/>
          </a:ln>
        </p:spPr>
      </p:pic>
      <p:pic>
        <p:nvPicPr>
          <p:cNvPr id="175" name="image20.png"/>
          <p:cNvPicPr>
            <a:picLocks noChangeAspect="1"/>
          </p:cNvPicPr>
          <p:nvPr/>
        </p:nvPicPr>
        <p:blipFill>
          <a:blip r:embed="rId4">
            <a:alphaModFix amt="50000"/>
          </a:blip>
          <a:stretch>
            <a:fillRect/>
          </a:stretch>
        </p:blipFill>
        <p:spPr>
          <a:xfrm>
            <a:off x="6745295" y="570397"/>
            <a:ext cx="2889865" cy="2889864"/>
          </a:xfrm>
          <a:prstGeom prst="rect">
            <a:avLst/>
          </a:prstGeom>
          <a:ln w="12700">
            <a:miter lim="400000"/>
          </a:ln>
        </p:spPr>
      </p:pic>
      <p:sp>
        <p:nvSpPr>
          <p:cNvPr id="176" name="Shape 176"/>
          <p:cNvSpPr/>
          <p:nvPr/>
        </p:nvSpPr>
        <p:spPr>
          <a:xfrm>
            <a:off x="6310522" y="3563661"/>
            <a:ext cx="3808782" cy="20391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891" y="0"/>
                </a:lnTo>
                <a:lnTo>
                  <a:pt x="18709" y="0"/>
                </a:lnTo>
                <a:lnTo>
                  <a:pt x="21600" y="21600"/>
                </a:lnTo>
                <a:close/>
              </a:path>
            </a:pathLst>
          </a:custGeom>
          <a:solidFill>
            <a:srgbClr val="F2F2F2"/>
          </a:solidFill>
          <a:ln w="12700">
            <a:miter lim="400000"/>
          </a:ln>
        </p:spPr>
        <p:txBody>
          <a:bodyPr lIns="45719" rIns="45719" numCol="1" anchor="ctr"/>
          <a:lstStyle/>
          <a:p>
            <a:pPr algn="ctr">
              <a:defRPr>
                <a:solidFill>
                  <a:srgbClr val="FFFFFF"/>
                </a:solidFill>
              </a:defRPr>
            </a:pPr>
            <a:endParaRPr/>
          </a:p>
        </p:txBody>
      </p:sp>
      <p:sp>
        <p:nvSpPr>
          <p:cNvPr id="177" name="Shape 177"/>
          <p:cNvSpPr/>
          <p:nvPr/>
        </p:nvSpPr>
        <p:spPr>
          <a:xfrm>
            <a:off x="1206678" y="2216014"/>
            <a:ext cx="4659193" cy="3293209"/>
          </a:xfrm>
          <a:prstGeom prst="rect">
            <a:avLst/>
          </a:prstGeom>
          <a:ln w="12700">
            <a:miter lim="400000"/>
          </a:ln>
          <a:extLst>
            <a:ext uri="{C572A759-6A51-4108-AA02-DFA0A04FC94B}">
              <ma14:wrappingTextBoxFlag xmlns="" xmlns:ma14="http://schemas.microsoft.com/office/mac/drawingml/2011/main" val="1"/>
            </a:ext>
          </a:extLst>
        </p:spPr>
        <p:txBody>
          <a:bodyPr lIns="45719" rIns="45719" numCol="1">
            <a:spAutoFit/>
          </a:bodyPr>
          <a:lstStyle/>
          <a:p>
            <a:pPr>
              <a:defRPr sz="1600">
                <a:solidFill>
                  <a:srgbClr val="767171"/>
                </a:solidFill>
              </a:defRPr>
            </a:pPr>
            <a:r>
              <a:t>F.eks. er kommunens it-infrastruktur sikret mod strømudfald, brand, vandindtrængning og tyveri.</a:t>
            </a:r>
          </a:p>
          <a:p>
            <a:pPr>
              <a:defRPr sz="1600">
                <a:solidFill>
                  <a:srgbClr val="767171"/>
                </a:solidFill>
              </a:defRPr>
            </a:pPr>
            <a:endParaRPr/>
          </a:p>
          <a:p>
            <a:pPr>
              <a:defRPr sz="1600">
                <a:solidFill>
                  <a:srgbClr val="767171"/>
                </a:solidFill>
              </a:defRPr>
            </a:pPr>
            <a:r>
              <a:t>Der er fysisk adgangskontrol til alt centralt udstyr, </a:t>
            </a:r>
            <a:br>
              <a:rPr lang="da-DK"/>
            </a:br>
            <a:r>
              <a:t>og det kræver autorisation at få adgang.</a:t>
            </a:r>
          </a:p>
          <a:p>
            <a:pPr>
              <a:defRPr sz="1600">
                <a:solidFill>
                  <a:srgbClr val="767171"/>
                </a:solidFill>
              </a:defRPr>
            </a:pPr>
            <a:endParaRPr/>
          </a:p>
          <a:p>
            <a:pPr>
              <a:defRPr sz="1600">
                <a:solidFill>
                  <a:srgbClr val="767171"/>
                </a:solidFill>
              </a:defRPr>
            </a:pPr>
            <a:r>
              <a:t>Kommunens papirarkiver er sikret, og man har ikke adgang til arkivalierne uden tilladelse.</a:t>
            </a:r>
          </a:p>
          <a:p>
            <a:pPr>
              <a:defRPr sz="1600">
                <a:solidFill>
                  <a:srgbClr val="767171"/>
                </a:solidFill>
              </a:defRPr>
            </a:pPr>
            <a:endParaRPr/>
          </a:p>
          <a:p>
            <a:pPr>
              <a:defRPr sz="1600">
                <a:solidFill>
                  <a:srgbClr val="767171"/>
                </a:solidFill>
              </a:defRPr>
            </a:pPr>
            <a:r>
              <a:t>Men det handler også om sikre, at borgere, brugere, og andre, der opholder sig i de kommunale bygninger, ikke har fysisk adgang til udstyr og papirer, som skal beskyttes.</a:t>
            </a:r>
          </a:p>
        </p:txBody>
      </p:sp>
      <p:pic>
        <p:nvPicPr>
          <p:cNvPr id="178" name="image18.png"/>
          <p:cNvPicPr>
            <a:picLocks noChangeAspect="1"/>
          </p:cNvPicPr>
          <p:nvPr/>
        </p:nvPicPr>
        <p:blipFill>
          <a:blip r:embed="rId5">
            <a:alphaModFix amt="50000"/>
          </a:blip>
          <a:stretch>
            <a:fillRect/>
          </a:stretch>
        </p:blipFill>
        <p:spPr>
          <a:xfrm>
            <a:off x="8867544" y="3698314"/>
            <a:ext cx="1353803" cy="1587793"/>
          </a:xfrm>
          <a:prstGeom prst="rect">
            <a:avLst/>
          </a:prstGeom>
          <a:ln w="12700">
            <a:miter lim="400000"/>
          </a:ln>
        </p:spPr>
      </p:pic>
      <p:pic>
        <p:nvPicPr>
          <p:cNvPr id="179" name="image21.png"/>
          <p:cNvPicPr>
            <a:picLocks noChangeAspect="1"/>
          </p:cNvPicPr>
          <p:nvPr/>
        </p:nvPicPr>
        <p:blipFill>
          <a:blip r:embed="rId6"/>
          <a:stretch>
            <a:fillRect/>
          </a:stretch>
        </p:blipFill>
        <p:spPr>
          <a:xfrm>
            <a:off x="6323469" y="2797779"/>
            <a:ext cx="965201" cy="12065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229</TotalTime>
  <Words>5524</Words>
  <Application>Microsoft Macintosh PowerPoint</Application>
  <PresentationFormat>Brugerdefineret</PresentationFormat>
  <Paragraphs>544</Paragraphs>
  <Slides>54</Slides>
  <Notes>28</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54</vt:i4>
      </vt:variant>
    </vt:vector>
  </HeadingPairs>
  <TitlesOfParts>
    <vt:vector size="61" baseType="lpstr">
      <vt:lpstr>Arial</vt:lpstr>
      <vt:lpstr>Calibri</vt:lpstr>
      <vt:lpstr>Calibri Light</vt:lpstr>
      <vt:lpstr>Helvetica</vt:lpstr>
      <vt:lpstr>Wingdings</vt:lpstr>
      <vt:lpstr>Work Sans</vt:lpstr>
      <vt:lpstr>Office-tema</vt:lpstr>
      <vt:lpstr>PowerPoint-præsentation</vt:lpstr>
      <vt:lpstr>PowerPoint-præsentation</vt:lpstr>
      <vt:lpstr>PowerPoint-præsentation</vt:lpstr>
      <vt:lpstr>PowerPoint-præsentation</vt:lpstr>
      <vt:lpstr>PowerPoint-præsentation</vt:lpstr>
      <vt:lpstr>Hvorfor informationssikkerhed?</vt:lpstr>
      <vt:lpstr>PowerPoint-præsentation</vt:lpstr>
      <vt:lpstr>Informationssikkerhed handler om at beskytte informationer</vt:lpstr>
      <vt:lpstr>Den fysiske beskyttelse</vt:lpstr>
      <vt:lpstr>Digital beskyttelse</vt:lpstr>
      <vt:lpstr>Adfærd</vt:lpstr>
      <vt:lpstr>PowerPoint-præsentation</vt:lpstr>
      <vt:lpstr>Forpligtende rammer for kommunens ledelse af informationssikkerheden</vt:lpstr>
      <vt:lpstr>Direktionens roller og opgaver i sikkerhedsarbejdet</vt:lpstr>
      <vt:lpstr>Manglende ledelsesopbakning skaber organisatoriske dilemmaer</vt:lpstr>
      <vt:lpstr>Organisatoriske dilemmaer: Udkørende funktioner</vt:lpstr>
      <vt:lpstr>Organisatoriske dilemmaer: Medarbejdere deler en pc</vt:lpstr>
      <vt:lpstr>Organisatoriske dilemmaer: Medarbejdere kan føle sig overvågede</vt:lpstr>
      <vt:lpstr>Organisatoriske dilemmaer: Fotografering af børnehavebørn</vt:lpstr>
      <vt:lpstr>Organisatoriske dilemmaer: Et åbent rådhus</vt:lpstr>
      <vt:lpstr>Organisatoriske dilemmaer: Deling af data</vt:lpstr>
      <vt:lpstr>Organisatoriske dilemmaer: Hjemmearbejdspladsen</vt:lpstr>
      <vt:lpstr>ISO 27001 er svaret på, hvordan man skal lede informationssikkerhed.</vt:lpstr>
      <vt:lpstr>Informationssikkerheden skal være FIT</vt:lpstr>
      <vt:lpstr>Fortrolighed</vt:lpstr>
      <vt:lpstr>Integritet</vt:lpstr>
      <vt:lpstr>Tilgængelighed</vt:lpstr>
      <vt:lpstr>Roller, ansvar og opgaver i sikkerhedsarbejdet</vt:lpstr>
      <vt:lpstr>Informationssikkerhedsudvalget </vt:lpstr>
      <vt:lpstr>Informationssikkerhedskoordinatoren</vt:lpstr>
      <vt:lpstr>Mellemlederne</vt:lpstr>
      <vt:lpstr>Andre roller</vt:lpstr>
      <vt:lpstr>Både ISO 27001 og Databeskyttelsesforordningen (GDPR) anviser, at informationssikkerheden skal tilrettelægges ud fra en risikobaseret tilgang.</vt:lpstr>
      <vt:lpstr>Fastsættelse af sikkerhedsniveauet</vt:lpstr>
      <vt:lpstr>Aktiver</vt:lpstr>
      <vt:lpstr>Risikovurdering</vt:lpstr>
      <vt:lpstr>Kontroller</vt:lpstr>
      <vt:lpstr>Opfølgning</vt:lpstr>
      <vt:lpstr>PowerPoint-præsentation</vt:lpstr>
      <vt:lpstr>I skal sikre overholdelse af Databeskyttelsesforordningen</vt:lpstr>
      <vt:lpstr>1. I skal sikre overholdelse af Databeskyttelsesforordningen</vt:lpstr>
      <vt:lpstr>2. Formålsbegrænsning</vt:lpstr>
      <vt:lpstr>3. Dataminimering</vt:lpstr>
      <vt:lpstr>4. Rigtighed</vt:lpstr>
      <vt:lpstr>5. Opbevaringsbegrænsning</vt:lpstr>
      <vt:lpstr>6. Integritet og fortrolighed</vt:lpstr>
      <vt:lpstr>PowerPoint-præsentation</vt:lpstr>
      <vt:lpstr>Retningslinjer for informationssikkerhed i XX kommune</vt:lpstr>
      <vt:lpstr>PowerPoint-præsentation</vt:lpstr>
      <vt:lpstr>Datatilsynet</vt:lpstr>
      <vt:lpstr>Revision</vt:lpstr>
      <vt:lpstr>DPO</vt:lpstr>
      <vt:lpstr>Opfølgning</vt:lpstr>
      <vt:lpstr>Generel opmærksomhed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cp:lastModifiedBy>Flemming Engstrøm</cp:lastModifiedBy>
  <cp:revision>93</cp:revision>
  <dcterms:modified xsi:type="dcterms:W3CDTF">2021-12-01T17:28:05Z</dcterms:modified>
</cp:coreProperties>
</file>