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6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7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8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9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7" r:id="rId5"/>
    <p:sldMasterId id="2147483714" r:id="rId6"/>
    <p:sldMasterId id="2147483741" r:id="rId7"/>
    <p:sldMasterId id="2147483768" r:id="rId8"/>
    <p:sldMasterId id="2147483795" r:id="rId9"/>
    <p:sldMasterId id="2147483822" r:id="rId10"/>
    <p:sldMasterId id="2147483849" r:id="rId11"/>
  </p:sldMasterIdLst>
  <p:notesMasterIdLst>
    <p:notesMasterId r:id="rId42"/>
  </p:notesMasterIdLst>
  <p:sldIdLst>
    <p:sldId id="2139119102" r:id="rId12"/>
    <p:sldId id="2139119095" r:id="rId13"/>
    <p:sldId id="390" r:id="rId14"/>
    <p:sldId id="2139119079" r:id="rId15"/>
    <p:sldId id="258" r:id="rId16"/>
    <p:sldId id="3888" r:id="rId17"/>
    <p:sldId id="3909" r:id="rId18"/>
    <p:sldId id="2139119096" r:id="rId19"/>
    <p:sldId id="2139119098" r:id="rId20"/>
    <p:sldId id="2139119099" r:id="rId21"/>
    <p:sldId id="2139119103" r:id="rId22"/>
    <p:sldId id="2139119104" r:id="rId23"/>
    <p:sldId id="2139119105" r:id="rId24"/>
    <p:sldId id="2139119093" r:id="rId25"/>
    <p:sldId id="2139119094" r:id="rId26"/>
    <p:sldId id="2139119106" r:id="rId27"/>
    <p:sldId id="2139119107" r:id="rId28"/>
    <p:sldId id="2139119108" r:id="rId29"/>
    <p:sldId id="2139119109" r:id="rId30"/>
    <p:sldId id="2139119110" r:id="rId31"/>
    <p:sldId id="2139119111" r:id="rId32"/>
    <p:sldId id="2139119112" r:id="rId33"/>
    <p:sldId id="2139119113" r:id="rId34"/>
    <p:sldId id="389" r:id="rId35"/>
    <p:sldId id="2139119114" r:id="rId36"/>
    <p:sldId id="2139119116" r:id="rId37"/>
    <p:sldId id="2139119117" r:id="rId38"/>
    <p:sldId id="2139119118" r:id="rId39"/>
    <p:sldId id="2139119120" r:id="rId40"/>
    <p:sldId id="2139119100" r:id="rId41"/>
  </p:sldIdLst>
  <p:sldSz cx="12192000" cy="6858000"/>
  <p:notesSz cx="6858000" cy="9144000"/>
  <p:custDataLst>
    <p:tags r:id="rId43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gs" Target="tags/tag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2FD9B-FB34-467A-B32B-9FDB74F388D0}" type="datetimeFigureOut">
              <a:rPr lang="da-DK" smtClean="0"/>
              <a:t>21-06-2023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D6DCF-C017-496E-B85A-3DA1C4EC64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220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Praktikaliteter – anvendes hvis workshoppen afholdes virtuelt. Andre regler kan fremhæves for f2f workshops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D6DCF-C017-496E-B85A-3DA1C4EC64F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597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C9B09-1343-A043-9921-A0566060D0A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32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C9B09-1343-A043-9921-A0566060D0A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47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C9B09-1343-A043-9921-A0566060D0AA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4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6.sv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svg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7.svg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7.svg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7.svg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svg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proje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Project name here</a:t>
            </a:r>
          </a:p>
          <a:p>
            <a:pPr lvl="0"/>
            <a:endParaRPr lang="en-US" noProof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solidFill>
            <a:srgbClr val="E46053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7BFF3BF-506C-DF44-9146-4A56F7D7EF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9323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D2A6F-6DE4-C141-AB3A-764E4AD09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3"/>
            <a:ext cx="10742927" cy="452408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119837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front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32EBE8-8426-D141-B961-7F1254C6F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CASE TITLE ABOUT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C793-A347-E241-8060-268BA5F17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1480" y="3445120"/>
            <a:ext cx="4561416" cy="7108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16972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en-US" noProof="0" dirty="0"/>
              <a:t>Describe clients challenge and the wanted or delivered effects for their customers, users, business, infrastructure etc. To the point in max 3 lines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484C613-7386-F14A-94C2-A85CE69C73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3" y="6398400"/>
            <a:ext cx="1012800" cy="1344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C02521-8454-4C49-B25B-482883CFB5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01480" y="3227677"/>
            <a:ext cx="172800" cy="24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651CC1A-971B-8147-BA3C-54731C3A0A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01480" y="1454299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Place logo here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A4E40-9E23-3146-B8B5-4117EBCABB60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9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4453665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41199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62B0F-0597-ED4B-88EB-D24FF9C8B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41199" y="1860700"/>
            <a:ext cx="3297600" cy="43178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A285BBFB-66C5-A24D-8365-38DB96975650}"/>
              </a:ext>
            </a:extLst>
          </p:cNvPr>
          <p:cNvSpPr/>
          <p:nvPr userDrawn="1"/>
        </p:nvSpPr>
        <p:spPr>
          <a:xfrm>
            <a:off x="4741532" y="1636800"/>
            <a:ext cx="160019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en-US" sz="2400" noProof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2DDCBD-9D5D-2E4F-85CF-A935CD682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533" y="211668"/>
            <a:ext cx="6730801" cy="1232024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867" cap="all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20FF6D-595E-6B4A-ACAE-8D216A9B2B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6473" y="1860700"/>
            <a:ext cx="3297600" cy="4317851"/>
          </a:xfrm>
        </p:spPr>
        <p:txBody>
          <a:bodyPr>
            <a:normAutofit/>
          </a:bodyPr>
          <a:lstStyle>
            <a:lvl1pPr marL="122764" indent="-122764">
              <a:buFont typeface="Arial" panose="020B0604020202020204" pitchFamily="34" charset="0"/>
              <a:buChar char="•"/>
              <a:tabLst/>
              <a:defRPr sz="1333">
                <a:solidFill>
                  <a:schemeClr val="tx1"/>
                </a:solidFill>
              </a:defRPr>
            </a:lvl1pPr>
            <a:lvl2pPr marL="685783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2pPr>
            <a:lvl3pPr marL="1142971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3pPr>
            <a:lvl4pPr marL="1600160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4pPr>
            <a:lvl5pPr marL="2057349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66A3B70-D4C4-6240-9F95-E6682082FA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9805" y="1860701"/>
            <a:ext cx="3297600" cy="137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 b="1" i="0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“Add statement about effects for business, society or customers”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C7E1E-8EEE-D544-A8E5-30EA5009D314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A7A1A6-FC02-4491-B7C7-2E2EBDCF7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75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232CD-F606-F242-AFC7-8477842FA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6"/>
            <a:ext cx="12192000" cy="6857749"/>
          </a:xfrm>
          <a:prstGeom prst="rect">
            <a:avLst/>
          </a:prstGeom>
          <a:solidFill>
            <a:srgbClr val="0F2147"/>
          </a:solidFill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C2F9B-0086-2E42-A7C8-42B6E5F818FB}"/>
              </a:ext>
            </a:extLst>
          </p:cNvPr>
          <p:cNvSpPr txBox="1"/>
          <p:nvPr userDrawn="1"/>
        </p:nvSpPr>
        <p:spPr>
          <a:xfrm>
            <a:off x="1528135" y="3823218"/>
            <a:ext cx="1414596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067" b="1" spc="-7" noProof="0" dirty="0">
                <a:solidFill>
                  <a:srgbClr val="FFFFFF"/>
                </a:solidFill>
                <a:latin typeface="+mn-lt"/>
                <a:cs typeface="Calibri"/>
              </a:rPr>
              <a:t>www.netcompany.com</a:t>
            </a:r>
            <a:endParaRPr lang="en-US" sz="1067" noProof="0" dirty="0">
              <a:latin typeface="Calibri"/>
              <a:cs typeface="Calibri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0718DE-0C89-1D45-A3C2-9BF94FDF8A35}"/>
              </a:ext>
            </a:extLst>
          </p:cNvPr>
          <p:cNvSpPr txBox="1">
            <a:spLocks/>
          </p:cNvSpPr>
          <p:nvPr userDrawn="1"/>
        </p:nvSpPr>
        <p:spPr>
          <a:xfrm>
            <a:off x="1514181" y="3823217"/>
            <a:ext cx="1550401" cy="2609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33"/>
              </a:lnSpc>
            </a:pPr>
            <a:endParaRPr lang="en-US" sz="2933" b="0" noProof="0" dirty="0">
              <a:solidFill>
                <a:schemeClr val="accent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D710-7F6F-A243-85D0-A0F885154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5167" y="4141647"/>
            <a:ext cx="3771900" cy="56969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67">
                <a:solidFill>
                  <a:schemeClr val="bg1"/>
                </a:solidFill>
              </a:defRPr>
            </a:lvl1pPr>
            <a:lvl2pPr>
              <a:defRPr sz="1067">
                <a:solidFill>
                  <a:schemeClr val="bg1"/>
                </a:solidFill>
              </a:defRPr>
            </a:lvl2pPr>
            <a:lvl3pPr>
              <a:defRPr sz="1067">
                <a:solidFill>
                  <a:schemeClr val="bg1"/>
                </a:solidFill>
              </a:defRPr>
            </a:lvl3pPr>
            <a:lvl4pPr>
              <a:defRPr sz="1067">
                <a:solidFill>
                  <a:schemeClr val="bg1"/>
                </a:solidFill>
              </a:defRPr>
            </a:lvl4pPr>
            <a:lvl5pPr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other relevant contact information</a:t>
            </a:r>
            <a:endParaRPr lang="da-D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769613-D6C1-8249-A193-08FA6FA35E48}"/>
              </a:ext>
            </a:extLst>
          </p:cNvPr>
          <p:cNvSpPr txBox="1">
            <a:spLocks/>
          </p:cNvSpPr>
          <p:nvPr userDrawn="1"/>
        </p:nvSpPr>
        <p:spPr>
          <a:xfrm>
            <a:off x="1534584" y="3615293"/>
            <a:ext cx="172800" cy="24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DFBDA76-DCE0-4E4C-9BB6-83212AC42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4585" y="3072694"/>
            <a:ext cx="2520529" cy="3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8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5441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og indholdsobjek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4947D376-0477-4A4B-BA4B-DDA344BA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6"/>
            <a:ext cx="2743200" cy="365125"/>
          </a:xfrm>
        </p:spPr>
        <p:txBody>
          <a:bodyPr/>
          <a:lstStyle/>
          <a:p>
            <a:fld id="{E3D3B46C-25E4-46C4-AD3A-778713CC5EB9}" type="slidenum">
              <a:rPr lang="en-US" smtClean="0"/>
              <a:t>‹nr.›</a:t>
            </a:fld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F16507-1389-4CAA-913C-AE073565B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6808" y="325438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32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proje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1711023" cy="273267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Project name here</a:t>
            </a:r>
          </a:p>
          <a:p>
            <a:pPr lvl="0"/>
            <a:endParaRPr lang="en-US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6521" y="3829827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534585" y="3829827"/>
            <a:ext cx="1233329" cy="628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67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6521" y="3990508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6521" y="4151190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521" y="4316103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solidFill>
            <a:srgbClr val="E46053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7BFF3BF-506C-DF44-9146-4A56F7D7EF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908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84483"/>
            <a:ext cx="10760801" cy="404363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10899"/>
            <a:ext cx="10760801" cy="475495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16972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534816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customis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1711023" cy="273267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Project name here</a:t>
            </a:r>
          </a:p>
          <a:p>
            <a:pPr lvl="0"/>
            <a:endParaRPr lang="en-US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6521" y="3829827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534586" y="3829827"/>
            <a:ext cx="808701" cy="628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67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6521" y="3990508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6521" y="4151190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521" y="4316103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C3F1E7D-7A50-C34B-8EBB-345E76A94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1922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36439"/>
            <a:ext cx="10760801" cy="437072"/>
          </a:xfrm>
        </p:spPr>
        <p:txBody>
          <a:bodyPr/>
          <a:lstStyle/>
          <a:p>
            <a:r>
              <a:rPr lang="en-US" noProof="0" dirty="0"/>
              <a:t>Add title or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03231"/>
            <a:ext cx="10760801" cy="47626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4862866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B6C41B6-F729-DF4D-BB23-27F0C0E9B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03231"/>
            <a:ext cx="10770961" cy="4762620"/>
          </a:xfrm>
        </p:spPr>
        <p:txBody>
          <a:bodyPr/>
          <a:lstStyle>
            <a:lvl1pPr marL="228594" indent="-228594">
              <a:buFont typeface="System Font Regular"/>
              <a:buChar char="–"/>
              <a:defRPr/>
            </a:lvl1pPr>
            <a:lvl2pPr marL="596885" indent="-179913">
              <a:buFont typeface="System Font Regular"/>
              <a:buChar char="–"/>
              <a:defRPr/>
            </a:lvl2pPr>
            <a:lvl3pPr marL="1142971" indent="-228594">
              <a:buFont typeface="System Font Regular"/>
              <a:buChar char="–"/>
              <a:defRPr/>
            </a:lvl3pPr>
            <a:lvl4pPr marL="1600160" indent="-228594">
              <a:buFont typeface="System Font Regular"/>
              <a:buChar char="–"/>
              <a:defRPr/>
            </a:lvl4pPr>
            <a:lvl5pPr marL="2057349" indent="-228594">
              <a:buFont typeface="System Font Regular"/>
              <a:buChar char="–"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cxnSp>
        <p:nvCxnSpPr>
          <p:cNvPr id="10" name="Lige forbindelse 11">
            <a:extLst>
              <a:ext uri="{FF2B5EF4-FFF2-40B4-BE49-F238E27FC236}">
                <a16:creationId xmlns:a16="http://schemas.microsoft.com/office/drawing/2014/main" id="{9EFB6787-87CE-224E-867A-E55855B0183F}"/>
              </a:ext>
            </a:extLst>
          </p:cNvPr>
          <p:cNvCxnSpPr>
            <a:cxnSpLocks/>
          </p:cNvCxnSpPr>
          <p:nvPr userDrawn="1"/>
        </p:nvCxnSpPr>
        <p:spPr>
          <a:xfrm>
            <a:off x="717882" y="1479910"/>
            <a:ext cx="3757" cy="46859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6EAC9-EDFE-904A-B58B-B8CB0FC0C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36439"/>
            <a:ext cx="10770961" cy="421736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4124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NAME OF SECTION BREAKER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585" y="6399520"/>
            <a:ext cx="1008001" cy="1344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1315E3-5CDC-2347-8227-8B321E1CAC12}"/>
              </a:ext>
            </a:extLst>
          </p:cNvPr>
          <p:cNvSpPr txBox="1">
            <a:spLocks/>
          </p:cNvSpPr>
          <p:nvPr/>
        </p:nvSpPr>
        <p:spPr>
          <a:xfrm>
            <a:off x="1534584" y="3225600"/>
            <a:ext cx="172800" cy="24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62944-0457-8D49-AB0B-8A0829E38638}"/>
              </a:ext>
            </a:extLst>
          </p:cNvPr>
          <p:cNvSpPr txBox="1"/>
          <p:nvPr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43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B3A9E-020F-BF41-851C-2C2B5D96106F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35FF43-6CEB-A24F-AD8E-2FF3712276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385888"/>
            <a:ext cx="5102179" cy="3048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BDD77-0BA0-D34A-804A-0EC92A9EE2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1464" y="1847999"/>
            <a:ext cx="5102249" cy="1733071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sz="1600">
                <a:solidFill>
                  <a:schemeClr val="bg1"/>
                </a:solidFill>
              </a:defRPr>
            </a:lvl1pPr>
            <a:lvl2pPr marL="416972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745526-66DF-844C-A035-8973B0653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8055" y="1385888"/>
            <a:ext cx="5121151" cy="30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Add workshop goal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AC0F6B-FC54-F64D-A9C4-3AD1B0841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8055" y="746432"/>
            <a:ext cx="5121151" cy="304800"/>
          </a:xfrm>
        </p:spPr>
        <p:txBody>
          <a:bodyPr/>
          <a:lstStyle>
            <a:lvl1pPr marL="0" indent="0">
              <a:buNone/>
              <a:defRPr sz="1333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Date and time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63A529-EF68-A341-AEC0-AA9ACCD980B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71464" y="4200491"/>
            <a:ext cx="5102249" cy="1965359"/>
          </a:xfrm>
        </p:spPr>
        <p:txBody>
          <a:bodyPr numCol="2" spcCol="7200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tabLst>
                <a:tab pos="2482789" algn="l"/>
              </a:tabLst>
              <a:defRPr sz="1600">
                <a:solidFill>
                  <a:schemeClr val="bg1"/>
                </a:solidFill>
              </a:defRPr>
            </a:lvl1pPr>
            <a:lvl2pPr marL="416972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C9C7C7-9B9A-5246-B60D-6FF76ECD5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8055" y="3738380"/>
            <a:ext cx="5121151" cy="30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Add participants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BDFA3-8BCC-F34E-93D6-FB94E0983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28769"/>
            <a:ext cx="5110384" cy="437072"/>
          </a:xfrm>
        </p:spPr>
        <p:txBody>
          <a:bodyPr/>
          <a:lstStyle/>
          <a:p>
            <a:r>
              <a:rPr lang="en-US" noProof="0" dirty="0"/>
              <a:t>Add workshop title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C3A28F9-C656-7744-92AF-202E25469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534" y="1848001"/>
            <a:ext cx="5110383" cy="43178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F3174-4EB7-FF42-A757-1477CE8408EF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65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D9AC15-4AB9-9343-BA26-FC911F3FDE70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Conclusion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234" y="6399520"/>
            <a:ext cx="1008001" cy="13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9CB07-78E4-DF47-ADAA-770BADDC00D1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70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Conclusion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234" y="6399520"/>
            <a:ext cx="1008001" cy="13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ED56F-8F37-D949-BB31-B03884069A65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/>
              <a:pPr algn="r"/>
              <a:t>‹nr.›</a:t>
            </a:fld>
            <a:endParaRPr lang="en-US" sz="1067" noProof="0"/>
          </a:p>
        </p:txBody>
      </p:sp>
    </p:spTree>
    <p:extLst>
      <p:ext uri="{BB962C8B-B14F-4D97-AF65-F5344CB8AC3E}">
        <p14:creationId xmlns:p14="http://schemas.microsoft.com/office/powerpoint/2010/main" val="1903322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1533" y="1395563"/>
            <a:ext cx="5138737" cy="4755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4D3B7-455C-4845-8F72-2E985F1831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8055" y="1395563"/>
            <a:ext cx="5094279" cy="4755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02A26-0D13-E442-8875-5F1DDD46D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4"/>
            <a:ext cx="10760801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771686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D2A6F-6DE4-C141-AB3A-764E4AD09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3"/>
            <a:ext cx="10742927" cy="452408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582999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NAME OF SECTION BREAKER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585" y="6399520"/>
            <a:ext cx="1008001" cy="1344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1315E3-5CDC-2347-8227-8B321E1CAC12}"/>
              </a:ext>
            </a:extLst>
          </p:cNvPr>
          <p:cNvSpPr txBox="1">
            <a:spLocks/>
          </p:cNvSpPr>
          <p:nvPr userDrawn="1"/>
        </p:nvSpPr>
        <p:spPr>
          <a:xfrm>
            <a:off x="1534584" y="3225600"/>
            <a:ext cx="172800" cy="24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62944-0457-8D49-AB0B-8A0829E38638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27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- customis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3DE6B0-84AB-9647-876A-F5DA928B24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0,28 cm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587A19-7C1C-5C49-A4D9-4DB7F0212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NAME OF SECTION BREAKER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EEAD67-D3CB-0A40-89F1-EB325AFB5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0945C-2C14-5E4B-B957-67C4FEB5350B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0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B1556-87ED-CF4E-916D-085F92714FE3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7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5080831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TEXT ON TOP OF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DFF17-E767-4F48-ABDE-25A5F0AE212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27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5080831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TEXT ON TOP OF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2030A-4015-8047-AC41-06474BD89AFD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5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er - customis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3DE6B0-84AB-9647-876A-F5DA928B24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0,28 cm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587A19-7C1C-5C49-A4D9-4DB7F0212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NAME OF SECTION BREAKER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EEAD67-D3CB-0A40-89F1-EB325AFB5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0945C-2C14-5E4B-B957-67C4FEB5350B}"/>
              </a:ext>
            </a:extLst>
          </p:cNvPr>
          <p:cNvSpPr txBox="1"/>
          <p:nvPr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4"/>
            <a:ext cx="5111419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10899"/>
            <a:ext cx="5103284" cy="47549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3418" y="1410899"/>
            <a:ext cx="5103284" cy="47549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155C1-C59B-FC4C-804E-0F086BAC1732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85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211201" y="211667"/>
            <a:ext cx="5884800" cy="6434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29767"/>
            <a:ext cx="5102952" cy="434083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458899"/>
            <a:ext cx="5103284" cy="47069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667" y="1458899"/>
            <a:ext cx="4841535" cy="47069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6389393" y="1258208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 flipV="1">
            <a:off x="1437564" y="6186985"/>
            <a:ext cx="0" cy="609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133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70AA9-8E00-D64A-AC0F-6D76CF82CF63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F4F2D10-CA01-478C-8156-D35AE518C2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26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5167DF-EFAC-764D-B6D0-1D97808365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21192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3E61175-05F9-EF42-83BC-FDFD379CC0A2}"/>
              </a:ext>
            </a:extLst>
          </p:cNvPr>
          <p:cNvSpPr txBox="1"/>
          <p:nvPr userDrawn="1"/>
        </p:nvSpPr>
        <p:spPr>
          <a:xfrm>
            <a:off x="6868729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FEAC2A-37DC-8941-95AF-394E4C4A7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03231"/>
            <a:ext cx="5103284" cy="476262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16972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770B-255F-9C4C-8223-9478899CD8D4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F765-7EC9-4554-A235-74585EEC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43759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 and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211201" y="211667"/>
            <a:ext cx="5884800" cy="6434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21102"/>
            <a:ext cx="5102952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457903"/>
            <a:ext cx="5103284" cy="4723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6389727" y="1260200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437564" y="6186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133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E3F1EB-DBA1-9345-AEC9-2BC1225354B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36393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5" name="Tekstfelt 1">
            <a:extLst>
              <a:ext uri="{FF2B5EF4-FFF2-40B4-BE49-F238E27FC236}">
                <a16:creationId xmlns:a16="http://schemas.microsoft.com/office/drawing/2014/main" id="{97ED7EAA-B35C-3242-B58B-B208B9657D5D}"/>
              </a:ext>
            </a:extLst>
          </p:cNvPr>
          <p:cNvSpPr txBox="1"/>
          <p:nvPr userDrawn="1"/>
        </p:nvSpPr>
        <p:spPr>
          <a:xfrm>
            <a:off x="983930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9CF3-6CBA-7A4C-BC25-3CCD11ED0BF5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E0E15F1-19C5-4DEE-93A7-1889318EAC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0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0CFBCC-18CC-E746-A5BB-3C80385048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8F610-395C-AC4E-86CC-2E4BA2BB8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3"/>
            <a:ext cx="5111419" cy="467744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76E1E-DA16-0F4C-9A6C-50B994F8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03231"/>
            <a:ext cx="5103284" cy="4770288"/>
          </a:xfrm>
        </p:spPr>
        <p:txBody>
          <a:bodyPr/>
          <a:lstStyle>
            <a:lvl1pPr marL="0" indent="0">
              <a:buNone/>
              <a:defRPr/>
            </a:lvl1pPr>
            <a:lvl2pPr marL="416972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B0BDF-A99D-6647-8F4C-8D3362DE10E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74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0501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133"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83534" y="1426235"/>
            <a:ext cx="5083348" cy="475495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3F434-8BBE-E547-8109-F4364C1D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868" y="590431"/>
            <a:ext cx="5088467" cy="444739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B3481-A035-1F49-AF08-06936BE81508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1A5A68D-04C4-4993-951C-36BBC3AA2B05}"/>
              </a:ext>
            </a:extLst>
          </p:cNvPr>
          <p:cNvSpPr txBox="1">
            <a:spLocks/>
          </p:cNvSpPr>
          <p:nvPr userDrawn="1"/>
        </p:nvSpPr>
        <p:spPr>
          <a:xfrm>
            <a:off x="6389727" y="1260200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7CCF61B-1888-43BB-A166-332FB14B29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48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front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32EBE8-8426-D141-B961-7F1254C6F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CASE TITLE ABOUT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C793-A347-E241-8060-268BA5F17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1480" y="3445120"/>
            <a:ext cx="4561416" cy="7108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16972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en-US" noProof="0" dirty="0"/>
              <a:t>Describe clients challenge and the wanted or delivered effects for their customers, users, business, infrastructure etc. To the point in max 3 lines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484C613-7386-F14A-94C2-A85CE69C73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3" y="6398400"/>
            <a:ext cx="1012800" cy="1344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C02521-8454-4C49-B25B-482883CFB5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01480" y="3227677"/>
            <a:ext cx="172800" cy="24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651CC1A-971B-8147-BA3C-54731C3A0A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01480" y="1454299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Place logo here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A4E40-9E23-3146-B8B5-4117EBCABB60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77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4453665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41199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62B0F-0597-ED4B-88EB-D24FF9C8B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41199" y="1860700"/>
            <a:ext cx="3297600" cy="43178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A285BBFB-66C5-A24D-8365-38DB96975650}"/>
              </a:ext>
            </a:extLst>
          </p:cNvPr>
          <p:cNvSpPr/>
          <p:nvPr userDrawn="1"/>
        </p:nvSpPr>
        <p:spPr>
          <a:xfrm>
            <a:off x="4741532" y="1636800"/>
            <a:ext cx="160019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en-US" sz="2400" noProof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2DDCBD-9D5D-2E4F-85CF-A935CD682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533" y="211668"/>
            <a:ext cx="6730801" cy="1232024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867" cap="all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20FF6D-595E-6B4A-ACAE-8D216A9B2B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6473" y="1860700"/>
            <a:ext cx="3297600" cy="4317851"/>
          </a:xfrm>
        </p:spPr>
        <p:txBody>
          <a:bodyPr>
            <a:normAutofit/>
          </a:bodyPr>
          <a:lstStyle>
            <a:lvl1pPr marL="122764" indent="-122764">
              <a:buFont typeface="Arial" panose="020B0604020202020204" pitchFamily="34" charset="0"/>
              <a:buChar char="•"/>
              <a:tabLst/>
              <a:defRPr sz="1333">
                <a:solidFill>
                  <a:schemeClr val="tx1"/>
                </a:solidFill>
              </a:defRPr>
            </a:lvl1pPr>
            <a:lvl2pPr marL="685783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2pPr>
            <a:lvl3pPr marL="1142971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3pPr>
            <a:lvl4pPr marL="1600160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4pPr>
            <a:lvl5pPr marL="2057349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66A3B70-D4C4-6240-9F95-E6682082FA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9805" y="1860701"/>
            <a:ext cx="3297600" cy="137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 b="1" i="0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“Add statement about effects for business, society or customers”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C7E1E-8EEE-D544-A8E5-30EA5009D314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A7A1A6-FC02-4491-B7C7-2E2EBDCF7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57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232CD-F606-F242-AFC7-8477842FA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6"/>
            <a:ext cx="12192000" cy="6857749"/>
          </a:xfrm>
          <a:prstGeom prst="rect">
            <a:avLst/>
          </a:prstGeom>
          <a:solidFill>
            <a:srgbClr val="0F2147"/>
          </a:solidFill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C2F9B-0086-2E42-A7C8-42B6E5F818FB}"/>
              </a:ext>
            </a:extLst>
          </p:cNvPr>
          <p:cNvSpPr txBox="1"/>
          <p:nvPr userDrawn="1"/>
        </p:nvSpPr>
        <p:spPr>
          <a:xfrm>
            <a:off x="1528135" y="3823218"/>
            <a:ext cx="1414596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067" b="1" spc="-7" noProof="0" dirty="0">
                <a:solidFill>
                  <a:srgbClr val="FFFFFF"/>
                </a:solidFill>
                <a:latin typeface="+mn-lt"/>
                <a:cs typeface="Calibri"/>
              </a:rPr>
              <a:t>www.netcompany.com</a:t>
            </a:r>
            <a:endParaRPr lang="en-US" sz="1067" noProof="0" dirty="0">
              <a:latin typeface="Calibri"/>
              <a:cs typeface="Calibri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0718DE-0C89-1D45-A3C2-9BF94FDF8A35}"/>
              </a:ext>
            </a:extLst>
          </p:cNvPr>
          <p:cNvSpPr txBox="1">
            <a:spLocks/>
          </p:cNvSpPr>
          <p:nvPr userDrawn="1"/>
        </p:nvSpPr>
        <p:spPr>
          <a:xfrm>
            <a:off x="1514181" y="3823217"/>
            <a:ext cx="1550401" cy="2609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33"/>
              </a:lnSpc>
            </a:pPr>
            <a:endParaRPr lang="en-US" sz="2933" b="0" noProof="0" dirty="0">
              <a:solidFill>
                <a:schemeClr val="accent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D710-7F6F-A243-85D0-A0F885154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5167" y="4141647"/>
            <a:ext cx="3771900" cy="56969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67">
                <a:solidFill>
                  <a:schemeClr val="bg1"/>
                </a:solidFill>
              </a:defRPr>
            </a:lvl1pPr>
            <a:lvl2pPr>
              <a:defRPr sz="1067">
                <a:solidFill>
                  <a:schemeClr val="bg1"/>
                </a:solidFill>
              </a:defRPr>
            </a:lvl2pPr>
            <a:lvl3pPr>
              <a:defRPr sz="1067">
                <a:solidFill>
                  <a:schemeClr val="bg1"/>
                </a:solidFill>
              </a:defRPr>
            </a:lvl3pPr>
            <a:lvl4pPr>
              <a:defRPr sz="1067">
                <a:solidFill>
                  <a:schemeClr val="bg1"/>
                </a:solidFill>
              </a:defRPr>
            </a:lvl4pPr>
            <a:lvl5pPr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other relevant contact information</a:t>
            </a:r>
            <a:endParaRPr lang="da-D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769613-D6C1-8249-A193-08FA6FA35E48}"/>
              </a:ext>
            </a:extLst>
          </p:cNvPr>
          <p:cNvSpPr txBox="1">
            <a:spLocks/>
          </p:cNvSpPr>
          <p:nvPr userDrawn="1"/>
        </p:nvSpPr>
        <p:spPr>
          <a:xfrm>
            <a:off x="1534584" y="3615293"/>
            <a:ext cx="172800" cy="24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DFBDA76-DCE0-4E4C-9BB6-83212AC42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4585" y="3072694"/>
            <a:ext cx="2520529" cy="3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92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956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image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B1556-87ED-CF4E-916D-085F92714FE3}"/>
              </a:ext>
            </a:extLst>
          </p:cNvPr>
          <p:cNvSpPr txBox="1"/>
          <p:nvPr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7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8DAC-5E6C-4D88-859D-93A0747E8277}" type="datetimeFigureOut">
              <a:rPr lang="en-US" dirty="0"/>
              <a:t>6/21/2023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1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proje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1711023" cy="273267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Project name here</a:t>
            </a:r>
          </a:p>
          <a:p>
            <a:pPr lvl="0"/>
            <a:endParaRPr lang="en-US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6521" y="3829827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534585" y="3829827"/>
            <a:ext cx="1233329" cy="628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67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6521" y="3990508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6521" y="4151190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521" y="4316103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solidFill>
            <a:srgbClr val="E46053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7BFF3BF-506C-DF44-9146-4A56F7D7EF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43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84483"/>
            <a:ext cx="10760801" cy="404363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10899"/>
            <a:ext cx="10760801" cy="475495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16972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2637554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customis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1711023" cy="273267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Project name here</a:t>
            </a:r>
          </a:p>
          <a:p>
            <a:pPr lvl="0"/>
            <a:endParaRPr lang="en-US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6521" y="3829827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534586" y="3829827"/>
            <a:ext cx="808701" cy="628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67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6521" y="3990508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6521" y="4151190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521" y="4316103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C3F1E7D-7A50-C34B-8EBB-345E76A94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7559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36439"/>
            <a:ext cx="10760801" cy="437072"/>
          </a:xfrm>
        </p:spPr>
        <p:txBody>
          <a:bodyPr/>
          <a:lstStyle/>
          <a:p>
            <a:r>
              <a:rPr lang="en-US" noProof="0" dirty="0"/>
              <a:t>Add title or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03231"/>
            <a:ext cx="10760801" cy="47626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0989286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B6C41B6-F729-DF4D-BB23-27F0C0E9B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03231"/>
            <a:ext cx="10770961" cy="4762620"/>
          </a:xfrm>
        </p:spPr>
        <p:txBody>
          <a:bodyPr/>
          <a:lstStyle>
            <a:lvl1pPr marL="228594" indent="-228594">
              <a:buFont typeface="System Font Regular"/>
              <a:buChar char="–"/>
              <a:defRPr/>
            </a:lvl1pPr>
            <a:lvl2pPr marL="596885" indent="-179913">
              <a:buFont typeface="System Font Regular"/>
              <a:buChar char="–"/>
              <a:defRPr/>
            </a:lvl2pPr>
            <a:lvl3pPr marL="1142971" indent="-228594">
              <a:buFont typeface="System Font Regular"/>
              <a:buChar char="–"/>
              <a:defRPr/>
            </a:lvl3pPr>
            <a:lvl4pPr marL="1600160" indent="-228594">
              <a:buFont typeface="System Font Regular"/>
              <a:buChar char="–"/>
              <a:defRPr/>
            </a:lvl4pPr>
            <a:lvl5pPr marL="2057349" indent="-228594">
              <a:buFont typeface="System Font Regular"/>
              <a:buChar char="–"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cxnSp>
        <p:nvCxnSpPr>
          <p:cNvPr id="10" name="Lige forbindelse 11">
            <a:extLst>
              <a:ext uri="{FF2B5EF4-FFF2-40B4-BE49-F238E27FC236}">
                <a16:creationId xmlns:a16="http://schemas.microsoft.com/office/drawing/2014/main" id="{9EFB6787-87CE-224E-867A-E55855B0183F}"/>
              </a:ext>
            </a:extLst>
          </p:cNvPr>
          <p:cNvCxnSpPr>
            <a:cxnSpLocks/>
          </p:cNvCxnSpPr>
          <p:nvPr userDrawn="1"/>
        </p:nvCxnSpPr>
        <p:spPr>
          <a:xfrm>
            <a:off x="717882" y="1479910"/>
            <a:ext cx="3757" cy="46859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6EAC9-EDFE-904A-B58B-B8CB0FC0C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36439"/>
            <a:ext cx="10770961" cy="421736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752086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B3A9E-020F-BF41-851C-2C2B5D96106F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35FF43-6CEB-A24F-AD8E-2FF3712276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385888"/>
            <a:ext cx="5102179" cy="3048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BDD77-0BA0-D34A-804A-0EC92A9EE2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1464" y="1847999"/>
            <a:ext cx="5102249" cy="1733071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sz="1600">
                <a:solidFill>
                  <a:schemeClr val="bg1"/>
                </a:solidFill>
              </a:defRPr>
            </a:lvl1pPr>
            <a:lvl2pPr marL="416972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745526-66DF-844C-A035-8973B0653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8055" y="1385888"/>
            <a:ext cx="5121151" cy="30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Add workshop goal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AC0F6B-FC54-F64D-A9C4-3AD1B0841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8055" y="746432"/>
            <a:ext cx="5121151" cy="304800"/>
          </a:xfrm>
        </p:spPr>
        <p:txBody>
          <a:bodyPr/>
          <a:lstStyle>
            <a:lvl1pPr marL="0" indent="0">
              <a:buNone/>
              <a:defRPr sz="1333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Date and time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63A529-EF68-A341-AEC0-AA9ACCD980B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71464" y="4200491"/>
            <a:ext cx="5102249" cy="1965359"/>
          </a:xfrm>
        </p:spPr>
        <p:txBody>
          <a:bodyPr numCol="2" spcCol="7200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tabLst>
                <a:tab pos="2482789" algn="l"/>
              </a:tabLst>
              <a:defRPr sz="1600">
                <a:solidFill>
                  <a:schemeClr val="bg1"/>
                </a:solidFill>
              </a:defRPr>
            </a:lvl1pPr>
            <a:lvl2pPr marL="416972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C9C7C7-9B9A-5246-B60D-6FF76ECD5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8055" y="3738380"/>
            <a:ext cx="5121151" cy="30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Add participants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BDFA3-8BCC-F34E-93D6-FB94E0983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28769"/>
            <a:ext cx="5110384" cy="437072"/>
          </a:xfrm>
        </p:spPr>
        <p:txBody>
          <a:bodyPr/>
          <a:lstStyle/>
          <a:p>
            <a:r>
              <a:rPr lang="en-US" noProof="0" dirty="0"/>
              <a:t>Add workshop title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C3A28F9-C656-7744-92AF-202E25469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534" y="1848001"/>
            <a:ext cx="5110383" cy="43178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F3174-4EB7-FF42-A757-1477CE8408EF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24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D9AC15-4AB9-9343-BA26-FC911F3FDE70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Conclusion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234" y="6399520"/>
            <a:ext cx="1008001" cy="13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9CB07-78E4-DF47-ADAA-770BADDC00D1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92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Conclusion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234" y="6399520"/>
            <a:ext cx="1008001" cy="13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ED56F-8F37-D949-BB31-B03884069A65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/>
              <a:pPr algn="r"/>
              <a:t>‹nr.›</a:t>
            </a:fld>
            <a:endParaRPr lang="en-US" sz="1067" noProof="0"/>
          </a:p>
        </p:txBody>
      </p:sp>
    </p:spTree>
    <p:extLst>
      <p:ext uri="{BB962C8B-B14F-4D97-AF65-F5344CB8AC3E}">
        <p14:creationId xmlns:p14="http://schemas.microsoft.com/office/powerpoint/2010/main" val="1909122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1533" y="1395563"/>
            <a:ext cx="5138737" cy="4755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4D3B7-455C-4845-8F72-2E985F1831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8055" y="1395563"/>
            <a:ext cx="5094279" cy="4755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02A26-0D13-E442-8875-5F1DDD46D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4"/>
            <a:ext cx="10760801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61652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image with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5080831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TEXT ON TOP OF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DFF17-E767-4F48-ABDE-25A5F0AE212C}"/>
              </a:ext>
            </a:extLst>
          </p:cNvPr>
          <p:cNvSpPr txBox="1"/>
          <p:nvPr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5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D2A6F-6DE4-C141-AB3A-764E4AD09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3"/>
            <a:ext cx="10742927" cy="452408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744919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NAME OF SECTION BREAKER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585" y="6399520"/>
            <a:ext cx="1008001" cy="1344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1315E3-5CDC-2347-8227-8B321E1CAC12}"/>
              </a:ext>
            </a:extLst>
          </p:cNvPr>
          <p:cNvSpPr txBox="1">
            <a:spLocks/>
          </p:cNvSpPr>
          <p:nvPr userDrawn="1"/>
        </p:nvSpPr>
        <p:spPr>
          <a:xfrm>
            <a:off x="1534584" y="3225600"/>
            <a:ext cx="172800" cy="24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62944-0457-8D49-AB0B-8A0829E38638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8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- customis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3DE6B0-84AB-9647-876A-F5DA928B24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0,28 cm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587A19-7C1C-5C49-A4D9-4DB7F0212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NAME OF SECTION BREAKER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EEAD67-D3CB-0A40-89F1-EB325AFB5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0945C-2C14-5E4B-B957-67C4FEB5350B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12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B1556-87ED-CF4E-916D-085F92714FE3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08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5080831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TEXT ON TOP OF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DFF17-E767-4F48-ABDE-25A5F0AE212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42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5080831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TEXT ON TOP OF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2030A-4015-8047-AC41-06474BD89AFD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86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4"/>
            <a:ext cx="5111419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10899"/>
            <a:ext cx="5103284" cy="47549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3418" y="1410899"/>
            <a:ext cx="5103284" cy="47549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155C1-C59B-FC4C-804E-0F086BAC1732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0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211201" y="211667"/>
            <a:ext cx="5884800" cy="6434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29767"/>
            <a:ext cx="5102952" cy="434083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458899"/>
            <a:ext cx="5103284" cy="47069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667" y="1458899"/>
            <a:ext cx="4841535" cy="47069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6389393" y="1258208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 flipV="1">
            <a:off x="1437564" y="6186985"/>
            <a:ext cx="0" cy="609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133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70AA9-8E00-D64A-AC0F-6D76CF82CF63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F4F2D10-CA01-478C-8156-D35AE518C2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00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5167DF-EFAC-764D-B6D0-1D97808365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21192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3E61175-05F9-EF42-83BC-FDFD379CC0A2}"/>
              </a:ext>
            </a:extLst>
          </p:cNvPr>
          <p:cNvSpPr txBox="1"/>
          <p:nvPr userDrawn="1"/>
        </p:nvSpPr>
        <p:spPr>
          <a:xfrm>
            <a:off x="6868729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FEAC2A-37DC-8941-95AF-394E4C4A7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03231"/>
            <a:ext cx="5103284" cy="476262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16972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770B-255F-9C4C-8223-9478899CD8D4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F765-7EC9-4554-A235-74585EEC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63121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 and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211201" y="211667"/>
            <a:ext cx="5884800" cy="6434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21102"/>
            <a:ext cx="5102952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457903"/>
            <a:ext cx="5103284" cy="4723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6389727" y="1260200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437564" y="6186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133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E3F1EB-DBA1-9345-AEC9-2BC1225354B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36393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5" name="Tekstfelt 1">
            <a:extLst>
              <a:ext uri="{FF2B5EF4-FFF2-40B4-BE49-F238E27FC236}">
                <a16:creationId xmlns:a16="http://schemas.microsoft.com/office/drawing/2014/main" id="{97ED7EAA-B35C-3242-B58B-B208B9657D5D}"/>
              </a:ext>
            </a:extLst>
          </p:cNvPr>
          <p:cNvSpPr txBox="1"/>
          <p:nvPr userDrawn="1"/>
        </p:nvSpPr>
        <p:spPr>
          <a:xfrm>
            <a:off x="983930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9CF3-6CBA-7A4C-BC25-3CCD11ED0BF5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E0E15F1-19C5-4DEE-93A7-1889318EAC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58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image with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5080831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TEXT ON TOP OF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2030A-4015-8047-AC41-06474BD89AFD}"/>
              </a:ext>
            </a:extLst>
          </p:cNvPr>
          <p:cNvSpPr txBox="1"/>
          <p:nvPr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28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0CFBCC-18CC-E746-A5BB-3C80385048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8F610-395C-AC4E-86CC-2E4BA2BB8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3"/>
            <a:ext cx="5111419" cy="467744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76E1E-DA16-0F4C-9A6C-50B994F8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03231"/>
            <a:ext cx="5103284" cy="4770288"/>
          </a:xfrm>
        </p:spPr>
        <p:txBody>
          <a:bodyPr/>
          <a:lstStyle>
            <a:lvl1pPr marL="0" indent="0">
              <a:buNone/>
              <a:defRPr/>
            </a:lvl1pPr>
            <a:lvl2pPr marL="416972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B0BDF-A99D-6647-8F4C-8D3362DE10E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7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0501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133"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83534" y="1426235"/>
            <a:ext cx="5083348" cy="475495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3F434-8BBE-E547-8109-F4364C1D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868" y="590431"/>
            <a:ext cx="5088467" cy="444739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B3481-A035-1F49-AF08-06936BE81508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1A5A68D-04C4-4993-951C-36BBC3AA2B05}"/>
              </a:ext>
            </a:extLst>
          </p:cNvPr>
          <p:cNvSpPr txBox="1">
            <a:spLocks/>
          </p:cNvSpPr>
          <p:nvPr userDrawn="1"/>
        </p:nvSpPr>
        <p:spPr>
          <a:xfrm>
            <a:off x="6389727" y="1260200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7CCF61B-1888-43BB-A166-332FB14B29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9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front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32EBE8-8426-D141-B961-7F1254C6F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CASE TITLE ABOUT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C793-A347-E241-8060-268BA5F17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1480" y="3445120"/>
            <a:ext cx="4561416" cy="7108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16972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en-US" noProof="0" dirty="0"/>
              <a:t>Describe clients challenge and the wanted or delivered effects for their customers, users, business, infrastructure etc. To the point in max 3 lines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484C613-7386-F14A-94C2-A85CE69C73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3" y="6398400"/>
            <a:ext cx="1012800" cy="1344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C02521-8454-4C49-B25B-482883CFB5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01480" y="3227677"/>
            <a:ext cx="172800" cy="24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651CC1A-971B-8147-BA3C-54731C3A0A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01480" y="1454299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Place logo here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A4E40-9E23-3146-B8B5-4117EBCABB60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11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4453665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41199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62B0F-0597-ED4B-88EB-D24FF9C8B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41199" y="1860700"/>
            <a:ext cx="3297600" cy="43178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A285BBFB-66C5-A24D-8365-38DB96975650}"/>
              </a:ext>
            </a:extLst>
          </p:cNvPr>
          <p:cNvSpPr/>
          <p:nvPr userDrawn="1"/>
        </p:nvSpPr>
        <p:spPr>
          <a:xfrm>
            <a:off x="4741532" y="1636800"/>
            <a:ext cx="160019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en-US" sz="2400" noProof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2DDCBD-9D5D-2E4F-85CF-A935CD682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533" y="211668"/>
            <a:ext cx="6730801" cy="1232024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867" cap="all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20FF6D-595E-6B4A-ACAE-8D216A9B2B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6473" y="1860700"/>
            <a:ext cx="3297600" cy="4317851"/>
          </a:xfrm>
        </p:spPr>
        <p:txBody>
          <a:bodyPr>
            <a:normAutofit/>
          </a:bodyPr>
          <a:lstStyle>
            <a:lvl1pPr marL="122764" indent="-122764">
              <a:buFont typeface="Arial" panose="020B0604020202020204" pitchFamily="34" charset="0"/>
              <a:buChar char="•"/>
              <a:tabLst/>
              <a:defRPr sz="1333">
                <a:solidFill>
                  <a:schemeClr val="tx1"/>
                </a:solidFill>
              </a:defRPr>
            </a:lvl1pPr>
            <a:lvl2pPr marL="685783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2pPr>
            <a:lvl3pPr marL="1142971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3pPr>
            <a:lvl4pPr marL="1600160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4pPr>
            <a:lvl5pPr marL="2057349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66A3B70-D4C4-6240-9F95-E6682082FA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9805" y="1860701"/>
            <a:ext cx="3297600" cy="137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 b="1" i="0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“Add statement about effects for business, society or customers”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C7E1E-8EEE-D544-A8E5-30EA5009D314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A7A1A6-FC02-4491-B7C7-2E2EBDCF7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0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232CD-F606-F242-AFC7-8477842FA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6"/>
            <a:ext cx="12192000" cy="6857749"/>
          </a:xfrm>
          <a:prstGeom prst="rect">
            <a:avLst/>
          </a:prstGeom>
          <a:solidFill>
            <a:srgbClr val="0F2147"/>
          </a:solidFill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C2F9B-0086-2E42-A7C8-42B6E5F818FB}"/>
              </a:ext>
            </a:extLst>
          </p:cNvPr>
          <p:cNvSpPr txBox="1"/>
          <p:nvPr userDrawn="1"/>
        </p:nvSpPr>
        <p:spPr>
          <a:xfrm>
            <a:off x="1528135" y="3823218"/>
            <a:ext cx="1414596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067" b="1" spc="-7" noProof="0" dirty="0">
                <a:solidFill>
                  <a:srgbClr val="FFFFFF"/>
                </a:solidFill>
                <a:latin typeface="+mn-lt"/>
                <a:cs typeface="Calibri"/>
              </a:rPr>
              <a:t>www.netcompany.com</a:t>
            </a:r>
            <a:endParaRPr lang="en-US" sz="1067" noProof="0" dirty="0">
              <a:latin typeface="Calibri"/>
              <a:cs typeface="Calibri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0718DE-0C89-1D45-A3C2-9BF94FDF8A35}"/>
              </a:ext>
            </a:extLst>
          </p:cNvPr>
          <p:cNvSpPr txBox="1">
            <a:spLocks/>
          </p:cNvSpPr>
          <p:nvPr userDrawn="1"/>
        </p:nvSpPr>
        <p:spPr>
          <a:xfrm>
            <a:off x="1514181" y="3823217"/>
            <a:ext cx="1550401" cy="2609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33"/>
              </a:lnSpc>
            </a:pPr>
            <a:endParaRPr lang="en-US" sz="2933" b="0" noProof="0" dirty="0">
              <a:solidFill>
                <a:schemeClr val="accent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D710-7F6F-A243-85D0-A0F885154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5167" y="4141647"/>
            <a:ext cx="3771900" cy="56969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67">
                <a:solidFill>
                  <a:schemeClr val="bg1"/>
                </a:solidFill>
              </a:defRPr>
            </a:lvl1pPr>
            <a:lvl2pPr>
              <a:defRPr sz="1067">
                <a:solidFill>
                  <a:schemeClr val="bg1"/>
                </a:solidFill>
              </a:defRPr>
            </a:lvl2pPr>
            <a:lvl3pPr>
              <a:defRPr sz="1067">
                <a:solidFill>
                  <a:schemeClr val="bg1"/>
                </a:solidFill>
              </a:defRPr>
            </a:lvl3pPr>
            <a:lvl4pPr>
              <a:defRPr sz="1067">
                <a:solidFill>
                  <a:schemeClr val="bg1"/>
                </a:solidFill>
              </a:defRPr>
            </a:lvl4pPr>
            <a:lvl5pPr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other relevant contact information</a:t>
            </a:r>
            <a:endParaRPr lang="da-D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769613-D6C1-8249-A193-08FA6FA35E48}"/>
              </a:ext>
            </a:extLst>
          </p:cNvPr>
          <p:cNvSpPr txBox="1">
            <a:spLocks/>
          </p:cNvSpPr>
          <p:nvPr userDrawn="1"/>
        </p:nvSpPr>
        <p:spPr>
          <a:xfrm>
            <a:off x="1534584" y="3615293"/>
            <a:ext cx="172800" cy="24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DFBDA76-DCE0-4E4C-9BB6-83212AC42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4585" y="3072694"/>
            <a:ext cx="2520529" cy="3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69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8027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8DAC-5E6C-4D88-859D-93A0747E8277}" type="datetimeFigureOut">
              <a:rPr lang="en-US" dirty="0"/>
              <a:t>6/21/2023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519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proje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1711023" cy="273267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Project name here</a:t>
            </a:r>
          </a:p>
          <a:p>
            <a:pPr lvl="0"/>
            <a:endParaRPr lang="en-US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6521" y="3829827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534585" y="3829827"/>
            <a:ext cx="1233329" cy="628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67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6521" y="3990508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6521" y="4151190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521" y="4316103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solidFill>
            <a:srgbClr val="E46053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7BFF3BF-506C-DF44-9146-4A56F7D7EF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750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84483"/>
            <a:ext cx="10760801" cy="404363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10899"/>
            <a:ext cx="10760801" cy="475495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16972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0837110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customis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1711023" cy="273267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Project name here</a:t>
            </a:r>
          </a:p>
          <a:p>
            <a:pPr lvl="0"/>
            <a:endParaRPr lang="en-US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6521" y="3829827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534586" y="3829827"/>
            <a:ext cx="808701" cy="628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67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6521" y="3990508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6521" y="4151190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521" y="4316103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C3F1E7D-7A50-C34B-8EBB-345E76A94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652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4"/>
            <a:ext cx="5111419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10899"/>
            <a:ext cx="5103284" cy="47549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3418" y="1410899"/>
            <a:ext cx="5103284" cy="47549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155C1-C59B-FC4C-804E-0F086BAC1732}"/>
              </a:ext>
            </a:extLst>
          </p:cNvPr>
          <p:cNvSpPr txBox="1"/>
          <p:nvPr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27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36439"/>
            <a:ext cx="10760801" cy="437072"/>
          </a:xfrm>
        </p:spPr>
        <p:txBody>
          <a:bodyPr/>
          <a:lstStyle/>
          <a:p>
            <a:r>
              <a:rPr lang="en-US" noProof="0" dirty="0"/>
              <a:t>Add title or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03231"/>
            <a:ext cx="10760801" cy="47626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3265577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B6C41B6-F729-DF4D-BB23-27F0C0E9B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03231"/>
            <a:ext cx="10770961" cy="4762620"/>
          </a:xfrm>
        </p:spPr>
        <p:txBody>
          <a:bodyPr/>
          <a:lstStyle>
            <a:lvl1pPr marL="228594" indent="-228594">
              <a:buFont typeface="System Font Regular"/>
              <a:buChar char="–"/>
              <a:defRPr/>
            </a:lvl1pPr>
            <a:lvl2pPr marL="596885" indent="-179913">
              <a:buFont typeface="System Font Regular"/>
              <a:buChar char="–"/>
              <a:defRPr/>
            </a:lvl2pPr>
            <a:lvl3pPr marL="1142971" indent="-228594">
              <a:buFont typeface="System Font Regular"/>
              <a:buChar char="–"/>
              <a:defRPr/>
            </a:lvl3pPr>
            <a:lvl4pPr marL="1600160" indent="-228594">
              <a:buFont typeface="System Font Regular"/>
              <a:buChar char="–"/>
              <a:defRPr/>
            </a:lvl4pPr>
            <a:lvl5pPr marL="2057349" indent="-228594">
              <a:buFont typeface="System Font Regular"/>
              <a:buChar char="–"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cxnSp>
        <p:nvCxnSpPr>
          <p:cNvPr id="10" name="Lige forbindelse 11">
            <a:extLst>
              <a:ext uri="{FF2B5EF4-FFF2-40B4-BE49-F238E27FC236}">
                <a16:creationId xmlns:a16="http://schemas.microsoft.com/office/drawing/2014/main" id="{9EFB6787-87CE-224E-867A-E55855B0183F}"/>
              </a:ext>
            </a:extLst>
          </p:cNvPr>
          <p:cNvCxnSpPr>
            <a:cxnSpLocks/>
          </p:cNvCxnSpPr>
          <p:nvPr userDrawn="1"/>
        </p:nvCxnSpPr>
        <p:spPr>
          <a:xfrm>
            <a:off x="717882" y="1479910"/>
            <a:ext cx="3757" cy="46859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6EAC9-EDFE-904A-B58B-B8CB0FC0C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36439"/>
            <a:ext cx="10770961" cy="421736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048977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B3A9E-020F-BF41-851C-2C2B5D96106F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35FF43-6CEB-A24F-AD8E-2FF3712276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385888"/>
            <a:ext cx="5102179" cy="3048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BDD77-0BA0-D34A-804A-0EC92A9EE2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1464" y="1847999"/>
            <a:ext cx="5102249" cy="1733071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sz="1600">
                <a:solidFill>
                  <a:schemeClr val="bg1"/>
                </a:solidFill>
              </a:defRPr>
            </a:lvl1pPr>
            <a:lvl2pPr marL="416972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745526-66DF-844C-A035-8973B0653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8055" y="1385888"/>
            <a:ext cx="5121151" cy="30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Add workshop goal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AC0F6B-FC54-F64D-A9C4-3AD1B0841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8055" y="746432"/>
            <a:ext cx="5121151" cy="304800"/>
          </a:xfrm>
        </p:spPr>
        <p:txBody>
          <a:bodyPr/>
          <a:lstStyle>
            <a:lvl1pPr marL="0" indent="0">
              <a:buNone/>
              <a:defRPr sz="1333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Date and time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63A529-EF68-A341-AEC0-AA9ACCD980B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71464" y="4200491"/>
            <a:ext cx="5102249" cy="1965359"/>
          </a:xfrm>
        </p:spPr>
        <p:txBody>
          <a:bodyPr numCol="2" spcCol="7200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tabLst>
                <a:tab pos="2482789" algn="l"/>
              </a:tabLst>
              <a:defRPr sz="1600">
                <a:solidFill>
                  <a:schemeClr val="bg1"/>
                </a:solidFill>
              </a:defRPr>
            </a:lvl1pPr>
            <a:lvl2pPr marL="416972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C9C7C7-9B9A-5246-B60D-6FF76ECD5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8055" y="3738380"/>
            <a:ext cx="5121151" cy="30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Add participants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BDFA3-8BCC-F34E-93D6-FB94E0983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28769"/>
            <a:ext cx="5110384" cy="437072"/>
          </a:xfrm>
        </p:spPr>
        <p:txBody>
          <a:bodyPr/>
          <a:lstStyle/>
          <a:p>
            <a:r>
              <a:rPr lang="en-US" noProof="0" dirty="0"/>
              <a:t>Add workshop title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C3A28F9-C656-7744-92AF-202E25469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534" y="1848001"/>
            <a:ext cx="5110383" cy="43178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F3174-4EB7-FF42-A757-1477CE8408EF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52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D9AC15-4AB9-9343-BA26-FC911F3FDE70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Conclusion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234" y="6399520"/>
            <a:ext cx="1008001" cy="13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9CB07-78E4-DF47-ADAA-770BADDC00D1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76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Conclusion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234" y="6399520"/>
            <a:ext cx="1008001" cy="13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ED56F-8F37-D949-BB31-B03884069A65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/>
              <a:pPr algn="r"/>
              <a:t>‹nr.›</a:t>
            </a:fld>
            <a:endParaRPr lang="en-US" sz="1067" noProof="0"/>
          </a:p>
        </p:txBody>
      </p:sp>
    </p:spTree>
    <p:extLst>
      <p:ext uri="{BB962C8B-B14F-4D97-AF65-F5344CB8AC3E}">
        <p14:creationId xmlns:p14="http://schemas.microsoft.com/office/powerpoint/2010/main" val="3789745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1533" y="1395563"/>
            <a:ext cx="5138737" cy="4755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4D3B7-455C-4845-8F72-2E985F1831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8055" y="1395563"/>
            <a:ext cx="5094279" cy="4755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02A26-0D13-E442-8875-5F1DDD46D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4"/>
            <a:ext cx="10760801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993538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D2A6F-6DE4-C141-AB3A-764E4AD09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3"/>
            <a:ext cx="10742927" cy="452408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682905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NAME OF SECTION BREAKER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585" y="6399520"/>
            <a:ext cx="1008001" cy="1344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1315E3-5CDC-2347-8227-8B321E1CAC12}"/>
              </a:ext>
            </a:extLst>
          </p:cNvPr>
          <p:cNvSpPr txBox="1">
            <a:spLocks/>
          </p:cNvSpPr>
          <p:nvPr userDrawn="1"/>
        </p:nvSpPr>
        <p:spPr>
          <a:xfrm>
            <a:off x="1534584" y="3225600"/>
            <a:ext cx="172800" cy="24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62944-0457-8D49-AB0B-8A0829E38638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55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- customis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3DE6B0-84AB-9647-876A-F5DA928B24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0,28 cm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587A19-7C1C-5C49-A4D9-4DB7F0212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NAME OF SECTION BREAKER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EEAD67-D3CB-0A40-89F1-EB325AFB5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0945C-2C14-5E4B-B957-67C4FEB5350B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45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B1556-87ED-CF4E-916D-085F92714FE3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89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/>
        </p:nvSpPr>
        <p:spPr>
          <a:xfrm>
            <a:off x="211201" y="211667"/>
            <a:ext cx="5884800" cy="6434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29767"/>
            <a:ext cx="5102952" cy="434083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458899"/>
            <a:ext cx="5103284" cy="47069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667" y="1458899"/>
            <a:ext cx="4841535" cy="47069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/>
        </p:nvSpPr>
        <p:spPr>
          <a:xfrm>
            <a:off x="6389393" y="1258208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/>
        </p:nvSpPr>
        <p:spPr>
          <a:xfrm flipV="1">
            <a:off x="1437564" y="6186985"/>
            <a:ext cx="0" cy="609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133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70AA9-8E00-D64A-AC0F-6D76CF82CF63}"/>
              </a:ext>
            </a:extLst>
          </p:cNvPr>
          <p:cNvSpPr txBox="1"/>
          <p:nvPr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F4F2D10-CA01-478C-8156-D35AE518C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90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5080831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TEXT ON TOP OF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DFF17-E767-4F48-ABDE-25A5F0AE212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83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5080831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TEXT ON TOP OF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2030A-4015-8047-AC41-06474BD89AFD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20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4"/>
            <a:ext cx="5111419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10899"/>
            <a:ext cx="5103284" cy="47549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3418" y="1410899"/>
            <a:ext cx="5103284" cy="47549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155C1-C59B-FC4C-804E-0F086BAC1732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51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211201" y="211667"/>
            <a:ext cx="5884800" cy="6434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29767"/>
            <a:ext cx="5102952" cy="434083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458899"/>
            <a:ext cx="5103284" cy="47069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667" y="1458899"/>
            <a:ext cx="4841535" cy="47069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6389393" y="1258208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 flipV="1">
            <a:off x="1437564" y="6186985"/>
            <a:ext cx="0" cy="609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133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70AA9-8E00-D64A-AC0F-6D76CF82CF63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F4F2D10-CA01-478C-8156-D35AE518C2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4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5167DF-EFAC-764D-B6D0-1D97808365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21192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3E61175-05F9-EF42-83BC-FDFD379CC0A2}"/>
              </a:ext>
            </a:extLst>
          </p:cNvPr>
          <p:cNvSpPr txBox="1"/>
          <p:nvPr userDrawn="1"/>
        </p:nvSpPr>
        <p:spPr>
          <a:xfrm>
            <a:off x="6868729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FEAC2A-37DC-8941-95AF-394E4C4A7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03231"/>
            <a:ext cx="5103284" cy="476262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16972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770B-255F-9C4C-8223-9478899CD8D4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F765-7EC9-4554-A235-74585EEC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9890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 and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211201" y="211667"/>
            <a:ext cx="5884800" cy="6434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21102"/>
            <a:ext cx="5102952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457903"/>
            <a:ext cx="5103284" cy="4723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6389727" y="1260200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437564" y="6186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133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E3F1EB-DBA1-9345-AEC9-2BC1225354B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36393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5" name="Tekstfelt 1">
            <a:extLst>
              <a:ext uri="{FF2B5EF4-FFF2-40B4-BE49-F238E27FC236}">
                <a16:creationId xmlns:a16="http://schemas.microsoft.com/office/drawing/2014/main" id="{97ED7EAA-B35C-3242-B58B-B208B9657D5D}"/>
              </a:ext>
            </a:extLst>
          </p:cNvPr>
          <p:cNvSpPr txBox="1"/>
          <p:nvPr userDrawn="1"/>
        </p:nvSpPr>
        <p:spPr>
          <a:xfrm>
            <a:off x="983930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9CF3-6CBA-7A4C-BC25-3CCD11ED0BF5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E0E15F1-19C5-4DEE-93A7-1889318EAC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96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0CFBCC-18CC-E746-A5BB-3C80385048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8F610-395C-AC4E-86CC-2E4BA2BB8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3"/>
            <a:ext cx="5111419" cy="467744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76E1E-DA16-0F4C-9A6C-50B994F8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03231"/>
            <a:ext cx="5103284" cy="4770288"/>
          </a:xfrm>
        </p:spPr>
        <p:txBody>
          <a:bodyPr/>
          <a:lstStyle>
            <a:lvl1pPr marL="0" indent="0">
              <a:buNone/>
              <a:defRPr/>
            </a:lvl1pPr>
            <a:lvl2pPr marL="416972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B0BDF-A99D-6647-8F4C-8D3362DE10E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2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0501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133"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83534" y="1426235"/>
            <a:ext cx="5083348" cy="475495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3F434-8BBE-E547-8109-F4364C1D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868" y="590431"/>
            <a:ext cx="5088467" cy="444739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B3481-A035-1F49-AF08-06936BE81508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1A5A68D-04C4-4993-951C-36BBC3AA2B05}"/>
              </a:ext>
            </a:extLst>
          </p:cNvPr>
          <p:cNvSpPr txBox="1">
            <a:spLocks/>
          </p:cNvSpPr>
          <p:nvPr userDrawn="1"/>
        </p:nvSpPr>
        <p:spPr>
          <a:xfrm>
            <a:off x="6389727" y="1260200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7CCF61B-1888-43BB-A166-332FB14B29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95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front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32EBE8-8426-D141-B961-7F1254C6F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CASE TITLE ABOUT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C793-A347-E241-8060-268BA5F17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1480" y="3445120"/>
            <a:ext cx="4561416" cy="7108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16972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en-US" noProof="0" dirty="0"/>
              <a:t>Describe clients challenge and the wanted or delivered effects for their customers, users, business, infrastructure etc. To the point in max 3 lines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484C613-7386-F14A-94C2-A85CE69C73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3" y="6398400"/>
            <a:ext cx="1012800" cy="1344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C02521-8454-4C49-B25B-482883CFB5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01480" y="3227677"/>
            <a:ext cx="172800" cy="24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651CC1A-971B-8147-BA3C-54731C3A0A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01480" y="1454299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Place logo here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A4E40-9E23-3146-B8B5-4117EBCABB60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86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4453665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41199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62B0F-0597-ED4B-88EB-D24FF9C8B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41199" y="1860700"/>
            <a:ext cx="3297600" cy="43178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A285BBFB-66C5-A24D-8365-38DB96975650}"/>
              </a:ext>
            </a:extLst>
          </p:cNvPr>
          <p:cNvSpPr/>
          <p:nvPr userDrawn="1"/>
        </p:nvSpPr>
        <p:spPr>
          <a:xfrm>
            <a:off x="4741532" y="1636800"/>
            <a:ext cx="160019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en-US" sz="2400" noProof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2DDCBD-9D5D-2E4F-85CF-A935CD682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533" y="211668"/>
            <a:ext cx="6730801" cy="1232024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867" cap="all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20FF6D-595E-6B4A-ACAE-8D216A9B2B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6473" y="1860700"/>
            <a:ext cx="3297600" cy="4317851"/>
          </a:xfrm>
        </p:spPr>
        <p:txBody>
          <a:bodyPr>
            <a:normAutofit/>
          </a:bodyPr>
          <a:lstStyle>
            <a:lvl1pPr marL="122764" indent="-122764">
              <a:buFont typeface="Arial" panose="020B0604020202020204" pitchFamily="34" charset="0"/>
              <a:buChar char="•"/>
              <a:tabLst/>
              <a:defRPr sz="1333">
                <a:solidFill>
                  <a:schemeClr val="tx1"/>
                </a:solidFill>
              </a:defRPr>
            </a:lvl1pPr>
            <a:lvl2pPr marL="685783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2pPr>
            <a:lvl3pPr marL="1142971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3pPr>
            <a:lvl4pPr marL="1600160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4pPr>
            <a:lvl5pPr marL="2057349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66A3B70-D4C4-6240-9F95-E6682082FA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9805" y="1860701"/>
            <a:ext cx="3297600" cy="137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 b="1" i="0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“Add statement about effects for business, society or customers”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C7E1E-8EEE-D544-A8E5-30EA5009D314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A7A1A6-FC02-4491-B7C7-2E2EBDCF7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82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and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5167DF-EFAC-764D-B6D0-1D97808365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21192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3E61175-05F9-EF42-83BC-FDFD379CC0A2}"/>
              </a:ext>
            </a:extLst>
          </p:cNvPr>
          <p:cNvSpPr txBox="1"/>
          <p:nvPr/>
        </p:nvSpPr>
        <p:spPr>
          <a:xfrm>
            <a:off x="6868729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FEAC2A-37DC-8941-95AF-394E4C4A7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03231"/>
            <a:ext cx="5103284" cy="476262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16972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770B-255F-9C4C-8223-9478899CD8D4}"/>
              </a:ext>
            </a:extLst>
          </p:cNvPr>
          <p:cNvSpPr txBox="1"/>
          <p:nvPr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F765-7EC9-4554-A235-74585EEC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062072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232CD-F606-F242-AFC7-8477842FA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6"/>
            <a:ext cx="12192000" cy="6857749"/>
          </a:xfrm>
          <a:prstGeom prst="rect">
            <a:avLst/>
          </a:prstGeom>
          <a:solidFill>
            <a:srgbClr val="0F2147"/>
          </a:solidFill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C2F9B-0086-2E42-A7C8-42B6E5F818FB}"/>
              </a:ext>
            </a:extLst>
          </p:cNvPr>
          <p:cNvSpPr txBox="1"/>
          <p:nvPr userDrawn="1"/>
        </p:nvSpPr>
        <p:spPr>
          <a:xfrm>
            <a:off x="1528135" y="3823218"/>
            <a:ext cx="1414596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067" b="1" spc="-7" noProof="0" dirty="0">
                <a:solidFill>
                  <a:srgbClr val="FFFFFF"/>
                </a:solidFill>
                <a:latin typeface="+mn-lt"/>
                <a:cs typeface="Calibri"/>
              </a:rPr>
              <a:t>www.netcompany.com</a:t>
            </a:r>
            <a:endParaRPr lang="en-US" sz="1067" noProof="0" dirty="0">
              <a:latin typeface="Calibri"/>
              <a:cs typeface="Calibri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0718DE-0C89-1D45-A3C2-9BF94FDF8A35}"/>
              </a:ext>
            </a:extLst>
          </p:cNvPr>
          <p:cNvSpPr txBox="1">
            <a:spLocks/>
          </p:cNvSpPr>
          <p:nvPr userDrawn="1"/>
        </p:nvSpPr>
        <p:spPr>
          <a:xfrm>
            <a:off x="1514181" y="3823217"/>
            <a:ext cx="1550401" cy="2609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33"/>
              </a:lnSpc>
            </a:pPr>
            <a:endParaRPr lang="en-US" sz="2933" b="0" noProof="0" dirty="0">
              <a:solidFill>
                <a:schemeClr val="accent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D710-7F6F-A243-85D0-A0F885154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5167" y="4141647"/>
            <a:ext cx="3771900" cy="56969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67">
                <a:solidFill>
                  <a:schemeClr val="bg1"/>
                </a:solidFill>
              </a:defRPr>
            </a:lvl1pPr>
            <a:lvl2pPr>
              <a:defRPr sz="1067">
                <a:solidFill>
                  <a:schemeClr val="bg1"/>
                </a:solidFill>
              </a:defRPr>
            </a:lvl2pPr>
            <a:lvl3pPr>
              <a:defRPr sz="1067">
                <a:solidFill>
                  <a:schemeClr val="bg1"/>
                </a:solidFill>
              </a:defRPr>
            </a:lvl3pPr>
            <a:lvl4pPr>
              <a:defRPr sz="1067">
                <a:solidFill>
                  <a:schemeClr val="bg1"/>
                </a:solidFill>
              </a:defRPr>
            </a:lvl4pPr>
            <a:lvl5pPr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other relevant contact information</a:t>
            </a:r>
            <a:endParaRPr lang="da-D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769613-D6C1-8249-A193-08FA6FA35E48}"/>
              </a:ext>
            </a:extLst>
          </p:cNvPr>
          <p:cNvSpPr txBox="1">
            <a:spLocks/>
          </p:cNvSpPr>
          <p:nvPr userDrawn="1"/>
        </p:nvSpPr>
        <p:spPr>
          <a:xfrm>
            <a:off x="1534584" y="3615293"/>
            <a:ext cx="172800" cy="24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DFBDA76-DCE0-4E4C-9BB6-83212AC42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4585" y="3072694"/>
            <a:ext cx="2520529" cy="3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2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41409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8DAC-5E6C-4D88-859D-93A0747E8277}" type="datetimeFigureOut">
              <a:rPr lang="en-US" dirty="0"/>
              <a:t>6/21/2023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7490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proje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1711023" cy="273267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Project name here</a:t>
            </a:r>
          </a:p>
          <a:p>
            <a:pPr lvl="0"/>
            <a:endParaRPr lang="en-US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6521" y="3829827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534585" y="3829827"/>
            <a:ext cx="1233329" cy="628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67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6521" y="3990508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6521" y="4151190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521" y="4316103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solidFill>
            <a:srgbClr val="E46053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7BFF3BF-506C-DF44-9146-4A56F7D7EF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458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84483"/>
            <a:ext cx="10760801" cy="404363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10899"/>
            <a:ext cx="10760801" cy="475495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16972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5683614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customis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1711023" cy="273267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Project name here</a:t>
            </a:r>
          </a:p>
          <a:p>
            <a:pPr lvl="0"/>
            <a:endParaRPr lang="en-US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6521" y="3829827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534586" y="3829827"/>
            <a:ext cx="808701" cy="628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67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6521" y="3990508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6521" y="4151190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521" y="4316103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C3F1E7D-7A50-C34B-8EBB-345E76A94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653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36439"/>
            <a:ext cx="10760801" cy="437072"/>
          </a:xfrm>
        </p:spPr>
        <p:txBody>
          <a:bodyPr/>
          <a:lstStyle/>
          <a:p>
            <a:r>
              <a:rPr lang="en-US" noProof="0" dirty="0"/>
              <a:t>Add title or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03231"/>
            <a:ext cx="10760801" cy="47626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72934026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B6C41B6-F729-DF4D-BB23-27F0C0E9B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03231"/>
            <a:ext cx="10770961" cy="4762620"/>
          </a:xfrm>
        </p:spPr>
        <p:txBody>
          <a:bodyPr/>
          <a:lstStyle>
            <a:lvl1pPr marL="228594" indent="-228594">
              <a:buFont typeface="System Font Regular"/>
              <a:buChar char="–"/>
              <a:defRPr/>
            </a:lvl1pPr>
            <a:lvl2pPr marL="596885" indent="-179913">
              <a:buFont typeface="System Font Regular"/>
              <a:buChar char="–"/>
              <a:defRPr/>
            </a:lvl2pPr>
            <a:lvl3pPr marL="1142971" indent="-228594">
              <a:buFont typeface="System Font Regular"/>
              <a:buChar char="–"/>
              <a:defRPr/>
            </a:lvl3pPr>
            <a:lvl4pPr marL="1600160" indent="-228594">
              <a:buFont typeface="System Font Regular"/>
              <a:buChar char="–"/>
              <a:defRPr/>
            </a:lvl4pPr>
            <a:lvl5pPr marL="2057349" indent="-228594">
              <a:buFont typeface="System Font Regular"/>
              <a:buChar char="–"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cxnSp>
        <p:nvCxnSpPr>
          <p:cNvPr id="10" name="Lige forbindelse 11">
            <a:extLst>
              <a:ext uri="{FF2B5EF4-FFF2-40B4-BE49-F238E27FC236}">
                <a16:creationId xmlns:a16="http://schemas.microsoft.com/office/drawing/2014/main" id="{9EFB6787-87CE-224E-867A-E55855B0183F}"/>
              </a:ext>
            </a:extLst>
          </p:cNvPr>
          <p:cNvCxnSpPr>
            <a:cxnSpLocks/>
          </p:cNvCxnSpPr>
          <p:nvPr userDrawn="1"/>
        </p:nvCxnSpPr>
        <p:spPr>
          <a:xfrm>
            <a:off x="717882" y="1479910"/>
            <a:ext cx="3757" cy="46859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6EAC9-EDFE-904A-B58B-B8CB0FC0C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36439"/>
            <a:ext cx="10770961" cy="421736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081013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B3A9E-020F-BF41-851C-2C2B5D96106F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35FF43-6CEB-A24F-AD8E-2FF3712276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385888"/>
            <a:ext cx="5102179" cy="3048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BDD77-0BA0-D34A-804A-0EC92A9EE2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1464" y="1847999"/>
            <a:ext cx="5102249" cy="1733071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sz="1600">
                <a:solidFill>
                  <a:schemeClr val="bg1"/>
                </a:solidFill>
              </a:defRPr>
            </a:lvl1pPr>
            <a:lvl2pPr marL="416972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745526-66DF-844C-A035-8973B0653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8055" y="1385888"/>
            <a:ext cx="5121151" cy="30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Add workshop goal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AC0F6B-FC54-F64D-A9C4-3AD1B0841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8055" y="746432"/>
            <a:ext cx="5121151" cy="304800"/>
          </a:xfrm>
        </p:spPr>
        <p:txBody>
          <a:bodyPr/>
          <a:lstStyle>
            <a:lvl1pPr marL="0" indent="0">
              <a:buNone/>
              <a:defRPr sz="1333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Date and time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63A529-EF68-A341-AEC0-AA9ACCD980B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71464" y="4200491"/>
            <a:ext cx="5102249" cy="1965359"/>
          </a:xfrm>
        </p:spPr>
        <p:txBody>
          <a:bodyPr numCol="2" spcCol="7200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tabLst>
                <a:tab pos="2482789" algn="l"/>
              </a:tabLst>
              <a:defRPr sz="1600">
                <a:solidFill>
                  <a:schemeClr val="bg1"/>
                </a:solidFill>
              </a:defRPr>
            </a:lvl1pPr>
            <a:lvl2pPr marL="416972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C9C7C7-9B9A-5246-B60D-6FF76ECD5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8055" y="3738380"/>
            <a:ext cx="5121151" cy="30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Add participants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BDFA3-8BCC-F34E-93D6-FB94E0983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28769"/>
            <a:ext cx="5110384" cy="437072"/>
          </a:xfrm>
        </p:spPr>
        <p:txBody>
          <a:bodyPr/>
          <a:lstStyle/>
          <a:p>
            <a:r>
              <a:rPr lang="en-US" noProof="0" dirty="0"/>
              <a:t>Add workshop title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C3A28F9-C656-7744-92AF-202E25469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534" y="1848001"/>
            <a:ext cx="5110383" cy="43178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F3174-4EB7-FF42-A757-1477CE8408EF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22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D9AC15-4AB9-9343-BA26-FC911F3FDE70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Conclusion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234" y="6399520"/>
            <a:ext cx="1008001" cy="13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9CB07-78E4-DF47-ADAA-770BADDC00D1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71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 and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/>
        </p:nvSpPr>
        <p:spPr>
          <a:xfrm>
            <a:off x="211201" y="211667"/>
            <a:ext cx="5884800" cy="6434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21102"/>
            <a:ext cx="5102952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457903"/>
            <a:ext cx="5103284" cy="4723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/>
        </p:nvSpPr>
        <p:spPr>
          <a:xfrm>
            <a:off x="6389727" y="1260200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/>
        </p:nvSpPr>
        <p:spPr>
          <a:xfrm>
            <a:off x="1437564" y="6186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133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E3F1EB-DBA1-9345-AEC9-2BC1225354B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36393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5" name="Tekstfelt 1">
            <a:extLst>
              <a:ext uri="{FF2B5EF4-FFF2-40B4-BE49-F238E27FC236}">
                <a16:creationId xmlns:a16="http://schemas.microsoft.com/office/drawing/2014/main" id="{97ED7EAA-B35C-3242-B58B-B208B9657D5D}"/>
              </a:ext>
            </a:extLst>
          </p:cNvPr>
          <p:cNvSpPr txBox="1"/>
          <p:nvPr/>
        </p:nvSpPr>
        <p:spPr>
          <a:xfrm>
            <a:off x="983930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9CF3-6CBA-7A4C-BC25-3CCD11ED0BF5}"/>
              </a:ext>
            </a:extLst>
          </p:cNvPr>
          <p:cNvSpPr txBox="1"/>
          <p:nvPr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E0E15F1-19C5-4DEE-93A7-1889318EA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92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Conclusion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234" y="6399520"/>
            <a:ext cx="1008001" cy="13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ED56F-8F37-D949-BB31-B03884069A65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/>
              <a:pPr algn="r"/>
              <a:t>‹nr.›</a:t>
            </a:fld>
            <a:endParaRPr lang="en-US" sz="1067" noProof="0"/>
          </a:p>
        </p:txBody>
      </p:sp>
    </p:spTree>
    <p:extLst>
      <p:ext uri="{BB962C8B-B14F-4D97-AF65-F5344CB8AC3E}">
        <p14:creationId xmlns:p14="http://schemas.microsoft.com/office/powerpoint/2010/main" val="240363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1533" y="1395563"/>
            <a:ext cx="5138737" cy="4755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4D3B7-455C-4845-8F72-2E985F1831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8055" y="1395563"/>
            <a:ext cx="5094279" cy="4755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02A26-0D13-E442-8875-5F1DDD46D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4"/>
            <a:ext cx="10760801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9492117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D2A6F-6DE4-C141-AB3A-764E4AD09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3"/>
            <a:ext cx="10742927" cy="452408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843597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NAME OF SECTION BREAKER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585" y="6399520"/>
            <a:ext cx="1008001" cy="1344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1315E3-5CDC-2347-8227-8B321E1CAC12}"/>
              </a:ext>
            </a:extLst>
          </p:cNvPr>
          <p:cNvSpPr txBox="1">
            <a:spLocks/>
          </p:cNvSpPr>
          <p:nvPr userDrawn="1"/>
        </p:nvSpPr>
        <p:spPr>
          <a:xfrm>
            <a:off x="1534584" y="3225600"/>
            <a:ext cx="172800" cy="24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62944-0457-8D49-AB0B-8A0829E38638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37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- customis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3DE6B0-84AB-9647-876A-F5DA928B24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0,28 cm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587A19-7C1C-5C49-A4D9-4DB7F0212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NAME OF SECTION BREAKER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EEAD67-D3CB-0A40-89F1-EB325AFB5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0945C-2C14-5E4B-B957-67C4FEB5350B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88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B1556-87ED-CF4E-916D-085F92714FE3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61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5080831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TEXT ON TOP OF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DFF17-E767-4F48-ABDE-25A5F0AE212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65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5080831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TEXT ON TOP OF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2030A-4015-8047-AC41-06474BD89AFD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21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4"/>
            <a:ext cx="5111419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10899"/>
            <a:ext cx="5103284" cy="47549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3418" y="1410899"/>
            <a:ext cx="5103284" cy="47549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155C1-C59B-FC4C-804E-0F086BAC1732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50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211201" y="211667"/>
            <a:ext cx="5884800" cy="6434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29767"/>
            <a:ext cx="5102952" cy="434083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458899"/>
            <a:ext cx="5103284" cy="47069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667" y="1458899"/>
            <a:ext cx="4841535" cy="47069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6389393" y="1258208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 flipV="1">
            <a:off x="1437564" y="6186985"/>
            <a:ext cx="0" cy="609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133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70AA9-8E00-D64A-AC0F-6D76CF82CF63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F4F2D10-CA01-478C-8156-D35AE518C2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03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84483"/>
            <a:ext cx="10760801" cy="404363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10899"/>
            <a:ext cx="10760801" cy="475495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16972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488713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0CFBCC-18CC-E746-A5BB-3C80385048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8F610-395C-AC4E-86CC-2E4BA2BB8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3"/>
            <a:ext cx="5111419" cy="467744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76E1E-DA16-0F4C-9A6C-50B994F8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03231"/>
            <a:ext cx="5103284" cy="4770288"/>
          </a:xfrm>
        </p:spPr>
        <p:txBody>
          <a:bodyPr/>
          <a:lstStyle>
            <a:lvl1pPr marL="0" indent="0">
              <a:buNone/>
              <a:defRPr/>
            </a:lvl1pPr>
            <a:lvl2pPr marL="416972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B0BDF-A99D-6647-8F4C-8D3362DE10EC}"/>
              </a:ext>
            </a:extLst>
          </p:cNvPr>
          <p:cNvSpPr txBox="1"/>
          <p:nvPr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3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5167DF-EFAC-764D-B6D0-1D97808365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21192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3E61175-05F9-EF42-83BC-FDFD379CC0A2}"/>
              </a:ext>
            </a:extLst>
          </p:cNvPr>
          <p:cNvSpPr txBox="1"/>
          <p:nvPr userDrawn="1"/>
        </p:nvSpPr>
        <p:spPr>
          <a:xfrm>
            <a:off x="6868729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FEAC2A-37DC-8941-95AF-394E4C4A7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03231"/>
            <a:ext cx="5103284" cy="476262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16972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770B-255F-9C4C-8223-9478899CD8D4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F765-7EC9-4554-A235-74585EEC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61646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 and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211201" y="211667"/>
            <a:ext cx="5884800" cy="6434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21102"/>
            <a:ext cx="5102952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457903"/>
            <a:ext cx="5103284" cy="4723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6389727" y="1260200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437564" y="6186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133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E3F1EB-DBA1-9345-AEC9-2BC1225354B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36393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5" name="Tekstfelt 1">
            <a:extLst>
              <a:ext uri="{FF2B5EF4-FFF2-40B4-BE49-F238E27FC236}">
                <a16:creationId xmlns:a16="http://schemas.microsoft.com/office/drawing/2014/main" id="{97ED7EAA-B35C-3242-B58B-B208B9657D5D}"/>
              </a:ext>
            </a:extLst>
          </p:cNvPr>
          <p:cNvSpPr txBox="1"/>
          <p:nvPr userDrawn="1"/>
        </p:nvSpPr>
        <p:spPr>
          <a:xfrm>
            <a:off x="983930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9CF3-6CBA-7A4C-BC25-3CCD11ED0BF5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E0E15F1-19C5-4DEE-93A7-1889318EAC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9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0CFBCC-18CC-E746-A5BB-3C80385048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8F610-395C-AC4E-86CC-2E4BA2BB8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3"/>
            <a:ext cx="5111419" cy="467744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76E1E-DA16-0F4C-9A6C-50B994F8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03231"/>
            <a:ext cx="5103284" cy="4770288"/>
          </a:xfrm>
        </p:spPr>
        <p:txBody>
          <a:bodyPr/>
          <a:lstStyle>
            <a:lvl1pPr marL="0" indent="0">
              <a:buNone/>
              <a:defRPr/>
            </a:lvl1pPr>
            <a:lvl2pPr marL="416972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B0BDF-A99D-6647-8F4C-8D3362DE10E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78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0501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133"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83534" y="1426235"/>
            <a:ext cx="5083348" cy="475495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3F434-8BBE-E547-8109-F4364C1D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868" y="590431"/>
            <a:ext cx="5088467" cy="444739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B3481-A035-1F49-AF08-06936BE81508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1A5A68D-04C4-4993-951C-36BBC3AA2B05}"/>
              </a:ext>
            </a:extLst>
          </p:cNvPr>
          <p:cNvSpPr txBox="1">
            <a:spLocks/>
          </p:cNvSpPr>
          <p:nvPr userDrawn="1"/>
        </p:nvSpPr>
        <p:spPr>
          <a:xfrm>
            <a:off x="6389727" y="1260200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7CCF61B-1888-43BB-A166-332FB14B29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4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front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32EBE8-8426-D141-B961-7F1254C6F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CASE TITLE ABOUT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C793-A347-E241-8060-268BA5F17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1480" y="3445120"/>
            <a:ext cx="4561416" cy="7108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16972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en-US" noProof="0" dirty="0"/>
              <a:t>Describe clients challenge and the wanted or delivered effects for their customers, users, business, infrastructure etc. To the point in max 3 lines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484C613-7386-F14A-94C2-A85CE69C73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3" y="6398400"/>
            <a:ext cx="1012800" cy="1344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C02521-8454-4C49-B25B-482883CFB5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01480" y="3227677"/>
            <a:ext cx="172800" cy="24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651CC1A-971B-8147-BA3C-54731C3A0A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01480" y="1454299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Place logo here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A4E40-9E23-3146-B8B5-4117EBCABB60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75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4453665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41199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62B0F-0597-ED4B-88EB-D24FF9C8B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41199" y="1860700"/>
            <a:ext cx="3297600" cy="43178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A285BBFB-66C5-A24D-8365-38DB96975650}"/>
              </a:ext>
            </a:extLst>
          </p:cNvPr>
          <p:cNvSpPr/>
          <p:nvPr userDrawn="1"/>
        </p:nvSpPr>
        <p:spPr>
          <a:xfrm>
            <a:off x="4741532" y="1636800"/>
            <a:ext cx="160019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en-US" sz="2400" noProof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2DDCBD-9D5D-2E4F-85CF-A935CD682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533" y="211668"/>
            <a:ext cx="6730801" cy="1232024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867" cap="all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20FF6D-595E-6B4A-ACAE-8D216A9B2B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6473" y="1860700"/>
            <a:ext cx="3297600" cy="4317851"/>
          </a:xfrm>
        </p:spPr>
        <p:txBody>
          <a:bodyPr>
            <a:normAutofit/>
          </a:bodyPr>
          <a:lstStyle>
            <a:lvl1pPr marL="122764" indent="-122764">
              <a:buFont typeface="Arial" panose="020B0604020202020204" pitchFamily="34" charset="0"/>
              <a:buChar char="•"/>
              <a:tabLst/>
              <a:defRPr sz="1333">
                <a:solidFill>
                  <a:schemeClr val="tx1"/>
                </a:solidFill>
              </a:defRPr>
            </a:lvl1pPr>
            <a:lvl2pPr marL="685783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2pPr>
            <a:lvl3pPr marL="1142971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3pPr>
            <a:lvl4pPr marL="1600160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4pPr>
            <a:lvl5pPr marL="2057349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66A3B70-D4C4-6240-9F95-E6682082FA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9805" y="1860701"/>
            <a:ext cx="3297600" cy="137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 b="1" i="0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“Add statement about effects for business, society or customers”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C7E1E-8EEE-D544-A8E5-30EA5009D314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A7A1A6-FC02-4491-B7C7-2E2EBDCF7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01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232CD-F606-F242-AFC7-8477842FA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6"/>
            <a:ext cx="12192000" cy="6857749"/>
          </a:xfrm>
          <a:prstGeom prst="rect">
            <a:avLst/>
          </a:prstGeom>
          <a:solidFill>
            <a:srgbClr val="0F2147"/>
          </a:solidFill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C2F9B-0086-2E42-A7C8-42B6E5F818FB}"/>
              </a:ext>
            </a:extLst>
          </p:cNvPr>
          <p:cNvSpPr txBox="1"/>
          <p:nvPr userDrawn="1"/>
        </p:nvSpPr>
        <p:spPr>
          <a:xfrm>
            <a:off x="1528135" y="3823218"/>
            <a:ext cx="1414596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067" b="1" spc="-7" noProof="0" dirty="0">
                <a:solidFill>
                  <a:srgbClr val="FFFFFF"/>
                </a:solidFill>
                <a:latin typeface="+mn-lt"/>
                <a:cs typeface="Calibri"/>
              </a:rPr>
              <a:t>www.netcompany.com</a:t>
            </a:r>
            <a:endParaRPr lang="en-US" sz="1067" noProof="0" dirty="0">
              <a:latin typeface="Calibri"/>
              <a:cs typeface="Calibri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0718DE-0C89-1D45-A3C2-9BF94FDF8A35}"/>
              </a:ext>
            </a:extLst>
          </p:cNvPr>
          <p:cNvSpPr txBox="1">
            <a:spLocks/>
          </p:cNvSpPr>
          <p:nvPr userDrawn="1"/>
        </p:nvSpPr>
        <p:spPr>
          <a:xfrm>
            <a:off x="1514181" y="3823217"/>
            <a:ext cx="1550401" cy="2609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33"/>
              </a:lnSpc>
            </a:pPr>
            <a:endParaRPr lang="en-US" sz="2933" b="0" noProof="0" dirty="0">
              <a:solidFill>
                <a:schemeClr val="accent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D710-7F6F-A243-85D0-A0F885154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5167" y="4141647"/>
            <a:ext cx="3771900" cy="56969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67">
                <a:solidFill>
                  <a:schemeClr val="bg1"/>
                </a:solidFill>
              </a:defRPr>
            </a:lvl1pPr>
            <a:lvl2pPr>
              <a:defRPr sz="1067">
                <a:solidFill>
                  <a:schemeClr val="bg1"/>
                </a:solidFill>
              </a:defRPr>
            </a:lvl2pPr>
            <a:lvl3pPr>
              <a:defRPr sz="1067">
                <a:solidFill>
                  <a:schemeClr val="bg1"/>
                </a:solidFill>
              </a:defRPr>
            </a:lvl3pPr>
            <a:lvl4pPr>
              <a:defRPr sz="1067">
                <a:solidFill>
                  <a:schemeClr val="bg1"/>
                </a:solidFill>
              </a:defRPr>
            </a:lvl4pPr>
            <a:lvl5pPr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other relevant contact information</a:t>
            </a:r>
            <a:endParaRPr lang="da-D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769613-D6C1-8249-A193-08FA6FA35E48}"/>
              </a:ext>
            </a:extLst>
          </p:cNvPr>
          <p:cNvSpPr txBox="1">
            <a:spLocks/>
          </p:cNvSpPr>
          <p:nvPr userDrawn="1"/>
        </p:nvSpPr>
        <p:spPr>
          <a:xfrm>
            <a:off x="1534584" y="3615293"/>
            <a:ext cx="172800" cy="24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DFBDA76-DCE0-4E4C-9BB6-83212AC42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4585" y="3072694"/>
            <a:ext cx="2520529" cy="3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95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68699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8DAC-5E6C-4D88-859D-93A0747E8277}" type="datetimeFigureOut">
              <a:rPr lang="en-US" dirty="0"/>
              <a:t>6/21/2023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43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0501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133"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83534" y="1426235"/>
            <a:ext cx="5083348" cy="475495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3F434-8BBE-E547-8109-F4364C1D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868" y="590431"/>
            <a:ext cx="5088467" cy="444739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B3481-A035-1F49-AF08-06936BE81508}"/>
              </a:ext>
            </a:extLst>
          </p:cNvPr>
          <p:cNvSpPr txBox="1"/>
          <p:nvPr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1A5A68D-04C4-4993-951C-36BBC3AA2B05}"/>
              </a:ext>
            </a:extLst>
          </p:cNvPr>
          <p:cNvSpPr txBox="1">
            <a:spLocks/>
          </p:cNvSpPr>
          <p:nvPr/>
        </p:nvSpPr>
        <p:spPr>
          <a:xfrm>
            <a:off x="6389727" y="1260200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7CCF61B-1888-43BB-A166-332FB14B2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52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- front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32EBE8-8426-D141-B961-7F1254C6F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CASE TITLE ABOUT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C793-A347-E241-8060-268BA5F17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1480" y="3445120"/>
            <a:ext cx="4561416" cy="7108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16972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en-US" noProof="0" dirty="0"/>
              <a:t>Describe clients challenge and the wanted or delivered effects for their customers, users, business, infrastructure etc. To the point in max 3 lines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484C613-7386-F14A-94C2-A85CE69C73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3" y="6398400"/>
            <a:ext cx="1012800" cy="1344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C02521-8454-4C49-B25B-482883CFB5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01480" y="3227677"/>
            <a:ext cx="172800" cy="24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651CC1A-971B-8147-BA3C-54731C3A0A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01480" y="1454299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Place logo here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A4E40-9E23-3146-B8B5-4117EBCABB60}"/>
              </a:ext>
            </a:extLst>
          </p:cNvPr>
          <p:cNvSpPr txBox="1"/>
          <p:nvPr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24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4453665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41199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62B0F-0597-ED4B-88EB-D24FF9C8B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41199" y="1860700"/>
            <a:ext cx="3297600" cy="43178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A285BBFB-66C5-A24D-8365-38DB96975650}"/>
              </a:ext>
            </a:extLst>
          </p:cNvPr>
          <p:cNvSpPr/>
          <p:nvPr/>
        </p:nvSpPr>
        <p:spPr>
          <a:xfrm>
            <a:off x="4741532" y="1636800"/>
            <a:ext cx="160019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en-US" sz="1800" noProof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2DDCBD-9D5D-2E4F-85CF-A935CD682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533" y="211668"/>
            <a:ext cx="6730801" cy="1232024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867" cap="all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20FF6D-595E-6B4A-ACAE-8D216A9B2B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6473" y="1860700"/>
            <a:ext cx="3297600" cy="4317851"/>
          </a:xfrm>
        </p:spPr>
        <p:txBody>
          <a:bodyPr>
            <a:normAutofit/>
          </a:bodyPr>
          <a:lstStyle>
            <a:lvl1pPr marL="122764" indent="-122764">
              <a:buFont typeface="Arial" panose="020B0604020202020204" pitchFamily="34" charset="0"/>
              <a:buChar char="•"/>
              <a:tabLst/>
              <a:defRPr sz="1333">
                <a:solidFill>
                  <a:schemeClr val="tx1"/>
                </a:solidFill>
              </a:defRPr>
            </a:lvl1pPr>
            <a:lvl2pPr marL="685783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2pPr>
            <a:lvl3pPr marL="1142971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3pPr>
            <a:lvl4pPr marL="1600160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4pPr>
            <a:lvl5pPr marL="2057349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66A3B70-D4C4-6240-9F95-E6682082FA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9805" y="1860701"/>
            <a:ext cx="3297600" cy="137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 b="1" i="0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“Add statement about effects for business, society or customers”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C7E1E-8EEE-D544-A8E5-30EA5009D314}"/>
              </a:ext>
            </a:extLst>
          </p:cNvPr>
          <p:cNvSpPr txBox="1"/>
          <p:nvPr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A7A1A6-FC02-4491-B7C7-2E2EBDCF7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7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232CD-F606-F242-AFC7-8477842FA3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26"/>
            <a:ext cx="12192000" cy="6857749"/>
          </a:xfrm>
          <a:prstGeom prst="rect">
            <a:avLst/>
          </a:prstGeom>
          <a:solidFill>
            <a:srgbClr val="0F2147"/>
          </a:solidFill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C2F9B-0086-2E42-A7C8-42B6E5F818FB}"/>
              </a:ext>
            </a:extLst>
          </p:cNvPr>
          <p:cNvSpPr txBox="1"/>
          <p:nvPr/>
        </p:nvSpPr>
        <p:spPr>
          <a:xfrm>
            <a:off x="1528135" y="3823218"/>
            <a:ext cx="1414596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067" b="1" spc="-7" noProof="0" dirty="0">
                <a:solidFill>
                  <a:srgbClr val="FFFFFF"/>
                </a:solidFill>
                <a:latin typeface="+mn-lt"/>
                <a:cs typeface="Calibri"/>
              </a:rPr>
              <a:t>www.netcompany.com</a:t>
            </a:r>
            <a:endParaRPr lang="en-US" sz="1067" noProof="0" dirty="0">
              <a:latin typeface="Calibri"/>
              <a:cs typeface="Calibri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0718DE-0C89-1D45-A3C2-9BF94FDF8A35}"/>
              </a:ext>
            </a:extLst>
          </p:cNvPr>
          <p:cNvSpPr txBox="1">
            <a:spLocks/>
          </p:cNvSpPr>
          <p:nvPr/>
        </p:nvSpPr>
        <p:spPr>
          <a:xfrm>
            <a:off x="1514181" y="3823217"/>
            <a:ext cx="1550401" cy="2609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33"/>
              </a:lnSpc>
            </a:pPr>
            <a:endParaRPr lang="en-US" sz="2933" b="0" noProof="0" dirty="0">
              <a:solidFill>
                <a:schemeClr val="accent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D710-7F6F-A243-85D0-A0F885154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5167" y="4141647"/>
            <a:ext cx="3771900" cy="56969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67">
                <a:solidFill>
                  <a:schemeClr val="bg1"/>
                </a:solidFill>
              </a:defRPr>
            </a:lvl1pPr>
            <a:lvl2pPr>
              <a:defRPr sz="1067">
                <a:solidFill>
                  <a:schemeClr val="bg1"/>
                </a:solidFill>
              </a:defRPr>
            </a:lvl2pPr>
            <a:lvl3pPr>
              <a:defRPr sz="1067">
                <a:solidFill>
                  <a:schemeClr val="bg1"/>
                </a:solidFill>
              </a:defRPr>
            </a:lvl3pPr>
            <a:lvl4pPr>
              <a:defRPr sz="1067">
                <a:solidFill>
                  <a:schemeClr val="bg1"/>
                </a:solidFill>
              </a:defRPr>
            </a:lvl4pPr>
            <a:lvl5pPr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other relevant contact information</a:t>
            </a:r>
            <a:endParaRPr lang="da-D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769613-D6C1-8249-A193-08FA6FA35E48}"/>
              </a:ext>
            </a:extLst>
          </p:cNvPr>
          <p:cNvSpPr txBox="1">
            <a:spLocks/>
          </p:cNvSpPr>
          <p:nvPr/>
        </p:nvSpPr>
        <p:spPr>
          <a:xfrm>
            <a:off x="1534584" y="3615293"/>
            <a:ext cx="172800" cy="24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DFBDA76-DCE0-4E4C-9BB6-83212AC42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4585" y="3072694"/>
            <a:ext cx="2520529" cy="3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0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001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 elle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3" y="0"/>
            <a:ext cx="2642920" cy="1485900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/>
              <a:t>Analyse af MeMo-potentialet i kommunerne</a:t>
            </a:r>
            <a:endParaRPr lang="en-GB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F3B7A"/>
                </a:solidFill>
              </a:defRPr>
            </a:lvl1pPr>
          </a:lstStyle>
          <a:p>
            <a:r>
              <a:rPr lang="da-DK"/>
              <a:t>Næste generation Digital Post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maksimalt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548000"/>
          <a:lstStyle>
            <a:lvl1pPr>
              <a:defRPr/>
            </a:lvl1pPr>
          </a:lstStyle>
          <a:p>
            <a:pPr lvl="0"/>
            <a:r>
              <a:rPr lang="da-DK" noProof="0" dirty="0"/>
              <a:t>Indsæt tekst/punktopstilling eller klik på ikonerne for at indsætte tabel, graf, </a:t>
            </a:r>
            <a:r>
              <a:rPr lang="da-DK" noProof="0" dirty="0" err="1"/>
              <a:t>SmartArt</a:t>
            </a:r>
            <a:r>
              <a:rPr lang="da-DK" noProof="0" dirty="0"/>
              <a:t> eller video, brug andet layout til billedindsættelse (Billede)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322" y="1530000"/>
            <a:ext cx="2642919" cy="1485899"/>
          </a:xfrm>
          <a:prstGeom prst="rect">
            <a:avLst/>
          </a:prstGeom>
          <a:ln w="3175">
            <a:solidFill>
              <a:schemeClr val="accent5"/>
            </a:solidFill>
          </a:ln>
        </p:spPr>
      </p:pic>
      <p:grpSp>
        <p:nvGrpSpPr>
          <p:cNvPr id="13" name="Gruppe 12"/>
          <p:cNvGrpSpPr/>
          <p:nvPr userDrawn="1"/>
        </p:nvGrpSpPr>
        <p:grpSpPr>
          <a:xfrm>
            <a:off x="-2783394" y="3119096"/>
            <a:ext cx="2644131" cy="2405543"/>
            <a:chOff x="-2783394" y="2179188"/>
            <a:chExt cx="2644131" cy="2405543"/>
          </a:xfrm>
        </p:grpSpPr>
        <p:sp>
          <p:nvSpPr>
            <p:cNvPr id="14" name="AutoShape 4"/>
            <p:cNvSpPr>
              <a:spLocks/>
            </p:cNvSpPr>
            <p:nvPr userDrawn="1"/>
          </p:nvSpPr>
          <p:spPr bwMode="gray">
            <a:xfrm>
              <a:off x="-2783394" y="2179188"/>
              <a:ext cx="2637735" cy="219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eller grafik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 og punktopstilling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1=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Underoverskrif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 én gang for at få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2 = Almindelig tekst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på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-tasten</a:t>
              </a:r>
              <a:r>
                <a:rPr lang="nb-NO" altLang="da-DK" sz="100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én gang til for at få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 3-5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nb-NO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Punktopstilling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spcAft>
                  <a:spcPts val="300"/>
                </a:spcAft>
                <a:defRPr/>
              </a:pP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Tryk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ENTER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ny linje.</a:t>
              </a:r>
              <a:r>
                <a:rPr lang="da-DK" altLang="da-DK" sz="1000" b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 </a:t>
              </a:r>
              <a:r>
                <a:rPr lang="da-DK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SHIFT+TAB</a:t>
              </a:r>
              <a:r>
                <a:rPr lang="da-DK" altLang="da-DK" sz="1000" b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-tasterne for at komme tilbage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Alternativt kan </a:t>
              </a:r>
              <a:r>
                <a:rPr lang="nb-NO" altLang="da-DK" sz="1000" b="1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Forøg og Formindsk listeniveau </a:t>
              </a: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bruges til at hoppe mellem </a:t>
              </a:r>
              <a:b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altLang="da-DK" sz="100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tekst-typografierne</a:t>
              </a:r>
              <a:endParaRPr lang="nb-NO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uppe 3"/>
            <p:cNvGrpSpPr>
              <a:grpSpLocks/>
            </p:cNvGrpSpPr>
            <p:nvPr userDrawn="1"/>
          </p:nvGrpSpPr>
          <p:grpSpPr bwMode="auto">
            <a:xfrm>
              <a:off x="-1066947" y="4384277"/>
              <a:ext cx="419099" cy="196850"/>
              <a:chOff x="2010094" y="2868664"/>
              <a:chExt cx="417987" cy="196850"/>
            </a:xfrm>
          </p:grpSpPr>
          <p:pic>
            <p:nvPicPr>
              <p:cNvPr id="19" name="Billed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094" y="2868664"/>
                <a:ext cx="412750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12"/>
              <p:cNvSpPr/>
              <p:nvPr/>
            </p:nvSpPr>
            <p:spPr bwMode="auto">
              <a:xfrm>
                <a:off x="2231753" y="2879777"/>
                <a:ext cx="196328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uppe 2"/>
            <p:cNvGrpSpPr>
              <a:grpSpLocks/>
            </p:cNvGrpSpPr>
            <p:nvPr userDrawn="1"/>
          </p:nvGrpSpPr>
          <p:grpSpPr bwMode="auto">
            <a:xfrm>
              <a:off x="-552013" y="4387881"/>
              <a:ext cx="412750" cy="196850"/>
              <a:chOff x="2542276" y="3303503"/>
              <a:chExt cx="413649" cy="196850"/>
            </a:xfrm>
          </p:grpSpPr>
          <p:pic>
            <p:nvPicPr>
              <p:cNvPr id="17" name="Billed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1113" y="3303503"/>
                <a:ext cx="404812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12"/>
              <p:cNvSpPr/>
              <p:nvPr/>
            </p:nvSpPr>
            <p:spPr bwMode="auto">
              <a:xfrm>
                <a:off x="2542276" y="3314616"/>
                <a:ext cx="197279" cy="17462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latin typeface="HelveticaNeueLT Std Lt Cn" pitchFamily="34" charset="0"/>
                </a:endParaRPr>
              </a:p>
            </p:txBody>
          </p:sp>
        </p:grpSp>
      </p:grpSp>
      <p:sp>
        <p:nvSpPr>
          <p:cNvPr id="21" name="TextBox 7"/>
          <p:cNvSpPr txBox="1"/>
          <p:nvPr userDrawn="1"/>
        </p:nvSpPr>
        <p:spPr>
          <a:xfrm>
            <a:off x="-2785322" y="5888924"/>
            <a:ext cx="2642921" cy="1013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layout/design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slide i venstre side 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 “drop ned” menuen</a:t>
            </a:r>
          </a:p>
          <a:p>
            <a:pPr algn="r" eaLnBrk="1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du vælge layout direkte under knappen </a:t>
            </a:r>
            <a:r>
              <a:rPr lang="en-GB" sz="1000" b="1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  <a:r>
              <a:rPr lang="en-GB" sz="1000" i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når du laver et nyt slide</a:t>
            </a:r>
          </a:p>
        </p:txBody>
      </p:sp>
    </p:spTree>
    <p:extLst>
      <p:ext uri="{BB962C8B-B14F-4D97-AF65-F5344CB8AC3E}">
        <p14:creationId xmlns:p14="http://schemas.microsoft.com/office/powerpoint/2010/main" val="836445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proje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1711023" cy="273267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Project name here</a:t>
            </a:r>
          </a:p>
          <a:p>
            <a:pPr lvl="0"/>
            <a:endParaRPr lang="en-US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6521" y="3829827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534585" y="3829827"/>
            <a:ext cx="1233329" cy="628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67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6521" y="3990508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6521" y="4151190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521" y="4316103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solidFill>
            <a:srgbClr val="E46053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7BFF3BF-506C-DF44-9146-4A56F7D7EF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5038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84483"/>
            <a:ext cx="10760801" cy="404363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10899"/>
            <a:ext cx="10760801" cy="475495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16972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61681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customis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1711023" cy="273267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Project name here</a:t>
            </a:r>
          </a:p>
          <a:p>
            <a:pPr lvl="0"/>
            <a:endParaRPr lang="en-US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6521" y="3829827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534586" y="3829827"/>
            <a:ext cx="808701" cy="628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67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6521" y="3990508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6521" y="4151190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521" y="4316103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C3F1E7D-7A50-C34B-8EBB-345E76A94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4808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ontpage - customis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1711023" cy="273267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Project name here</a:t>
            </a:r>
          </a:p>
          <a:p>
            <a:pPr lvl="0"/>
            <a:endParaRPr lang="en-US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6521" y="3829827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/>
        </p:nvSpPr>
        <p:spPr>
          <a:xfrm>
            <a:off x="1534586" y="3829827"/>
            <a:ext cx="808701" cy="628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67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6521" y="3990508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6521" y="4151190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521" y="4316103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C3F1E7D-7A50-C34B-8EBB-345E76A94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271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36439"/>
            <a:ext cx="10760801" cy="437072"/>
          </a:xfrm>
        </p:spPr>
        <p:txBody>
          <a:bodyPr/>
          <a:lstStyle/>
          <a:p>
            <a:r>
              <a:rPr lang="en-US" noProof="0" dirty="0"/>
              <a:t>Add title or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03231"/>
            <a:ext cx="10760801" cy="47626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147977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B6C41B6-F729-DF4D-BB23-27F0C0E9B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03231"/>
            <a:ext cx="10770961" cy="4762620"/>
          </a:xfrm>
        </p:spPr>
        <p:txBody>
          <a:bodyPr/>
          <a:lstStyle>
            <a:lvl1pPr marL="228594" indent="-228594">
              <a:buFont typeface="System Font Regular"/>
              <a:buChar char="–"/>
              <a:defRPr/>
            </a:lvl1pPr>
            <a:lvl2pPr marL="596885" indent="-179913">
              <a:buFont typeface="System Font Regular"/>
              <a:buChar char="–"/>
              <a:defRPr/>
            </a:lvl2pPr>
            <a:lvl3pPr marL="1142971" indent="-228594">
              <a:buFont typeface="System Font Regular"/>
              <a:buChar char="–"/>
              <a:defRPr/>
            </a:lvl3pPr>
            <a:lvl4pPr marL="1600160" indent="-228594">
              <a:buFont typeface="System Font Regular"/>
              <a:buChar char="–"/>
              <a:defRPr/>
            </a:lvl4pPr>
            <a:lvl5pPr marL="2057349" indent="-228594">
              <a:buFont typeface="System Font Regular"/>
              <a:buChar char="–"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cxnSp>
        <p:nvCxnSpPr>
          <p:cNvPr id="10" name="Lige forbindelse 11">
            <a:extLst>
              <a:ext uri="{FF2B5EF4-FFF2-40B4-BE49-F238E27FC236}">
                <a16:creationId xmlns:a16="http://schemas.microsoft.com/office/drawing/2014/main" id="{9EFB6787-87CE-224E-867A-E55855B0183F}"/>
              </a:ext>
            </a:extLst>
          </p:cNvPr>
          <p:cNvCxnSpPr>
            <a:cxnSpLocks/>
          </p:cNvCxnSpPr>
          <p:nvPr userDrawn="1"/>
        </p:nvCxnSpPr>
        <p:spPr>
          <a:xfrm>
            <a:off x="717882" y="1479910"/>
            <a:ext cx="3757" cy="46859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6EAC9-EDFE-904A-B58B-B8CB0FC0C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36439"/>
            <a:ext cx="10770961" cy="421736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81276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B3A9E-020F-BF41-851C-2C2B5D96106F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35FF43-6CEB-A24F-AD8E-2FF3712276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385888"/>
            <a:ext cx="5102179" cy="3048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BDD77-0BA0-D34A-804A-0EC92A9EE2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1464" y="1847999"/>
            <a:ext cx="5102249" cy="1733071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sz="1600">
                <a:solidFill>
                  <a:schemeClr val="bg1"/>
                </a:solidFill>
              </a:defRPr>
            </a:lvl1pPr>
            <a:lvl2pPr marL="416972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745526-66DF-844C-A035-8973B0653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8055" y="1385888"/>
            <a:ext cx="5121151" cy="30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Add workshop goal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AC0F6B-FC54-F64D-A9C4-3AD1B0841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8055" y="746432"/>
            <a:ext cx="5121151" cy="304800"/>
          </a:xfrm>
        </p:spPr>
        <p:txBody>
          <a:bodyPr/>
          <a:lstStyle>
            <a:lvl1pPr marL="0" indent="0">
              <a:buNone/>
              <a:defRPr sz="1333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Date and time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63A529-EF68-A341-AEC0-AA9ACCD980B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71464" y="4200491"/>
            <a:ext cx="5102249" cy="1965359"/>
          </a:xfrm>
        </p:spPr>
        <p:txBody>
          <a:bodyPr numCol="2" spcCol="7200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tabLst>
                <a:tab pos="2482789" algn="l"/>
              </a:tabLst>
              <a:defRPr sz="1600">
                <a:solidFill>
                  <a:schemeClr val="bg1"/>
                </a:solidFill>
              </a:defRPr>
            </a:lvl1pPr>
            <a:lvl2pPr marL="416972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C9C7C7-9B9A-5246-B60D-6FF76ECD5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8055" y="3738380"/>
            <a:ext cx="5121151" cy="30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Add participants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BDFA3-8BCC-F34E-93D6-FB94E0983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28769"/>
            <a:ext cx="5110384" cy="437072"/>
          </a:xfrm>
        </p:spPr>
        <p:txBody>
          <a:bodyPr/>
          <a:lstStyle/>
          <a:p>
            <a:r>
              <a:rPr lang="en-US" noProof="0" dirty="0"/>
              <a:t>Add workshop title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C3A28F9-C656-7744-92AF-202E25469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534" y="1848001"/>
            <a:ext cx="5110383" cy="43178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F3174-4EB7-FF42-A757-1477CE8408EF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196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D9AC15-4AB9-9343-BA26-FC911F3FDE70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Conclusion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234" y="6399520"/>
            <a:ext cx="1008001" cy="13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9CB07-78E4-DF47-ADAA-770BADDC00D1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1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Conclusion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234" y="6399520"/>
            <a:ext cx="1008001" cy="13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ED56F-8F37-D949-BB31-B03884069A65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/>
              <a:pPr algn="r"/>
              <a:t>‹nr.›</a:t>
            </a:fld>
            <a:endParaRPr lang="en-US" sz="1067" noProof="0"/>
          </a:p>
        </p:txBody>
      </p:sp>
    </p:spTree>
    <p:extLst>
      <p:ext uri="{BB962C8B-B14F-4D97-AF65-F5344CB8AC3E}">
        <p14:creationId xmlns:p14="http://schemas.microsoft.com/office/powerpoint/2010/main" val="2296180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1533" y="1395563"/>
            <a:ext cx="5138737" cy="4755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4D3B7-455C-4845-8F72-2E985F1831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8055" y="1395563"/>
            <a:ext cx="5094279" cy="4755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02A26-0D13-E442-8875-5F1DDD46D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4"/>
            <a:ext cx="10760801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86999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D2A6F-6DE4-C141-AB3A-764E4AD09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3"/>
            <a:ext cx="10742927" cy="452408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99387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NAME OF SECTION BREAKER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585" y="6399520"/>
            <a:ext cx="1008001" cy="1344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1315E3-5CDC-2347-8227-8B321E1CAC12}"/>
              </a:ext>
            </a:extLst>
          </p:cNvPr>
          <p:cNvSpPr txBox="1">
            <a:spLocks/>
          </p:cNvSpPr>
          <p:nvPr userDrawn="1"/>
        </p:nvSpPr>
        <p:spPr>
          <a:xfrm>
            <a:off x="1534584" y="3225600"/>
            <a:ext cx="172800" cy="24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62944-0457-8D49-AB0B-8A0829E38638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17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- customis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3DE6B0-84AB-9647-876A-F5DA928B24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0,28 cm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587A19-7C1C-5C49-A4D9-4DB7F0212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NAME OF SECTION BREAKER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EEAD67-D3CB-0A40-89F1-EB325AFB5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0945C-2C14-5E4B-B957-67C4FEB5350B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55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B1556-87ED-CF4E-916D-085F92714FE3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35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36439"/>
            <a:ext cx="10760801" cy="437072"/>
          </a:xfrm>
        </p:spPr>
        <p:txBody>
          <a:bodyPr/>
          <a:lstStyle/>
          <a:p>
            <a:r>
              <a:rPr lang="en-US" noProof="0" dirty="0"/>
              <a:t>Add title or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03231"/>
            <a:ext cx="10760801" cy="47626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7837408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5080831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TEXT ON TOP OF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DFF17-E767-4F48-ABDE-25A5F0AE212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78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5080831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TEXT ON TOP OF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2030A-4015-8047-AC41-06474BD89AFD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19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4"/>
            <a:ext cx="5111419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10899"/>
            <a:ext cx="5103284" cy="47549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3418" y="1410899"/>
            <a:ext cx="5103284" cy="47549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155C1-C59B-FC4C-804E-0F086BAC1732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28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211201" y="211667"/>
            <a:ext cx="5884800" cy="6434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29767"/>
            <a:ext cx="5102952" cy="434083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458899"/>
            <a:ext cx="5103284" cy="47069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667" y="1458899"/>
            <a:ext cx="4841535" cy="47069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6389393" y="1258208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 flipV="1">
            <a:off x="1437564" y="6186985"/>
            <a:ext cx="0" cy="609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133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70AA9-8E00-D64A-AC0F-6D76CF82CF63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F4F2D10-CA01-478C-8156-D35AE518C2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57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5167DF-EFAC-764D-B6D0-1D97808365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21192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3E61175-05F9-EF42-83BC-FDFD379CC0A2}"/>
              </a:ext>
            </a:extLst>
          </p:cNvPr>
          <p:cNvSpPr txBox="1"/>
          <p:nvPr userDrawn="1"/>
        </p:nvSpPr>
        <p:spPr>
          <a:xfrm>
            <a:off x="6868729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FEAC2A-37DC-8941-95AF-394E4C4A7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03231"/>
            <a:ext cx="5103284" cy="476262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16972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770B-255F-9C4C-8223-9478899CD8D4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F765-7EC9-4554-A235-74585EEC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086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 and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211201" y="211667"/>
            <a:ext cx="5884800" cy="6434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21102"/>
            <a:ext cx="5102952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457903"/>
            <a:ext cx="5103284" cy="4723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6389727" y="1260200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437564" y="6186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133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E3F1EB-DBA1-9345-AEC9-2BC1225354B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36393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5" name="Tekstfelt 1">
            <a:extLst>
              <a:ext uri="{FF2B5EF4-FFF2-40B4-BE49-F238E27FC236}">
                <a16:creationId xmlns:a16="http://schemas.microsoft.com/office/drawing/2014/main" id="{97ED7EAA-B35C-3242-B58B-B208B9657D5D}"/>
              </a:ext>
            </a:extLst>
          </p:cNvPr>
          <p:cNvSpPr txBox="1"/>
          <p:nvPr userDrawn="1"/>
        </p:nvSpPr>
        <p:spPr>
          <a:xfrm>
            <a:off x="983930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9CF3-6CBA-7A4C-BC25-3CCD11ED0BF5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E0E15F1-19C5-4DEE-93A7-1889318EAC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4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0CFBCC-18CC-E746-A5BB-3C80385048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8F610-395C-AC4E-86CC-2E4BA2BB8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3"/>
            <a:ext cx="5111419" cy="467744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76E1E-DA16-0F4C-9A6C-50B994F8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03231"/>
            <a:ext cx="5103284" cy="4770288"/>
          </a:xfrm>
        </p:spPr>
        <p:txBody>
          <a:bodyPr/>
          <a:lstStyle>
            <a:lvl1pPr marL="0" indent="0">
              <a:buNone/>
              <a:defRPr/>
            </a:lvl1pPr>
            <a:lvl2pPr marL="416972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B0BDF-A99D-6647-8F4C-8D3362DE10E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7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0501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133"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83534" y="1426235"/>
            <a:ext cx="5083348" cy="475495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3F434-8BBE-E547-8109-F4364C1D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868" y="590431"/>
            <a:ext cx="5088467" cy="444739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B3481-A035-1F49-AF08-06936BE81508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1A5A68D-04C4-4993-951C-36BBC3AA2B05}"/>
              </a:ext>
            </a:extLst>
          </p:cNvPr>
          <p:cNvSpPr txBox="1">
            <a:spLocks/>
          </p:cNvSpPr>
          <p:nvPr userDrawn="1"/>
        </p:nvSpPr>
        <p:spPr>
          <a:xfrm>
            <a:off x="6389727" y="1260200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7CCF61B-1888-43BB-A166-332FB14B29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88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front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32EBE8-8426-D141-B961-7F1254C6F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CASE TITLE ABOUT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C793-A347-E241-8060-268BA5F17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1480" y="3445120"/>
            <a:ext cx="4561416" cy="7108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16972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en-US" noProof="0" dirty="0"/>
              <a:t>Describe clients challenge and the wanted or delivered effects for their customers, users, business, infrastructure etc. To the point in max 3 lines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484C613-7386-F14A-94C2-A85CE69C73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3" y="6398400"/>
            <a:ext cx="1012800" cy="1344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C02521-8454-4C49-B25B-482883CFB5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01480" y="3227677"/>
            <a:ext cx="172800" cy="24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651CC1A-971B-8147-BA3C-54731C3A0A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01480" y="1454299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Place logo here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A4E40-9E23-3146-B8B5-4117EBCABB60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08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4453665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41199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62B0F-0597-ED4B-88EB-D24FF9C8B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41199" y="1860700"/>
            <a:ext cx="3297600" cy="43178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A285BBFB-66C5-A24D-8365-38DB96975650}"/>
              </a:ext>
            </a:extLst>
          </p:cNvPr>
          <p:cNvSpPr/>
          <p:nvPr userDrawn="1"/>
        </p:nvSpPr>
        <p:spPr>
          <a:xfrm>
            <a:off x="4741532" y="1636800"/>
            <a:ext cx="160019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en-US" sz="2400" noProof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2DDCBD-9D5D-2E4F-85CF-A935CD682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533" y="211668"/>
            <a:ext cx="6730801" cy="1232024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867" cap="all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20FF6D-595E-6B4A-ACAE-8D216A9B2B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6473" y="1860700"/>
            <a:ext cx="3297600" cy="4317851"/>
          </a:xfrm>
        </p:spPr>
        <p:txBody>
          <a:bodyPr>
            <a:normAutofit/>
          </a:bodyPr>
          <a:lstStyle>
            <a:lvl1pPr marL="122764" indent="-122764">
              <a:buFont typeface="Arial" panose="020B0604020202020204" pitchFamily="34" charset="0"/>
              <a:buChar char="•"/>
              <a:tabLst/>
              <a:defRPr sz="1333">
                <a:solidFill>
                  <a:schemeClr val="tx1"/>
                </a:solidFill>
              </a:defRPr>
            </a:lvl1pPr>
            <a:lvl2pPr marL="685783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2pPr>
            <a:lvl3pPr marL="1142971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3pPr>
            <a:lvl4pPr marL="1600160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4pPr>
            <a:lvl5pPr marL="2057349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66A3B70-D4C4-6240-9F95-E6682082FA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9805" y="1860701"/>
            <a:ext cx="3297600" cy="137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 b="1" i="0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“Add statement about effects for business, society or customers”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C7E1E-8EEE-D544-A8E5-30EA5009D314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A7A1A6-FC02-4491-B7C7-2E2EBDCF7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98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B6C41B6-F729-DF4D-BB23-27F0C0E9B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03231"/>
            <a:ext cx="10770961" cy="4762620"/>
          </a:xfrm>
        </p:spPr>
        <p:txBody>
          <a:bodyPr/>
          <a:lstStyle>
            <a:lvl1pPr marL="228594" indent="-228594">
              <a:buFont typeface="System Font Regular"/>
              <a:buChar char="–"/>
              <a:defRPr/>
            </a:lvl1pPr>
            <a:lvl2pPr marL="596885" indent="-179913">
              <a:buFont typeface="System Font Regular"/>
              <a:buChar char="–"/>
              <a:defRPr/>
            </a:lvl2pPr>
            <a:lvl3pPr marL="1142971" indent="-228594">
              <a:buFont typeface="System Font Regular"/>
              <a:buChar char="–"/>
              <a:defRPr/>
            </a:lvl3pPr>
            <a:lvl4pPr marL="1600160" indent="-228594">
              <a:buFont typeface="System Font Regular"/>
              <a:buChar char="–"/>
              <a:defRPr/>
            </a:lvl4pPr>
            <a:lvl5pPr marL="2057349" indent="-228594">
              <a:buFont typeface="System Font Regular"/>
              <a:buChar char="–"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cxnSp>
        <p:nvCxnSpPr>
          <p:cNvPr id="10" name="Lige forbindelse 11">
            <a:extLst>
              <a:ext uri="{FF2B5EF4-FFF2-40B4-BE49-F238E27FC236}">
                <a16:creationId xmlns:a16="http://schemas.microsoft.com/office/drawing/2014/main" id="{9EFB6787-87CE-224E-867A-E55855B0183F}"/>
              </a:ext>
            </a:extLst>
          </p:cNvPr>
          <p:cNvCxnSpPr>
            <a:cxnSpLocks/>
          </p:cNvCxnSpPr>
          <p:nvPr/>
        </p:nvCxnSpPr>
        <p:spPr>
          <a:xfrm>
            <a:off x="717882" y="1479910"/>
            <a:ext cx="3757" cy="46859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6EAC9-EDFE-904A-B58B-B8CB0FC0C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36439"/>
            <a:ext cx="10770961" cy="421736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999869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232CD-F606-F242-AFC7-8477842FA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6"/>
            <a:ext cx="12192000" cy="6857749"/>
          </a:xfrm>
          <a:prstGeom prst="rect">
            <a:avLst/>
          </a:prstGeom>
          <a:solidFill>
            <a:srgbClr val="0F2147"/>
          </a:solidFill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C2F9B-0086-2E42-A7C8-42B6E5F818FB}"/>
              </a:ext>
            </a:extLst>
          </p:cNvPr>
          <p:cNvSpPr txBox="1"/>
          <p:nvPr userDrawn="1"/>
        </p:nvSpPr>
        <p:spPr>
          <a:xfrm>
            <a:off x="1528135" y="3823218"/>
            <a:ext cx="1414596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067" b="1" spc="-7" noProof="0" dirty="0">
                <a:solidFill>
                  <a:srgbClr val="FFFFFF"/>
                </a:solidFill>
                <a:latin typeface="+mn-lt"/>
                <a:cs typeface="Calibri"/>
              </a:rPr>
              <a:t>www.netcompany.com</a:t>
            </a:r>
            <a:endParaRPr lang="en-US" sz="1067" noProof="0" dirty="0">
              <a:latin typeface="Calibri"/>
              <a:cs typeface="Calibri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0718DE-0C89-1D45-A3C2-9BF94FDF8A35}"/>
              </a:ext>
            </a:extLst>
          </p:cNvPr>
          <p:cNvSpPr txBox="1">
            <a:spLocks/>
          </p:cNvSpPr>
          <p:nvPr userDrawn="1"/>
        </p:nvSpPr>
        <p:spPr>
          <a:xfrm>
            <a:off x="1514181" y="3823217"/>
            <a:ext cx="1550401" cy="2609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33"/>
              </a:lnSpc>
            </a:pPr>
            <a:endParaRPr lang="en-US" sz="2933" b="0" noProof="0" dirty="0">
              <a:solidFill>
                <a:schemeClr val="accent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D710-7F6F-A243-85D0-A0F885154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5167" y="4141647"/>
            <a:ext cx="3771900" cy="56969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67">
                <a:solidFill>
                  <a:schemeClr val="bg1"/>
                </a:solidFill>
              </a:defRPr>
            </a:lvl1pPr>
            <a:lvl2pPr>
              <a:defRPr sz="1067">
                <a:solidFill>
                  <a:schemeClr val="bg1"/>
                </a:solidFill>
              </a:defRPr>
            </a:lvl2pPr>
            <a:lvl3pPr>
              <a:defRPr sz="1067">
                <a:solidFill>
                  <a:schemeClr val="bg1"/>
                </a:solidFill>
              </a:defRPr>
            </a:lvl3pPr>
            <a:lvl4pPr>
              <a:defRPr sz="1067">
                <a:solidFill>
                  <a:schemeClr val="bg1"/>
                </a:solidFill>
              </a:defRPr>
            </a:lvl4pPr>
            <a:lvl5pPr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other relevant contact information</a:t>
            </a:r>
            <a:endParaRPr lang="da-D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769613-D6C1-8249-A193-08FA6FA35E48}"/>
              </a:ext>
            </a:extLst>
          </p:cNvPr>
          <p:cNvSpPr txBox="1">
            <a:spLocks/>
          </p:cNvSpPr>
          <p:nvPr userDrawn="1"/>
        </p:nvSpPr>
        <p:spPr>
          <a:xfrm>
            <a:off x="1534584" y="3615293"/>
            <a:ext cx="172800" cy="24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DFBDA76-DCE0-4E4C-9BB6-83212AC42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4585" y="3072694"/>
            <a:ext cx="2520529" cy="3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96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214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8DAC-5E6C-4D88-859D-93A0747E8277}" type="datetimeFigureOut">
              <a:rPr lang="en-US" dirty="0"/>
              <a:t>6/21/2023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8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proje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1711023" cy="273267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Project name here</a:t>
            </a:r>
          </a:p>
          <a:p>
            <a:pPr lvl="0"/>
            <a:endParaRPr lang="en-US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6521" y="3829827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534585" y="3829827"/>
            <a:ext cx="1233329" cy="628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67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6521" y="3990508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6521" y="4151190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521" y="4316103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solidFill>
            <a:srgbClr val="E46053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7BFF3BF-506C-DF44-9146-4A56F7D7EF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768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84483"/>
            <a:ext cx="10760801" cy="404363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10899"/>
            <a:ext cx="10760801" cy="475495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16972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591427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customis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1711023" cy="273267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Project name here</a:t>
            </a:r>
          </a:p>
          <a:p>
            <a:pPr lvl="0"/>
            <a:endParaRPr lang="en-US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6521" y="3829827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534586" y="3829827"/>
            <a:ext cx="808701" cy="628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67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6521" y="3990508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6521" y="4151190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521" y="4316103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C3F1E7D-7A50-C34B-8EBB-345E76A94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791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36439"/>
            <a:ext cx="10760801" cy="437072"/>
          </a:xfrm>
        </p:spPr>
        <p:txBody>
          <a:bodyPr/>
          <a:lstStyle/>
          <a:p>
            <a:r>
              <a:rPr lang="en-US" noProof="0" dirty="0"/>
              <a:t>Add title or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03231"/>
            <a:ext cx="10760801" cy="47626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5090221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B6C41B6-F729-DF4D-BB23-27F0C0E9B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03231"/>
            <a:ext cx="10770961" cy="4762620"/>
          </a:xfrm>
        </p:spPr>
        <p:txBody>
          <a:bodyPr/>
          <a:lstStyle>
            <a:lvl1pPr marL="228594" indent="-228594">
              <a:buFont typeface="System Font Regular"/>
              <a:buChar char="–"/>
              <a:defRPr/>
            </a:lvl1pPr>
            <a:lvl2pPr marL="596885" indent="-179913">
              <a:buFont typeface="System Font Regular"/>
              <a:buChar char="–"/>
              <a:defRPr/>
            </a:lvl2pPr>
            <a:lvl3pPr marL="1142971" indent="-228594">
              <a:buFont typeface="System Font Regular"/>
              <a:buChar char="–"/>
              <a:defRPr/>
            </a:lvl3pPr>
            <a:lvl4pPr marL="1600160" indent="-228594">
              <a:buFont typeface="System Font Regular"/>
              <a:buChar char="–"/>
              <a:defRPr/>
            </a:lvl4pPr>
            <a:lvl5pPr marL="2057349" indent="-228594">
              <a:buFont typeface="System Font Regular"/>
              <a:buChar char="–"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cxnSp>
        <p:nvCxnSpPr>
          <p:cNvPr id="10" name="Lige forbindelse 11">
            <a:extLst>
              <a:ext uri="{FF2B5EF4-FFF2-40B4-BE49-F238E27FC236}">
                <a16:creationId xmlns:a16="http://schemas.microsoft.com/office/drawing/2014/main" id="{9EFB6787-87CE-224E-867A-E55855B0183F}"/>
              </a:ext>
            </a:extLst>
          </p:cNvPr>
          <p:cNvCxnSpPr>
            <a:cxnSpLocks/>
          </p:cNvCxnSpPr>
          <p:nvPr userDrawn="1"/>
        </p:nvCxnSpPr>
        <p:spPr>
          <a:xfrm>
            <a:off x="717882" y="1479910"/>
            <a:ext cx="3757" cy="46859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6EAC9-EDFE-904A-B58B-B8CB0FC0C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36439"/>
            <a:ext cx="10770961" cy="421736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747688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B3A9E-020F-BF41-851C-2C2B5D96106F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35FF43-6CEB-A24F-AD8E-2FF3712276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385888"/>
            <a:ext cx="5102179" cy="3048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BDD77-0BA0-D34A-804A-0EC92A9EE2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1464" y="1847999"/>
            <a:ext cx="5102249" cy="1733071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sz="1600">
                <a:solidFill>
                  <a:schemeClr val="bg1"/>
                </a:solidFill>
              </a:defRPr>
            </a:lvl1pPr>
            <a:lvl2pPr marL="416972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745526-66DF-844C-A035-8973B0653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8055" y="1385888"/>
            <a:ext cx="5121151" cy="30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Add workshop goal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AC0F6B-FC54-F64D-A9C4-3AD1B0841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8055" y="746432"/>
            <a:ext cx="5121151" cy="304800"/>
          </a:xfrm>
        </p:spPr>
        <p:txBody>
          <a:bodyPr/>
          <a:lstStyle>
            <a:lvl1pPr marL="0" indent="0">
              <a:buNone/>
              <a:defRPr sz="1333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Date and time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63A529-EF68-A341-AEC0-AA9ACCD980B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71464" y="4200491"/>
            <a:ext cx="5102249" cy="1965359"/>
          </a:xfrm>
        </p:spPr>
        <p:txBody>
          <a:bodyPr numCol="2" spcCol="7200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tabLst>
                <a:tab pos="2482789" algn="l"/>
              </a:tabLst>
              <a:defRPr sz="1600">
                <a:solidFill>
                  <a:schemeClr val="bg1"/>
                </a:solidFill>
              </a:defRPr>
            </a:lvl1pPr>
            <a:lvl2pPr marL="416972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C9C7C7-9B9A-5246-B60D-6FF76ECD5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8055" y="3738380"/>
            <a:ext cx="5121151" cy="30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Add participants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BDFA3-8BCC-F34E-93D6-FB94E0983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28769"/>
            <a:ext cx="5110384" cy="437072"/>
          </a:xfrm>
        </p:spPr>
        <p:txBody>
          <a:bodyPr/>
          <a:lstStyle/>
          <a:p>
            <a:r>
              <a:rPr lang="en-US" noProof="0" dirty="0"/>
              <a:t>Add workshop title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C3A28F9-C656-7744-92AF-202E25469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534" y="1848001"/>
            <a:ext cx="5110383" cy="43178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F3174-4EB7-FF42-A757-1477CE8408EF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29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D9AC15-4AB9-9343-BA26-FC911F3FDE70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Conclusion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234" y="6399520"/>
            <a:ext cx="1008001" cy="13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9CB07-78E4-DF47-ADAA-770BADDC00D1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27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B3A9E-020F-BF41-851C-2C2B5D96106F}"/>
              </a:ext>
            </a:extLst>
          </p:cNvPr>
          <p:cNvSpPr/>
          <p:nvPr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35FF43-6CEB-A24F-AD8E-2FF3712276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385888"/>
            <a:ext cx="5102179" cy="3048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BDD77-0BA0-D34A-804A-0EC92A9EE2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1464" y="1847999"/>
            <a:ext cx="5102249" cy="1733071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sz="1600">
                <a:solidFill>
                  <a:schemeClr val="bg1"/>
                </a:solidFill>
              </a:defRPr>
            </a:lvl1pPr>
            <a:lvl2pPr marL="416972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745526-66DF-844C-A035-8973B0653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8055" y="1385888"/>
            <a:ext cx="5121151" cy="30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Add workshop goal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AC0F6B-FC54-F64D-A9C4-3AD1B0841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8055" y="746432"/>
            <a:ext cx="5121151" cy="304800"/>
          </a:xfrm>
        </p:spPr>
        <p:txBody>
          <a:bodyPr/>
          <a:lstStyle>
            <a:lvl1pPr marL="0" indent="0">
              <a:buNone/>
              <a:defRPr sz="1333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Date and time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63A529-EF68-A341-AEC0-AA9ACCD980B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71464" y="4200491"/>
            <a:ext cx="5102249" cy="1965359"/>
          </a:xfrm>
        </p:spPr>
        <p:txBody>
          <a:bodyPr numCol="2" spcCol="7200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tabLst>
                <a:tab pos="2482789" algn="l"/>
              </a:tabLst>
              <a:defRPr sz="1600">
                <a:solidFill>
                  <a:schemeClr val="bg1"/>
                </a:solidFill>
              </a:defRPr>
            </a:lvl1pPr>
            <a:lvl2pPr marL="416972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C9C7C7-9B9A-5246-B60D-6FF76ECD5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8055" y="3738380"/>
            <a:ext cx="5121151" cy="30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Add participants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BDFA3-8BCC-F34E-93D6-FB94E0983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28769"/>
            <a:ext cx="5110384" cy="437072"/>
          </a:xfrm>
        </p:spPr>
        <p:txBody>
          <a:bodyPr/>
          <a:lstStyle/>
          <a:p>
            <a:r>
              <a:rPr lang="en-US" noProof="0" dirty="0"/>
              <a:t>Add workshop title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C3A28F9-C656-7744-92AF-202E25469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534" y="1848001"/>
            <a:ext cx="5110383" cy="43178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F3174-4EB7-FF42-A757-1477CE8408EF}"/>
              </a:ext>
            </a:extLst>
          </p:cNvPr>
          <p:cNvSpPr txBox="1"/>
          <p:nvPr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21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Conclusion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234" y="6399520"/>
            <a:ext cx="1008001" cy="13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ED56F-8F37-D949-BB31-B03884069A65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/>
              <a:pPr algn="r"/>
              <a:t>‹nr.›</a:t>
            </a:fld>
            <a:endParaRPr lang="en-US" sz="1067" noProof="0"/>
          </a:p>
        </p:txBody>
      </p:sp>
    </p:spTree>
    <p:extLst>
      <p:ext uri="{BB962C8B-B14F-4D97-AF65-F5344CB8AC3E}">
        <p14:creationId xmlns:p14="http://schemas.microsoft.com/office/powerpoint/2010/main" val="2961331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1533" y="1395563"/>
            <a:ext cx="5138737" cy="4755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4D3B7-455C-4845-8F72-2E985F1831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8055" y="1395563"/>
            <a:ext cx="5094279" cy="4755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02A26-0D13-E442-8875-5F1DDD46D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4"/>
            <a:ext cx="10760801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90354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D2A6F-6DE4-C141-AB3A-764E4AD09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3"/>
            <a:ext cx="10742927" cy="452408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667030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NAME OF SECTION BREAKER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585" y="6399520"/>
            <a:ext cx="1008001" cy="1344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1315E3-5CDC-2347-8227-8B321E1CAC12}"/>
              </a:ext>
            </a:extLst>
          </p:cNvPr>
          <p:cNvSpPr txBox="1">
            <a:spLocks/>
          </p:cNvSpPr>
          <p:nvPr userDrawn="1"/>
        </p:nvSpPr>
        <p:spPr>
          <a:xfrm>
            <a:off x="1534584" y="3225600"/>
            <a:ext cx="172800" cy="24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62944-0457-8D49-AB0B-8A0829E38638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32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- customis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3DE6B0-84AB-9647-876A-F5DA928B24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0,28 cm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587A19-7C1C-5C49-A4D9-4DB7F0212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NAME OF SECTION BREAKER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EEAD67-D3CB-0A40-89F1-EB325AFB5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0945C-2C14-5E4B-B957-67C4FEB5350B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18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B1556-87ED-CF4E-916D-085F92714FE3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76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5080831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TEXT ON TOP OF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DFF17-E767-4F48-ABDE-25A5F0AE212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61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5080831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TEXT ON TOP OF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2030A-4015-8047-AC41-06474BD89AFD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39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4"/>
            <a:ext cx="5111419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10899"/>
            <a:ext cx="5103284" cy="47549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3418" y="1410899"/>
            <a:ext cx="5103284" cy="47549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155C1-C59B-FC4C-804E-0F086BAC1732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41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211201" y="211667"/>
            <a:ext cx="5884800" cy="6434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29767"/>
            <a:ext cx="5102952" cy="434083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458899"/>
            <a:ext cx="5103284" cy="47069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667" y="1458899"/>
            <a:ext cx="4841535" cy="47069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6389393" y="1258208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 flipV="1">
            <a:off x="1437564" y="6186985"/>
            <a:ext cx="0" cy="609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133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70AA9-8E00-D64A-AC0F-6D76CF82CF63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F4F2D10-CA01-478C-8156-D35AE518C2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D9AC15-4AB9-9343-BA26-FC911F3FDE70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Conclusion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234" y="6399520"/>
            <a:ext cx="1008001" cy="13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9CB07-78E4-DF47-ADAA-770BADDC00D1}"/>
              </a:ext>
            </a:extLst>
          </p:cNvPr>
          <p:cNvSpPr txBox="1"/>
          <p:nvPr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56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5167DF-EFAC-764D-B6D0-1D97808365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21192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3E61175-05F9-EF42-83BC-FDFD379CC0A2}"/>
              </a:ext>
            </a:extLst>
          </p:cNvPr>
          <p:cNvSpPr txBox="1"/>
          <p:nvPr userDrawn="1"/>
        </p:nvSpPr>
        <p:spPr>
          <a:xfrm>
            <a:off x="6868729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FEAC2A-37DC-8941-95AF-394E4C4A7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03231"/>
            <a:ext cx="5103284" cy="476262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16972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770B-255F-9C4C-8223-9478899CD8D4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F765-7EC9-4554-A235-74585EEC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0270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 and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211201" y="211667"/>
            <a:ext cx="5884800" cy="6434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21102"/>
            <a:ext cx="5102952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457903"/>
            <a:ext cx="5103284" cy="4723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6389727" y="1260200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437564" y="6186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133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E3F1EB-DBA1-9345-AEC9-2BC1225354B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36393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5" name="Tekstfelt 1">
            <a:extLst>
              <a:ext uri="{FF2B5EF4-FFF2-40B4-BE49-F238E27FC236}">
                <a16:creationId xmlns:a16="http://schemas.microsoft.com/office/drawing/2014/main" id="{97ED7EAA-B35C-3242-B58B-B208B9657D5D}"/>
              </a:ext>
            </a:extLst>
          </p:cNvPr>
          <p:cNvSpPr txBox="1"/>
          <p:nvPr userDrawn="1"/>
        </p:nvSpPr>
        <p:spPr>
          <a:xfrm>
            <a:off x="983930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9CF3-6CBA-7A4C-BC25-3CCD11ED0BF5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E0E15F1-19C5-4DEE-93A7-1889318EAC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1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0CFBCC-18CC-E746-A5BB-3C80385048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8F610-395C-AC4E-86CC-2E4BA2BB8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3"/>
            <a:ext cx="5111419" cy="467744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76E1E-DA16-0F4C-9A6C-50B994F8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03231"/>
            <a:ext cx="5103284" cy="4770288"/>
          </a:xfrm>
        </p:spPr>
        <p:txBody>
          <a:bodyPr/>
          <a:lstStyle>
            <a:lvl1pPr marL="0" indent="0">
              <a:buNone/>
              <a:defRPr/>
            </a:lvl1pPr>
            <a:lvl2pPr marL="416972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B0BDF-A99D-6647-8F4C-8D3362DE10E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54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0501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133"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83534" y="1426235"/>
            <a:ext cx="5083348" cy="475495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3F434-8BBE-E547-8109-F4364C1D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868" y="590431"/>
            <a:ext cx="5088467" cy="444739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B3481-A035-1F49-AF08-06936BE81508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1A5A68D-04C4-4993-951C-36BBC3AA2B05}"/>
              </a:ext>
            </a:extLst>
          </p:cNvPr>
          <p:cNvSpPr txBox="1">
            <a:spLocks/>
          </p:cNvSpPr>
          <p:nvPr userDrawn="1"/>
        </p:nvSpPr>
        <p:spPr>
          <a:xfrm>
            <a:off x="6389727" y="1260200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7CCF61B-1888-43BB-A166-332FB14B29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59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front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32EBE8-8426-D141-B961-7F1254C6F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CASE TITLE ABOUT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4C793-A347-E241-8060-268BA5F17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1480" y="3445120"/>
            <a:ext cx="4561416" cy="7108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16972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en-US" noProof="0" dirty="0"/>
              <a:t>Describe clients challenge and the wanted or delivered effects for their customers, users, business, infrastructure etc. To the point in max 3 lines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484C613-7386-F14A-94C2-A85CE69C73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3" y="6398400"/>
            <a:ext cx="1012800" cy="1344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D0C02521-8454-4C49-B25B-482883CFB5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01480" y="3227677"/>
            <a:ext cx="172800" cy="24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651CC1A-971B-8147-BA3C-54731C3A0A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01480" y="1454299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Place logo here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A4E40-9E23-3146-B8B5-4117EBCABB60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3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4453665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41199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62B0F-0597-ED4B-88EB-D24FF9C8B2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41199" y="1860700"/>
            <a:ext cx="3297600" cy="43178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33"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A285BBFB-66C5-A24D-8365-38DB96975650}"/>
              </a:ext>
            </a:extLst>
          </p:cNvPr>
          <p:cNvSpPr/>
          <p:nvPr userDrawn="1"/>
        </p:nvSpPr>
        <p:spPr>
          <a:xfrm>
            <a:off x="4741532" y="1636800"/>
            <a:ext cx="160019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73" y="0"/>
                </a:lnTo>
              </a:path>
            </a:pathLst>
          </a:custGeom>
          <a:ln w="2032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lang="en-US" sz="2400" noProof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2DDCBD-9D5D-2E4F-85CF-A935CD682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533" y="211668"/>
            <a:ext cx="6730801" cy="1232024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867" cap="all" baseline="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20FF6D-595E-6B4A-ACAE-8D216A9B2B1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6473" y="1860700"/>
            <a:ext cx="3297600" cy="4317851"/>
          </a:xfrm>
        </p:spPr>
        <p:txBody>
          <a:bodyPr>
            <a:normAutofit/>
          </a:bodyPr>
          <a:lstStyle>
            <a:lvl1pPr marL="122764" indent="-122764">
              <a:buFont typeface="Arial" panose="020B0604020202020204" pitchFamily="34" charset="0"/>
              <a:buChar char="•"/>
              <a:tabLst/>
              <a:defRPr sz="1333">
                <a:solidFill>
                  <a:schemeClr val="tx1"/>
                </a:solidFill>
              </a:defRPr>
            </a:lvl1pPr>
            <a:lvl2pPr marL="685783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2pPr>
            <a:lvl3pPr marL="1142971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3pPr>
            <a:lvl4pPr marL="1600160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4pPr>
            <a:lvl5pPr marL="2057349" indent="-228594">
              <a:buFont typeface="Arial" panose="020B0604020202020204" pitchFamily="34" charset="0"/>
              <a:buChar char="•"/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66A3B70-D4C4-6240-9F95-E6682082FA0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9805" y="1860701"/>
            <a:ext cx="3297600" cy="137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 b="1" i="0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333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333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333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“Add statement about effects for business, society or customers”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8C7E1E-8EEE-D544-A8E5-30EA5009D314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A7A1A6-FC02-4491-B7C7-2E2EBDCF7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E232CD-F606-F242-AFC7-8477842FA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6"/>
            <a:ext cx="12192000" cy="6857749"/>
          </a:xfrm>
          <a:prstGeom prst="rect">
            <a:avLst/>
          </a:prstGeom>
          <a:solidFill>
            <a:srgbClr val="0F2147"/>
          </a:solidFill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E2C2F9B-0086-2E42-A7C8-42B6E5F818FB}"/>
              </a:ext>
            </a:extLst>
          </p:cNvPr>
          <p:cNvSpPr txBox="1"/>
          <p:nvPr userDrawn="1"/>
        </p:nvSpPr>
        <p:spPr>
          <a:xfrm>
            <a:off x="1528135" y="3823218"/>
            <a:ext cx="1414596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067" b="1" spc="-7" noProof="0" dirty="0">
                <a:solidFill>
                  <a:srgbClr val="FFFFFF"/>
                </a:solidFill>
                <a:latin typeface="+mn-lt"/>
                <a:cs typeface="Calibri"/>
              </a:rPr>
              <a:t>www.netcompany.com</a:t>
            </a:r>
            <a:endParaRPr lang="en-US" sz="1067" noProof="0" dirty="0">
              <a:latin typeface="Calibri"/>
              <a:cs typeface="Calibri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0718DE-0C89-1D45-A3C2-9BF94FDF8A35}"/>
              </a:ext>
            </a:extLst>
          </p:cNvPr>
          <p:cNvSpPr txBox="1">
            <a:spLocks/>
          </p:cNvSpPr>
          <p:nvPr userDrawn="1"/>
        </p:nvSpPr>
        <p:spPr>
          <a:xfrm>
            <a:off x="1514181" y="3823217"/>
            <a:ext cx="1550401" cy="2609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33"/>
              </a:lnSpc>
            </a:pPr>
            <a:endParaRPr lang="en-US" sz="2933" b="0" noProof="0" dirty="0">
              <a:solidFill>
                <a:schemeClr val="accent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D710-7F6F-A243-85D0-A0F885154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5167" y="4141647"/>
            <a:ext cx="3771900" cy="56969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67">
                <a:solidFill>
                  <a:schemeClr val="bg1"/>
                </a:solidFill>
              </a:defRPr>
            </a:lvl1pPr>
            <a:lvl2pPr>
              <a:defRPr sz="1067">
                <a:solidFill>
                  <a:schemeClr val="bg1"/>
                </a:solidFill>
              </a:defRPr>
            </a:lvl2pPr>
            <a:lvl3pPr>
              <a:defRPr sz="1067">
                <a:solidFill>
                  <a:schemeClr val="bg1"/>
                </a:solidFill>
              </a:defRPr>
            </a:lvl3pPr>
            <a:lvl4pPr>
              <a:defRPr sz="1067">
                <a:solidFill>
                  <a:schemeClr val="bg1"/>
                </a:solidFill>
              </a:defRPr>
            </a:lvl4pPr>
            <a:lvl5pPr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other relevant contact information</a:t>
            </a:r>
            <a:endParaRPr lang="da-D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769613-D6C1-8249-A193-08FA6FA35E48}"/>
              </a:ext>
            </a:extLst>
          </p:cNvPr>
          <p:cNvSpPr txBox="1">
            <a:spLocks/>
          </p:cNvSpPr>
          <p:nvPr userDrawn="1"/>
        </p:nvSpPr>
        <p:spPr>
          <a:xfrm>
            <a:off x="1534584" y="3615293"/>
            <a:ext cx="172800" cy="24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DFBDA76-DCE0-4E4C-9BB6-83212AC42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4585" y="3072694"/>
            <a:ext cx="2520529" cy="3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06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0520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8DAC-5E6C-4D88-859D-93A0747E8277}" type="datetimeFigureOut">
              <a:rPr lang="en-US" dirty="0"/>
              <a:t>6/21/2023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409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proje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1711023" cy="273267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Project name here</a:t>
            </a:r>
          </a:p>
          <a:p>
            <a:pPr lvl="0"/>
            <a:endParaRPr lang="en-US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6521" y="3829827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534585" y="3829827"/>
            <a:ext cx="1233329" cy="628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67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6521" y="3990508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6521" y="4151190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521" y="4316103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solidFill>
            <a:srgbClr val="E46053"/>
          </a:solid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7BFF3BF-506C-DF44-9146-4A56F7D7EF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965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Conclusion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234" y="6399520"/>
            <a:ext cx="1008001" cy="13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ED56F-8F37-D949-BB31-B03884069A65}"/>
              </a:ext>
            </a:extLst>
          </p:cNvPr>
          <p:cNvSpPr txBox="1"/>
          <p:nvPr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/>
              <a:pPr algn="r"/>
              <a:t>‹nr.›</a:t>
            </a:fld>
            <a:endParaRPr lang="en-US" sz="1067" noProof="0"/>
          </a:p>
        </p:txBody>
      </p:sp>
    </p:spTree>
    <p:extLst>
      <p:ext uri="{BB962C8B-B14F-4D97-AF65-F5344CB8AC3E}">
        <p14:creationId xmlns:p14="http://schemas.microsoft.com/office/powerpoint/2010/main" val="4007671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75CD9-D63F-1842-8593-95C16D32C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84483"/>
            <a:ext cx="10760801" cy="404363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E051934-3E34-F340-9D82-E17795650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10899"/>
            <a:ext cx="10760801" cy="475495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16972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8031069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- customis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DDED2-82DF-B842-B46F-9F947CAF8C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6719729" cy="13852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C779E-2811-B14E-9974-985F7B8F93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4583" y="1303556"/>
            <a:ext cx="1711023" cy="273267"/>
          </a:xfrm>
          <a:solidFill>
            <a:schemeClr val="accent4"/>
          </a:solidFill>
        </p:spPr>
        <p:txBody>
          <a:bodyPr wrap="none" lIns="90000" tIns="54000" rIns="90000" bIns="54000" anchor="ctr" anchorCtr="0">
            <a:spAutoFit/>
          </a:bodyPr>
          <a:lstStyle>
            <a:lvl1pPr marL="0" indent="0" algn="l">
              <a:buFontTx/>
              <a:buNone/>
              <a:defRPr sz="1067" b="1" cap="all" baseline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 of client or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E85E9E-2EAB-7A41-8CF1-640C302204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584" y="3558119"/>
            <a:ext cx="4561416" cy="302149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Project name here</a:t>
            </a:r>
          </a:p>
          <a:p>
            <a:pPr lvl="0"/>
            <a:endParaRPr lang="en-US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BDC018-947C-3848-B70A-1F9C77F15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6521" y="3829827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915BC-B6D1-EE41-B47D-4759A6A3BDA5}"/>
              </a:ext>
            </a:extLst>
          </p:cNvPr>
          <p:cNvSpPr txBox="1"/>
          <p:nvPr userDrawn="1"/>
        </p:nvSpPr>
        <p:spPr>
          <a:xfrm>
            <a:off x="1534586" y="3829827"/>
            <a:ext cx="808701" cy="628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067" b="1" noProof="0">
                <a:solidFill>
                  <a:schemeClr val="bg1"/>
                </a:solidFill>
              </a:rPr>
              <a:t>Date: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Version: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Author:</a:t>
            </a:r>
          </a:p>
          <a:p>
            <a:pPr algn="l"/>
            <a:r>
              <a:rPr lang="en-US" sz="1067" b="1" noProof="0">
                <a:solidFill>
                  <a:schemeClr val="bg1"/>
                </a:solidFill>
              </a:rPr>
              <a:t>Contact: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3DEA1A-1A0F-CC43-972E-39C36D6CC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6521" y="3990508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version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DC78372-9D76-F74B-8706-DB4AFC8A0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6521" y="4151190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7D312C8-6AE9-C847-B7B8-CDF7E32B1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521" y="4316103"/>
            <a:ext cx="4029479" cy="180237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67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067">
                <a:solidFill>
                  <a:schemeClr val="bg1"/>
                </a:solidFill>
              </a:defRPr>
            </a:lvl2pPr>
            <a:lvl3pPr marL="914377" indent="0">
              <a:buFontTx/>
              <a:buNone/>
              <a:defRPr sz="1067">
                <a:solidFill>
                  <a:schemeClr val="bg1"/>
                </a:solidFill>
              </a:defRPr>
            </a:lvl3pPr>
            <a:lvl4pPr marL="1371566" indent="0">
              <a:buFontTx/>
              <a:buNone/>
              <a:defRPr sz="1067">
                <a:solidFill>
                  <a:schemeClr val="bg1"/>
                </a:solidFill>
              </a:defRPr>
            </a:lvl4pPr>
            <a:lvl5pPr marL="1828754" indent="0">
              <a:buFontTx/>
              <a:buNone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xxx@netcompany.com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8C3E4B5-BBA3-9F47-ADEA-FF870EA90B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C3F1E7D-7A50-C34B-8EBB-345E76A94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4754308"/>
            <a:ext cx="1550400" cy="205473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02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19FE9C-07C8-244B-A763-5D7AF1910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36439"/>
            <a:ext cx="10760801" cy="437072"/>
          </a:xfrm>
        </p:spPr>
        <p:txBody>
          <a:bodyPr/>
          <a:lstStyle/>
          <a:p>
            <a:r>
              <a:rPr lang="en-US" noProof="0" dirty="0"/>
              <a:t>Add title or 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F9A4EF-1E7A-6F4E-A242-3290FFD066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03231"/>
            <a:ext cx="10760801" cy="47626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6661296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B6C41B6-F729-DF4D-BB23-27F0C0E9B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403231"/>
            <a:ext cx="10770961" cy="4762620"/>
          </a:xfrm>
        </p:spPr>
        <p:txBody>
          <a:bodyPr/>
          <a:lstStyle>
            <a:lvl1pPr marL="228594" indent="-228594">
              <a:buFont typeface="System Font Regular"/>
              <a:buChar char="–"/>
              <a:defRPr/>
            </a:lvl1pPr>
            <a:lvl2pPr marL="596885" indent="-179913">
              <a:buFont typeface="System Font Regular"/>
              <a:buChar char="–"/>
              <a:defRPr/>
            </a:lvl2pPr>
            <a:lvl3pPr marL="1142971" indent="-228594">
              <a:buFont typeface="System Font Regular"/>
              <a:buChar char="–"/>
              <a:defRPr/>
            </a:lvl3pPr>
            <a:lvl4pPr marL="1600160" indent="-228594">
              <a:buFont typeface="System Font Regular"/>
              <a:buChar char="–"/>
              <a:defRPr/>
            </a:lvl4pPr>
            <a:lvl5pPr marL="2057349" indent="-228594">
              <a:buFont typeface="System Font Regular"/>
              <a:buChar char="–"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cxnSp>
        <p:nvCxnSpPr>
          <p:cNvPr id="10" name="Lige forbindelse 11">
            <a:extLst>
              <a:ext uri="{FF2B5EF4-FFF2-40B4-BE49-F238E27FC236}">
                <a16:creationId xmlns:a16="http://schemas.microsoft.com/office/drawing/2014/main" id="{9EFB6787-87CE-224E-867A-E55855B0183F}"/>
              </a:ext>
            </a:extLst>
          </p:cNvPr>
          <p:cNvCxnSpPr>
            <a:cxnSpLocks/>
          </p:cNvCxnSpPr>
          <p:nvPr userDrawn="1"/>
        </p:nvCxnSpPr>
        <p:spPr>
          <a:xfrm>
            <a:off x="717882" y="1479910"/>
            <a:ext cx="3757" cy="46859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6EAC9-EDFE-904A-B58B-B8CB0FC0C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36439"/>
            <a:ext cx="10770961" cy="421736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293737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EB3A9E-020F-BF41-851C-2C2B5D96106F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C35FF43-6CEB-A24F-AD8E-2FF3712276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33" y="1385888"/>
            <a:ext cx="5102179" cy="304800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Agenda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EBDD77-0BA0-D34A-804A-0EC92A9EE2F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1464" y="1847999"/>
            <a:ext cx="5102249" cy="1733071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sz="1600">
                <a:solidFill>
                  <a:schemeClr val="bg1"/>
                </a:solidFill>
              </a:defRPr>
            </a:lvl1pPr>
            <a:lvl2pPr marL="416972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745526-66DF-844C-A035-8973B0653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8055" y="1385888"/>
            <a:ext cx="5121151" cy="30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Add workshop goal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4AC0F6B-FC54-F64D-A9C4-3AD1B08416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8055" y="746432"/>
            <a:ext cx="5121151" cy="304800"/>
          </a:xfrm>
        </p:spPr>
        <p:txBody>
          <a:bodyPr/>
          <a:lstStyle>
            <a:lvl1pPr marL="0" indent="0">
              <a:buNone/>
              <a:defRPr sz="1333"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 dirty="0"/>
              <a:t>Date and time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863A529-EF68-A341-AEC0-AA9ACCD980B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71464" y="4200491"/>
            <a:ext cx="5102249" cy="1965359"/>
          </a:xfrm>
        </p:spPr>
        <p:txBody>
          <a:bodyPr numCol="2" spcCol="7200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FontTx/>
              <a:buNone/>
              <a:tabLst>
                <a:tab pos="2482789" algn="l"/>
              </a:tabLst>
              <a:defRPr sz="1600">
                <a:solidFill>
                  <a:schemeClr val="bg1"/>
                </a:solidFill>
              </a:defRPr>
            </a:lvl1pPr>
            <a:lvl2pPr marL="416972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C9C7C7-9B9A-5246-B60D-6FF76ECD51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8055" y="3738380"/>
            <a:ext cx="5121151" cy="3048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Add participants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DBDFA3-8BCC-F34E-93D6-FB94E0983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28769"/>
            <a:ext cx="5110384" cy="437072"/>
          </a:xfrm>
        </p:spPr>
        <p:txBody>
          <a:bodyPr/>
          <a:lstStyle/>
          <a:p>
            <a:r>
              <a:rPr lang="en-US" noProof="0" dirty="0"/>
              <a:t>Add workshop title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C3A28F9-C656-7744-92AF-202E25469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534" y="1848001"/>
            <a:ext cx="5110383" cy="43178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F3174-4EB7-FF42-A757-1477CE8408EF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32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D9AC15-4AB9-9343-BA26-FC911F3FDE70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Conclusion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234" y="6399520"/>
            <a:ext cx="1008001" cy="13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9CB07-78E4-DF47-ADAA-770BADDC00D1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34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1"/>
            <a:ext cx="6719729" cy="418066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Conclusion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8234" y="6399520"/>
            <a:ext cx="1008001" cy="13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ED56F-8F37-D949-BB31-B03884069A65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/>
              <a:pPr algn="r"/>
              <a:t>‹nr.›</a:t>
            </a:fld>
            <a:endParaRPr lang="en-US" sz="1067" noProof="0"/>
          </a:p>
        </p:txBody>
      </p:sp>
    </p:spTree>
    <p:extLst>
      <p:ext uri="{BB962C8B-B14F-4D97-AF65-F5344CB8AC3E}">
        <p14:creationId xmlns:p14="http://schemas.microsoft.com/office/powerpoint/2010/main" val="3634928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1533" y="1395563"/>
            <a:ext cx="5138737" cy="4755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4D3B7-455C-4845-8F72-2E985F1831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8055" y="1395563"/>
            <a:ext cx="5094279" cy="4755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02A26-0D13-E442-8875-5F1DDD46D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4"/>
            <a:ext cx="10760801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392389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D2A6F-6DE4-C141-AB3A-764E4AD09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3"/>
            <a:ext cx="10742927" cy="452408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419945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NAME OF SECTION BREAKER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BA3B20-7CB5-C24F-B97D-44A8DC1C4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585" y="6399520"/>
            <a:ext cx="1008001" cy="1344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1315E3-5CDC-2347-8227-8B321E1CAC12}"/>
              </a:ext>
            </a:extLst>
          </p:cNvPr>
          <p:cNvSpPr txBox="1">
            <a:spLocks/>
          </p:cNvSpPr>
          <p:nvPr userDrawn="1"/>
        </p:nvSpPr>
        <p:spPr>
          <a:xfrm>
            <a:off x="1534584" y="3225600"/>
            <a:ext cx="172800" cy="2400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62944-0457-8D49-AB0B-8A0829E38638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62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lin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1533" y="1395563"/>
            <a:ext cx="5138737" cy="4755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A4D3B7-455C-4845-8F72-2E985F1831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8055" y="1395563"/>
            <a:ext cx="5094279" cy="4755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02A26-0D13-E442-8875-5F1DDD46D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4"/>
            <a:ext cx="10760801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527265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er - customis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3DE6B0-84AB-9647-876A-F5DA928B242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34584" y="3227677"/>
            <a:ext cx="172800" cy="2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.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0,28 cm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587A19-7C1C-5C49-A4D9-4DB7F02126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780800"/>
            <a:ext cx="6719729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NAME OF SECTION BREAKER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FEEAD67-D3CB-0A40-89F1-EB325AFB5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5295"/>
            <a:ext cx="9144000" cy="1655763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0945C-2C14-5E4B-B957-67C4FEB5350B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2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3B1556-87ED-CF4E-916D-085F92714FE3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83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5080831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TEXT ON TOP OF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DFF17-E767-4F48-ABDE-25A5F0AE212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0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with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A35F901-1886-0D44-967D-CBC9ADBDF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1481" y="1780800"/>
            <a:ext cx="5080831" cy="14113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333"/>
              </a:lnSpc>
              <a:defRPr sz="5867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TEXT ON TOP OF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A3F43-4AA1-194A-A0C3-A3782F985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1B82323-145F-E647-A2E7-C7608BD00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4580" y="6398400"/>
            <a:ext cx="1008000" cy="13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33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/>
              <a:t>0,28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72030A-4015-8047-AC41-06474BD89AFD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80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4"/>
            <a:ext cx="5111419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10899"/>
            <a:ext cx="5103284" cy="47549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3418" y="1410899"/>
            <a:ext cx="5103284" cy="47549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155C1-C59B-FC4C-804E-0F086BAC1732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86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211201" y="211667"/>
            <a:ext cx="5884800" cy="6434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29767"/>
            <a:ext cx="5102952" cy="434083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458899"/>
            <a:ext cx="5103284" cy="47069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8CE0523-219C-4D46-9AB9-3FC871B173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667" y="1458899"/>
            <a:ext cx="4841535" cy="47069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6389393" y="1258208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 flipV="1">
            <a:off x="1437564" y="6186985"/>
            <a:ext cx="0" cy="609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133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70AA9-8E00-D64A-AC0F-6D76CF82CF63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F4F2D10-CA01-478C-8156-D35AE518C2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2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6096001" y="211667"/>
            <a:ext cx="5905500" cy="643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5167DF-EFAC-764D-B6D0-1D978083656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21192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1" name="Tekstfelt 1">
            <a:extLst>
              <a:ext uri="{FF2B5EF4-FFF2-40B4-BE49-F238E27FC236}">
                <a16:creationId xmlns:a16="http://schemas.microsoft.com/office/drawing/2014/main" id="{B3E61175-05F9-EF42-83BC-FDFD379CC0A2}"/>
              </a:ext>
            </a:extLst>
          </p:cNvPr>
          <p:cNvSpPr txBox="1"/>
          <p:nvPr userDrawn="1"/>
        </p:nvSpPr>
        <p:spPr>
          <a:xfrm>
            <a:off x="6868729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FEAC2A-37DC-8941-95AF-394E4C4A7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03231"/>
            <a:ext cx="5103284" cy="476262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16972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770B-255F-9C4C-8223-9478899CD8D4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F765-7EC9-4554-A235-74585EEC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092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 and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D7D860-AB02-0343-AD7F-DC678A61E430}"/>
              </a:ext>
            </a:extLst>
          </p:cNvPr>
          <p:cNvSpPr/>
          <p:nvPr userDrawn="1"/>
        </p:nvSpPr>
        <p:spPr>
          <a:xfrm>
            <a:off x="211201" y="211667"/>
            <a:ext cx="5884800" cy="6434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293941-513E-9349-BDBF-84A987154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9727" y="621102"/>
            <a:ext cx="5102952" cy="44474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B0D81-F352-AE4F-A936-C3D8C4AE51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9394" y="1457903"/>
            <a:ext cx="5103284" cy="4723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95FD2F-F8BE-7745-8EA6-D8C9A836D610}"/>
              </a:ext>
            </a:extLst>
          </p:cNvPr>
          <p:cNvSpPr txBox="1">
            <a:spLocks/>
          </p:cNvSpPr>
          <p:nvPr userDrawn="1"/>
        </p:nvSpPr>
        <p:spPr>
          <a:xfrm>
            <a:off x="6389727" y="1260200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315E2-0B57-CA45-BB71-980E7E842D1F}"/>
              </a:ext>
            </a:extLst>
          </p:cNvPr>
          <p:cNvSpPr txBox="1"/>
          <p:nvPr userDrawn="1"/>
        </p:nvSpPr>
        <p:spPr>
          <a:xfrm>
            <a:off x="1437564" y="618698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2133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E3F1EB-DBA1-9345-AEC9-2BC1225354B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36393" y="2799512"/>
            <a:ext cx="4177760" cy="2382088"/>
          </a:xfr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tabLst>
                <a:tab pos="2482789" algn="l"/>
              </a:tabLst>
              <a:defRPr b="1" i="1">
                <a:solidFill>
                  <a:schemeClr val="accent4"/>
                </a:solidFill>
              </a:defRPr>
            </a:lvl1pPr>
            <a:lvl2pPr marL="457189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2pPr>
            <a:lvl3pPr marL="914377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3pPr>
            <a:lvl4pPr marL="1371566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4pPr>
            <a:lvl5pPr marL="1828754" indent="0">
              <a:buClr>
                <a:schemeClr val="bg1"/>
              </a:buClr>
              <a:buFontTx/>
              <a:buNone/>
              <a:defRPr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5" name="Tekstfelt 1">
            <a:extLst>
              <a:ext uri="{FF2B5EF4-FFF2-40B4-BE49-F238E27FC236}">
                <a16:creationId xmlns:a16="http://schemas.microsoft.com/office/drawing/2014/main" id="{97ED7EAA-B35C-3242-B58B-B208B9657D5D}"/>
              </a:ext>
            </a:extLst>
          </p:cNvPr>
          <p:cNvSpPr txBox="1"/>
          <p:nvPr userDrawn="1"/>
        </p:nvSpPr>
        <p:spPr>
          <a:xfrm>
            <a:off x="983930" y="2074784"/>
            <a:ext cx="895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noProof="0">
                <a:solidFill>
                  <a:srgbClr val="E7675A"/>
                </a:solidFill>
              </a:rPr>
              <a:t>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9CF3-6CBA-7A4C-BC25-3CCD11ED0BF5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E0E15F1-19C5-4DEE-93A7-1889318EAC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79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0CFBCC-18CC-E746-A5BB-3C80385048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8F610-395C-AC4E-86CC-2E4BA2BB8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533" y="613433"/>
            <a:ext cx="5111419" cy="467744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F576E1E-DA16-0F4C-9A6C-50B994F8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403231"/>
            <a:ext cx="5103284" cy="4770288"/>
          </a:xfrm>
        </p:spPr>
        <p:txBody>
          <a:bodyPr/>
          <a:lstStyle>
            <a:lvl1pPr marL="0" indent="0">
              <a:buNone/>
              <a:defRPr/>
            </a:lvl1pPr>
            <a:lvl2pPr marL="416972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B0BDF-A99D-6647-8F4C-8D3362DE10E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bg1"/>
                </a:solidFill>
              </a:rPr>
              <a:pPr algn="r"/>
              <a:t>‹nr.›</a:t>
            </a:fld>
            <a:endParaRPr lang="en-US" sz="1067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2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504DCFA-E593-0B45-B302-F0BE9348B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0501" y="211400"/>
            <a:ext cx="5905500" cy="64349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2133">
                <a:sym typeface="Wingdings" panose="05000000000000000000" pitchFamily="2" charset="2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image. </a:t>
            </a:r>
            <a:br>
              <a:rPr lang="en-US" noProof="0" dirty="0"/>
            </a:br>
            <a:r>
              <a:rPr lang="en-US" noProof="0" dirty="0"/>
              <a:t>Netcompany image archive: Intranet  Departments  Marketing  PowerPoint Images</a:t>
            </a:r>
          </a:p>
          <a:p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28FEE7-F840-2C49-80F8-2E5AF3F1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71463" y="6384210"/>
            <a:ext cx="4114800" cy="26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83534" y="1426235"/>
            <a:ext cx="5083348" cy="475495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566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754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B3F434-8BBE-E547-8109-F4364C1D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3868" y="590431"/>
            <a:ext cx="5088467" cy="444739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3B3481-A035-1F49-AF08-06936BE81508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>
                <a:solidFill>
                  <a:schemeClr val="tx1"/>
                </a:solidFill>
              </a:rPr>
              <a:pPr algn="r"/>
              <a:t>‹nr.›</a:t>
            </a:fld>
            <a:endParaRPr lang="en-US" sz="1067" noProof="0">
              <a:solidFill>
                <a:schemeClr val="tx1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1A5A68D-04C4-4993-951C-36BBC3AA2B05}"/>
              </a:ext>
            </a:extLst>
          </p:cNvPr>
          <p:cNvSpPr txBox="1">
            <a:spLocks/>
          </p:cNvSpPr>
          <p:nvPr userDrawn="1"/>
        </p:nvSpPr>
        <p:spPr>
          <a:xfrm>
            <a:off x="6389727" y="1260200"/>
            <a:ext cx="172800" cy="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7CCF61B-1888-43BB-A166-332FB14B29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67" y="6384844"/>
            <a:ext cx="1038892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80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oleObject" Target="../embeddings/oleObject1.bin"/><Relationship Id="rId35" Type="http://schemas.openxmlformats.org/officeDocument/2006/relationships/image" Target="../media/image5.sv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image" Target="../media/image24.emf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vmlDrawing" Target="../drawings/vmlDrawing2.vml"/><Relationship Id="rId36" Type="http://schemas.openxmlformats.org/officeDocument/2006/relationships/image" Target="../media/image5.sv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oleObject" Target="../embeddings/oleObject2.bin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Relationship Id="rId30" Type="http://schemas.openxmlformats.org/officeDocument/2006/relationships/tags" Target="../tags/tag4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image" Target="../media/image24.emf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vmlDrawing" Target="../drawings/vmlDrawing3.vml"/><Relationship Id="rId36" Type="http://schemas.openxmlformats.org/officeDocument/2006/relationships/image" Target="../media/image5.svg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oleObject" Target="../embeddings/oleObject3.bin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theme" Target="../theme/theme3.xml"/><Relationship Id="rId30" Type="http://schemas.openxmlformats.org/officeDocument/2006/relationships/tags" Target="../tags/tag6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33" Type="http://schemas.openxmlformats.org/officeDocument/2006/relationships/image" Target="../media/image26.svg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image" Target="../media/image25.png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vmlDrawing" Target="../drawings/vmlDrawing4.v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theme" Target="../theme/theme4.xml"/><Relationship Id="rId30" Type="http://schemas.openxmlformats.org/officeDocument/2006/relationships/oleObject" Target="../embeddings/oleObject4.bin"/><Relationship Id="rId35" Type="http://schemas.openxmlformats.org/officeDocument/2006/relationships/image" Target="../media/image5.svg"/><Relationship Id="rId8" Type="http://schemas.openxmlformats.org/officeDocument/2006/relationships/slideLayout" Target="../slideLayouts/slideLayout86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25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29" Type="http://schemas.openxmlformats.org/officeDocument/2006/relationships/tags" Target="../tags/tag8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32" Type="http://schemas.openxmlformats.org/officeDocument/2006/relationships/image" Target="../media/image24.emf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vmlDrawing" Target="../drawings/vmlDrawing5.vml"/><Relationship Id="rId36" Type="http://schemas.openxmlformats.org/officeDocument/2006/relationships/image" Target="../media/image5.svg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31" Type="http://schemas.openxmlformats.org/officeDocument/2006/relationships/oleObject" Target="../embeddings/oleObject5.bin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theme" Target="../theme/theme5.xml"/><Relationship Id="rId30" Type="http://schemas.openxmlformats.org/officeDocument/2006/relationships/tags" Target="../tags/tag9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112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26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33.xml"/><Relationship Id="rId21" Type="http://schemas.openxmlformats.org/officeDocument/2006/relationships/slideLayout" Target="../slideLayouts/slideLayout15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slideLayout" Target="../slideLayouts/slideLayout15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150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slideLayout" Target="../slideLayouts/slideLayout154.xml"/><Relationship Id="rId32" Type="http://schemas.openxmlformats.org/officeDocument/2006/relationships/image" Target="../media/image24.emf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slideLayout" Target="../slideLayouts/slideLayout153.xml"/><Relationship Id="rId28" Type="http://schemas.openxmlformats.org/officeDocument/2006/relationships/vmlDrawing" Target="../drawings/vmlDrawing6.vml"/><Relationship Id="rId36" Type="http://schemas.openxmlformats.org/officeDocument/2006/relationships/image" Target="../media/image5.svg"/><Relationship Id="rId10" Type="http://schemas.openxmlformats.org/officeDocument/2006/relationships/slideLayout" Target="../slideLayouts/slideLayout140.xml"/><Relationship Id="rId19" Type="http://schemas.openxmlformats.org/officeDocument/2006/relationships/slideLayout" Target="../slideLayouts/slideLayout149.xml"/><Relationship Id="rId31" Type="http://schemas.openxmlformats.org/officeDocument/2006/relationships/oleObject" Target="../embeddings/oleObject6.bin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slideLayout" Target="../slideLayouts/slideLayout152.xml"/><Relationship Id="rId27" Type="http://schemas.openxmlformats.org/officeDocument/2006/relationships/theme" Target="../theme/theme6.xml"/><Relationship Id="rId30" Type="http://schemas.openxmlformats.org/officeDocument/2006/relationships/tags" Target="../tags/tag11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138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9.xml"/><Relationship Id="rId18" Type="http://schemas.openxmlformats.org/officeDocument/2006/relationships/slideLayout" Target="../slideLayouts/slideLayout174.xml"/><Relationship Id="rId26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77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5" Type="http://schemas.openxmlformats.org/officeDocument/2006/relationships/slideLayout" Target="../slideLayouts/slideLayout181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0" Type="http://schemas.openxmlformats.org/officeDocument/2006/relationships/slideLayout" Target="../slideLayouts/slideLayout176.xml"/><Relationship Id="rId29" Type="http://schemas.openxmlformats.org/officeDocument/2006/relationships/tags" Target="../tags/tag12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24" Type="http://schemas.openxmlformats.org/officeDocument/2006/relationships/slideLayout" Target="../slideLayouts/slideLayout180.xml"/><Relationship Id="rId32" Type="http://schemas.openxmlformats.org/officeDocument/2006/relationships/image" Target="../media/image24.emf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23" Type="http://schemas.openxmlformats.org/officeDocument/2006/relationships/slideLayout" Target="../slideLayouts/slideLayout179.xml"/><Relationship Id="rId28" Type="http://schemas.openxmlformats.org/officeDocument/2006/relationships/vmlDrawing" Target="../drawings/vmlDrawing7.vml"/><Relationship Id="rId36" Type="http://schemas.openxmlformats.org/officeDocument/2006/relationships/image" Target="../media/image5.svg"/><Relationship Id="rId10" Type="http://schemas.openxmlformats.org/officeDocument/2006/relationships/slideLayout" Target="../slideLayouts/slideLayout166.xml"/><Relationship Id="rId19" Type="http://schemas.openxmlformats.org/officeDocument/2006/relationships/slideLayout" Target="../slideLayouts/slideLayout175.xml"/><Relationship Id="rId31" Type="http://schemas.openxmlformats.org/officeDocument/2006/relationships/oleObject" Target="../embeddings/oleObject7.bin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Relationship Id="rId22" Type="http://schemas.openxmlformats.org/officeDocument/2006/relationships/slideLayout" Target="../slideLayouts/slideLayout178.xml"/><Relationship Id="rId27" Type="http://schemas.openxmlformats.org/officeDocument/2006/relationships/theme" Target="../theme/theme7.xml"/><Relationship Id="rId30" Type="http://schemas.openxmlformats.org/officeDocument/2006/relationships/tags" Target="../tags/tag13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164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85.xml"/><Relationship Id="rId21" Type="http://schemas.openxmlformats.org/officeDocument/2006/relationships/slideLayout" Target="../slideLayouts/slideLayout203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tags" Target="../tags/tag1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image" Target="../media/image24.emf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vmlDrawing" Target="../drawings/vmlDrawing8.vml"/><Relationship Id="rId36" Type="http://schemas.openxmlformats.org/officeDocument/2006/relationships/image" Target="../media/image5.svg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oleObject" Target="../embeddings/oleObject8.bin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theme" Target="../theme/theme8.xml"/><Relationship Id="rId30" Type="http://schemas.openxmlformats.org/officeDocument/2006/relationships/tags" Target="../tags/tag15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1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1DE389-1671-4F6C-B390-7C078ED732B3}"/>
              </a:ext>
            </a:extLst>
          </p:cNvPr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72387405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30" imgW="592" imgH="591" progId="TCLayout.ActiveDocument.1">
                  <p:embed/>
                </p:oleObj>
              </mc:Choice>
              <mc:Fallback>
                <p:oleObj name="think-cell Slide" r:id="rId30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81DE389-1671-4F6C-B390-7C078ED732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533" y="692151"/>
            <a:ext cx="10760801" cy="39270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7" y="1413971"/>
            <a:ext cx="10752664" cy="47371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15D774B-28C5-BC4B-8793-6A356D106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8055" y="6384210"/>
            <a:ext cx="4114800" cy="262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BD53941-A3E4-3748-8EC9-CCB59BD453DC}"/>
              </a:ext>
            </a:extLst>
          </p:cNvPr>
          <p:cNvSpPr txBox="1">
            <a:spLocks/>
          </p:cNvSpPr>
          <p:nvPr/>
        </p:nvSpPr>
        <p:spPr>
          <a:xfrm>
            <a:off x="711532" y="1237415"/>
            <a:ext cx="172800" cy="24000"/>
          </a:xfrm>
          <a:prstGeom prst="rect">
            <a:avLst/>
          </a:pr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EAFE48-E092-0541-90A9-7A19F42A2DFC}"/>
              </a:ext>
            </a:extLst>
          </p:cNvPr>
          <p:cNvSpPr txBox="1"/>
          <p:nvPr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/>
              <a:pPr algn="r"/>
              <a:t>‹nr.›</a:t>
            </a:fld>
            <a:endParaRPr lang="en-US" sz="1067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CCFFD90-270F-4DC8-86D3-01C9BDCD4F9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19665" y="6389240"/>
            <a:ext cx="1036320" cy="1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5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876" r:id="rId26"/>
  </p:sldLayoutIdLst>
  <p:txStyles>
    <p:titleStyle>
      <a:lvl1pPr algn="l" defTabSz="914377" rtl="0" eaLnBrk="1" latinLnBrk="0" hangingPunct="1">
        <a:lnSpc>
          <a:spcPts val="3067"/>
        </a:lnSpc>
        <a:spcBef>
          <a:spcPct val="0"/>
        </a:spcBef>
        <a:buNone/>
        <a:defRPr sz="29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96885" indent="-179913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orient="horz" pos="327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913">
          <p15:clr>
            <a:srgbClr val="F26B43"/>
          </p15:clr>
        </p15:guide>
        <p15:guide id="5" orient="horz" pos="100">
          <p15:clr>
            <a:srgbClr val="F26B43"/>
          </p15:clr>
        </p15:guide>
        <p15:guide id="6" pos="5670">
          <p15:clr>
            <a:srgbClr val="F26B43"/>
          </p15:clr>
        </p15:guide>
        <p15:guide id="7" orient="horz" pos="3140">
          <p15:clr>
            <a:srgbClr val="F26B43"/>
          </p15:clr>
        </p15:guide>
        <p15:guide id="8" pos="90">
          <p15:clr>
            <a:srgbClr val="F26B43"/>
          </p15:clr>
        </p15:guide>
        <p15:guide id="9" pos="2880">
          <p15:clr>
            <a:srgbClr val="F26B43"/>
          </p15:clr>
        </p15:guide>
        <p15:guide id="10" orient="horz" pos="3072">
          <p15:clr>
            <a:srgbClr val="F26B43"/>
          </p15:clr>
        </p15:guide>
        <p15:guide id="11" orient="horz" pos="89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AB22DF9-B9AB-484B-9C35-169899D086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574740207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31" imgW="395" imgH="396" progId="TCLayout.ActiveDocument.1">
                  <p:embed/>
                </p:oleObj>
              </mc:Choice>
              <mc:Fallback>
                <p:oleObj name="think-cell Slide" r:id="rId31" imgW="395" imgH="39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AB22DF9-B9AB-484B-9C35-169899D08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E46DFF0D-0496-4F52-80DA-D60788536DA6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33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533" y="692151"/>
            <a:ext cx="10760801" cy="39270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7" y="1413971"/>
            <a:ext cx="10752664" cy="47371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15D774B-28C5-BC4B-8793-6A356D106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8055" y="6384210"/>
            <a:ext cx="4114800" cy="262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BD53941-A3E4-3748-8EC9-CCB59BD453DC}"/>
              </a:ext>
            </a:extLst>
          </p:cNvPr>
          <p:cNvSpPr txBox="1">
            <a:spLocks/>
          </p:cNvSpPr>
          <p:nvPr userDrawn="1"/>
        </p:nvSpPr>
        <p:spPr>
          <a:xfrm>
            <a:off x="711532" y="1237415"/>
            <a:ext cx="172800" cy="24000"/>
          </a:xfrm>
          <a:prstGeom prst="rect">
            <a:avLst/>
          </a:pr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EAFE48-E092-0541-90A9-7A19F42A2DF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/>
              <a:pPr algn="r"/>
              <a:t>‹nr.›</a:t>
            </a:fld>
            <a:endParaRPr lang="en-US" sz="1067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CCFFD90-270F-4DC8-86D3-01C9BDCD4F9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19665" y="6389240"/>
            <a:ext cx="1036320" cy="1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7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</p:sldLayoutIdLst>
  <p:hf sldNum="0" hdr="0" ftr="0" dt="0"/>
  <p:txStyles>
    <p:titleStyle>
      <a:lvl1pPr algn="l" defTabSz="914377" rtl="0" eaLnBrk="1" latinLnBrk="0" hangingPunct="1">
        <a:lnSpc>
          <a:spcPts val="3067"/>
        </a:lnSpc>
        <a:spcBef>
          <a:spcPct val="0"/>
        </a:spcBef>
        <a:buNone/>
        <a:defRPr sz="29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96885" indent="-179913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orient="horz" pos="327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913">
          <p15:clr>
            <a:srgbClr val="F26B43"/>
          </p15:clr>
        </p15:guide>
        <p15:guide id="5" orient="horz" pos="100">
          <p15:clr>
            <a:srgbClr val="F26B43"/>
          </p15:clr>
        </p15:guide>
        <p15:guide id="6" pos="5670">
          <p15:clr>
            <a:srgbClr val="F26B43"/>
          </p15:clr>
        </p15:guide>
        <p15:guide id="7" orient="horz" pos="3140">
          <p15:clr>
            <a:srgbClr val="F26B43"/>
          </p15:clr>
        </p15:guide>
        <p15:guide id="8" pos="90">
          <p15:clr>
            <a:srgbClr val="F26B43"/>
          </p15:clr>
        </p15:guide>
        <p15:guide id="9" pos="2880">
          <p15:clr>
            <a:srgbClr val="F26B43"/>
          </p15:clr>
        </p15:guide>
        <p15:guide id="10" orient="horz" pos="3072">
          <p15:clr>
            <a:srgbClr val="F26B43"/>
          </p15:clr>
        </p15:guide>
        <p15:guide id="11" orient="horz" pos="89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AB22DF9-B9AB-484B-9C35-169899D086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22740580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31" imgW="395" imgH="396" progId="TCLayout.ActiveDocument.1">
                  <p:embed/>
                </p:oleObj>
              </mc:Choice>
              <mc:Fallback>
                <p:oleObj name="think-cell Slide" r:id="rId31" imgW="395" imgH="39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AB22DF9-B9AB-484B-9C35-169899D08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E46DFF0D-0496-4F52-80DA-D60788536DA6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33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533" y="692151"/>
            <a:ext cx="10760801" cy="39270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7" y="1413971"/>
            <a:ext cx="10752664" cy="47371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15D774B-28C5-BC4B-8793-6A356D106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8055" y="6384210"/>
            <a:ext cx="4114800" cy="262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BD53941-A3E4-3748-8EC9-CCB59BD453DC}"/>
              </a:ext>
            </a:extLst>
          </p:cNvPr>
          <p:cNvSpPr txBox="1">
            <a:spLocks/>
          </p:cNvSpPr>
          <p:nvPr userDrawn="1"/>
        </p:nvSpPr>
        <p:spPr>
          <a:xfrm>
            <a:off x="711532" y="1237415"/>
            <a:ext cx="172800" cy="24000"/>
          </a:xfrm>
          <a:prstGeom prst="rect">
            <a:avLst/>
          </a:pr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EAFE48-E092-0541-90A9-7A19F42A2DF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/>
              <a:pPr algn="r"/>
              <a:t>‹nr.›</a:t>
            </a:fld>
            <a:endParaRPr lang="en-US" sz="1067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CCFFD90-270F-4DC8-86D3-01C9BDCD4F9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19665" y="6389240"/>
            <a:ext cx="1036320" cy="1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</p:sldLayoutIdLst>
  <p:hf sldNum="0" hdr="0" ftr="0" dt="0"/>
  <p:txStyles>
    <p:titleStyle>
      <a:lvl1pPr algn="l" defTabSz="914377" rtl="0" eaLnBrk="1" latinLnBrk="0" hangingPunct="1">
        <a:lnSpc>
          <a:spcPts val="3067"/>
        </a:lnSpc>
        <a:spcBef>
          <a:spcPct val="0"/>
        </a:spcBef>
        <a:buNone/>
        <a:defRPr sz="29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96885" indent="-179913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orient="horz" pos="327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913">
          <p15:clr>
            <a:srgbClr val="F26B43"/>
          </p15:clr>
        </p15:guide>
        <p15:guide id="5" orient="horz" pos="100">
          <p15:clr>
            <a:srgbClr val="F26B43"/>
          </p15:clr>
        </p15:guide>
        <p15:guide id="6" pos="5670">
          <p15:clr>
            <a:srgbClr val="F26B43"/>
          </p15:clr>
        </p15:guide>
        <p15:guide id="7" orient="horz" pos="3140">
          <p15:clr>
            <a:srgbClr val="F26B43"/>
          </p15:clr>
        </p15:guide>
        <p15:guide id="8" pos="90">
          <p15:clr>
            <a:srgbClr val="F26B43"/>
          </p15:clr>
        </p15:guide>
        <p15:guide id="9" pos="2880">
          <p15:clr>
            <a:srgbClr val="F26B43"/>
          </p15:clr>
        </p15:guide>
        <p15:guide id="10" orient="horz" pos="3072">
          <p15:clr>
            <a:srgbClr val="F26B43"/>
          </p15:clr>
        </p15:guide>
        <p15:guide id="11" orient="horz" pos="89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7B89F84-7F3C-4E98-966C-1407E32937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68268486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30" imgW="592" imgH="591" progId="TCLayout.ActiveDocument.1">
                  <p:embed/>
                </p:oleObj>
              </mc:Choice>
              <mc:Fallback>
                <p:oleObj name="think-cell Slide" r:id="rId30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7B89F84-7F3C-4E98-966C-1407E3293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533" y="692151"/>
            <a:ext cx="10760801" cy="39270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7" y="1413971"/>
            <a:ext cx="10752664" cy="47371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15D774B-28C5-BC4B-8793-6A356D106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8055" y="6384210"/>
            <a:ext cx="4114800" cy="262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BD53941-A3E4-3748-8EC9-CCB59BD453DC}"/>
              </a:ext>
            </a:extLst>
          </p:cNvPr>
          <p:cNvSpPr txBox="1">
            <a:spLocks/>
          </p:cNvSpPr>
          <p:nvPr userDrawn="1"/>
        </p:nvSpPr>
        <p:spPr>
          <a:xfrm>
            <a:off x="711532" y="1237415"/>
            <a:ext cx="172800" cy="24000"/>
          </a:xfrm>
          <a:prstGeom prst="rect">
            <a:avLst/>
          </a:pr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EAFE48-E092-0541-90A9-7A19F42A2DF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/>
              <a:pPr algn="r"/>
              <a:t>‹nr.›</a:t>
            </a:fld>
            <a:endParaRPr lang="en-US" sz="1067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CCFFD90-270F-4DC8-86D3-01C9BDCD4F9D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19665" y="6389240"/>
            <a:ext cx="1036320" cy="1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5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</p:sldLayoutIdLst>
  <p:hf sldNum="0" hdr="0" ftr="0" dt="0"/>
  <p:txStyles>
    <p:titleStyle>
      <a:lvl1pPr algn="l" defTabSz="914377" rtl="0" eaLnBrk="1" latinLnBrk="0" hangingPunct="1">
        <a:lnSpc>
          <a:spcPts val="3067"/>
        </a:lnSpc>
        <a:spcBef>
          <a:spcPct val="0"/>
        </a:spcBef>
        <a:buNone/>
        <a:defRPr sz="29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96885" indent="-179913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orient="horz" pos="327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913">
          <p15:clr>
            <a:srgbClr val="F26B43"/>
          </p15:clr>
        </p15:guide>
        <p15:guide id="5" orient="horz" pos="100">
          <p15:clr>
            <a:srgbClr val="F26B43"/>
          </p15:clr>
        </p15:guide>
        <p15:guide id="6" pos="5670">
          <p15:clr>
            <a:srgbClr val="F26B43"/>
          </p15:clr>
        </p15:guide>
        <p15:guide id="7" orient="horz" pos="3140">
          <p15:clr>
            <a:srgbClr val="F26B43"/>
          </p15:clr>
        </p15:guide>
        <p15:guide id="8" pos="90">
          <p15:clr>
            <a:srgbClr val="F26B43"/>
          </p15:clr>
        </p15:guide>
        <p15:guide id="9" pos="2880">
          <p15:clr>
            <a:srgbClr val="F26B43"/>
          </p15:clr>
        </p15:guide>
        <p15:guide id="10" orient="horz" pos="3072">
          <p15:clr>
            <a:srgbClr val="F26B43"/>
          </p15:clr>
        </p15:guide>
        <p15:guide id="11" orient="horz" pos="89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AB22DF9-B9AB-484B-9C35-169899D086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975299036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31" imgW="395" imgH="396" progId="TCLayout.ActiveDocument.1">
                  <p:embed/>
                </p:oleObj>
              </mc:Choice>
              <mc:Fallback>
                <p:oleObj name="think-cell Slide" r:id="rId31" imgW="395" imgH="39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AB22DF9-B9AB-484B-9C35-169899D08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E46DFF0D-0496-4F52-80DA-D60788536DA6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33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533" y="692151"/>
            <a:ext cx="10760801" cy="39270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7" y="1413971"/>
            <a:ext cx="10752664" cy="47371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15D774B-28C5-BC4B-8793-6A356D106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8055" y="6384210"/>
            <a:ext cx="4114800" cy="262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BD53941-A3E4-3748-8EC9-CCB59BD453DC}"/>
              </a:ext>
            </a:extLst>
          </p:cNvPr>
          <p:cNvSpPr txBox="1">
            <a:spLocks/>
          </p:cNvSpPr>
          <p:nvPr userDrawn="1"/>
        </p:nvSpPr>
        <p:spPr>
          <a:xfrm>
            <a:off x="711532" y="1237415"/>
            <a:ext cx="172800" cy="24000"/>
          </a:xfrm>
          <a:prstGeom prst="rect">
            <a:avLst/>
          </a:pr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EAFE48-E092-0541-90A9-7A19F42A2DF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/>
              <a:pPr algn="r"/>
              <a:t>‹nr.›</a:t>
            </a:fld>
            <a:endParaRPr lang="en-US" sz="1067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CCFFD90-270F-4DC8-86D3-01C9BDCD4F9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19665" y="6389240"/>
            <a:ext cx="1036320" cy="1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7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</p:sldLayoutIdLst>
  <p:hf sldNum="0" hdr="0" ftr="0" dt="0"/>
  <p:txStyles>
    <p:titleStyle>
      <a:lvl1pPr algn="l" defTabSz="914377" rtl="0" eaLnBrk="1" latinLnBrk="0" hangingPunct="1">
        <a:lnSpc>
          <a:spcPts val="3067"/>
        </a:lnSpc>
        <a:spcBef>
          <a:spcPct val="0"/>
        </a:spcBef>
        <a:buNone/>
        <a:defRPr sz="29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96885" indent="-179913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orient="horz" pos="327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913">
          <p15:clr>
            <a:srgbClr val="F26B43"/>
          </p15:clr>
        </p15:guide>
        <p15:guide id="5" orient="horz" pos="100">
          <p15:clr>
            <a:srgbClr val="F26B43"/>
          </p15:clr>
        </p15:guide>
        <p15:guide id="6" pos="5670">
          <p15:clr>
            <a:srgbClr val="F26B43"/>
          </p15:clr>
        </p15:guide>
        <p15:guide id="7" orient="horz" pos="3140">
          <p15:clr>
            <a:srgbClr val="F26B43"/>
          </p15:clr>
        </p15:guide>
        <p15:guide id="8" pos="90">
          <p15:clr>
            <a:srgbClr val="F26B43"/>
          </p15:clr>
        </p15:guide>
        <p15:guide id="9" pos="2880">
          <p15:clr>
            <a:srgbClr val="F26B43"/>
          </p15:clr>
        </p15:guide>
        <p15:guide id="10" orient="horz" pos="3072">
          <p15:clr>
            <a:srgbClr val="F26B43"/>
          </p15:clr>
        </p15:guide>
        <p15:guide id="11" orient="horz" pos="89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AB22DF9-B9AB-484B-9C35-169899D086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611644767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31" imgW="395" imgH="396" progId="TCLayout.ActiveDocument.1">
                  <p:embed/>
                </p:oleObj>
              </mc:Choice>
              <mc:Fallback>
                <p:oleObj name="think-cell Slide" r:id="rId31" imgW="395" imgH="39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AB22DF9-B9AB-484B-9C35-169899D08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E46DFF0D-0496-4F52-80DA-D60788536DA6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33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533" y="692151"/>
            <a:ext cx="10760801" cy="39270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7" y="1413971"/>
            <a:ext cx="10752664" cy="47371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15D774B-28C5-BC4B-8793-6A356D106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8055" y="6384210"/>
            <a:ext cx="4114800" cy="262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BD53941-A3E4-3748-8EC9-CCB59BD453DC}"/>
              </a:ext>
            </a:extLst>
          </p:cNvPr>
          <p:cNvSpPr txBox="1">
            <a:spLocks/>
          </p:cNvSpPr>
          <p:nvPr userDrawn="1"/>
        </p:nvSpPr>
        <p:spPr>
          <a:xfrm>
            <a:off x="711532" y="1237415"/>
            <a:ext cx="172800" cy="24000"/>
          </a:xfrm>
          <a:prstGeom prst="rect">
            <a:avLst/>
          </a:pr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EAFE48-E092-0541-90A9-7A19F42A2DF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/>
              <a:pPr algn="r"/>
              <a:t>‹nr.›</a:t>
            </a:fld>
            <a:endParaRPr lang="en-US" sz="1067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CCFFD90-270F-4DC8-86D3-01C9BDCD4F9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19665" y="6389240"/>
            <a:ext cx="1036320" cy="1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8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  <p:sldLayoutId id="2147483815" r:id="rId20"/>
    <p:sldLayoutId id="2147483816" r:id="rId21"/>
    <p:sldLayoutId id="2147483817" r:id="rId22"/>
    <p:sldLayoutId id="2147483818" r:id="rId23"/>
    <p:sldLayoutId id="2147483819" r:id="rId24"/>
    <p:sldLayoutId id="2147483820" r:id="rId25"/>
    <p:sldLayoutId id="2147483821" r:id="rId26"/>
  </p:sldLayoutIdLst>
  <p:hf sldNum="0" hdr="0" ftr="0" dt="0"/>
  <p:txStyles>
    <p:titleStyle>
      <a:lvl1pPr algn="l" defTabSz="914377" rtl="0" eaLnBrk="1" latinLnBrk="0" hangingPunct="1">
        <a:lnSpc>
          <a:spcPts val="3067"/>
        </a:lnSpc>
        <a:spcBef>
          <a:spcPct val="0"/>
        </a:spcBef>
        <a:buNone/>
        <a:defRPr sz="29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96885" indent="-179913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orient="horz" pos="327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913">
          <p15:clr>
            <a:srgbClr val="F26B43"/>
          </p15:clr>
        </p15:guide>
        <p15:guide id="5" orient="horz" pos="100">
          <p15:clr>
            <a:srgbClr val="F26B43"/>
          </p15:clr>
        </p15:guide>
        <p15:guide id="6" pos="5670">
          <p15:clr>
            <a:srgbClr val="F26B43"/>
          </p15:clr>
        </p15:guide>
        <p15:guide id="7" orient="horz" pos="3140">
          <p15:clr>
            <a:srgbClr val="F26B43"/>
          </p15:clr>
        </p15:guide>
        <p15:guide id="8" pos="90">
          <p15:clr>
            <a:srgbClr val="F26B43"/>
          </p15:clr>
        </p15:guide>
        <p15:guide id="9" pos="2880">
          <p15:clr>
            <a:srgbClr val="F26B43"/>
          </p15:clr>
        </p15:guide>
        <p15:guide id="10" orient="horz" pos="3072">
          <p15:clr>
            <a:srgbClr val="F26B43"/>
          </p15:clr>
        </p15:guide>
        <p15:guide id="11" orient="horz" pos="89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AB22DF9-B9AB-484B-9C35-169899D086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86355234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31" imgW="395" imgH="396" progId="TCLayout.ActiveDocument.1">
                  <p:embed/>
                </p:oleObj>
              </mc:Choice>
              <mc:Fallback>
                <p:oleObj name="think-cell Slide" r:id="rId31" imgW="395" imgH="39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AB22DF9-B9AB-484B-9C35-169899D08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E46DFF0D-0496-4F52-80DA-D60788536DA6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33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533" y="692151"/>
            <a:ext cx="10760801" cy="39270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7" y="1413971"/>
            <a:ext cx="10752664" cy="47371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15D774B-28C5-BC4B-8793-6A356D106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8055" y="6384210"/>
            <a:ext cx="4114800" cy="262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BD53941-A3E4-3748-8EC9-CCB59BD453DC}"/>
              </a:ext>
            </a:extLst>
          </p:cNvPr>
          <p:cNvSpPr txBox="1">
            <a:spLocks/>
          </p:cNvSpPr>
          <p:nvPr userDrawn="1"/>
        </p:nvSpPr>
        <p:spPr>
          <a:xfrm>
            <a:off x="711532" y="1237415"/>
            <a:ext cx="172800" cy="24000"/>
          </a:xfrm>
          <a:prstGeom prst="rect">
            <a:avLst/>
          </a:pr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EAFE48-E092-0541-90A9-7A19F42A2DF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/>
              <a:pPr algn="r"/>
              <a:t>‹nr.›</a:t>
            </a:fld>
            <a:endParaRPr lang="en-US" sz="1067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CCFFD90-270F-4DC8-86D3-01C9BDCD4F9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19665" y="6389240"/>
            <a:ext cx="1036320" cy="1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1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  <p:sldLayoutId id="2147483845" r:id="rId23"/>
    <p:sldLayoutId id="2147483846" r:id="rId24"/>
    <p:sldLayoutId id="2147483847" r:id="rId25"/>
    <p:sldLayoutId id="2147483848" r:id="rId26"/>
  </p:sldLayoutIdLst>
  <p:hf sldNum="0" hdr="0" ftr="0" dt="0"/>
  <p:txStyles>
    <p:titleStyle>
      <a:lvl1pPr algn="l" defTabSz="914377" rtl="0" eaLnBrk="1" latinLnBrk="0" hangingPunct="1">
        <a:lnSpc>
          <a:spcPts val="3067"/>
        </a:lnSpc>
        <a:spcBef>
          <a:spcPct val="0"/>
        </a:spcBef>
        <a:buNone/>
        <a:defRPr sz="29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96885" indent="-179913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orient="horz" pos="327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913">
          <p15:clr>
            <a:srgbClr val="F26B43"/>
          </p15:clr>
        </p15:guide>
        <p15:guide id="5" orient="horz" pos="100">
          <p15:clr>
            <a:srgbClr val="F26B43"/>
          </p15:clr>
        </p15:guide>
        <p15:guide id="6" pos="5670">
          <p15:clr>
            <a:srgbClr val="F26B43"/>
          </p15:clr>
        </p15:guide>
        <p15:guide id="7" orient="horz" pos="3140">
          <p15:clr>
            <a:srgbClr val="F26B43"/>
          </p15:clr>
        </p15:guide>
        <p15:guide id="8" pos="90">
          <p15:clr>
            <a:srgbClr val="F26B43"/>
          </p15:clr>
        </p15:guide>
        <p15:guide id="9" pos="2880">
          <p15:clr>
            <a:srgbClr val="F26B43"/>
          </p15:clr>
        </p15:guide>
        <p15:guide id="10" orient="horz" pos="3072">
          <p15:clr>
            <a:srgbClr val="F26B43"/>
          </p15:clr>
        </p15:guide>
        <p15:guide id="11" orient="horz" pos="89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AB22DF9-B9AB-484B-9C35-169899D086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6615251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31" imgW="395" imgH="396" progId="TCLayout.ActiveDocument.1">
                  <p:embed/>
                </p:oleObj>
              </mc:Choice>
              <mc:Fallback>
                <p:oleObj name="think-cell Slide" r:id="rId31" imgW="395" imgH="39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AB22DF9-B9AB-484B-9C35-169899D08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E46DFF0D-0496-4F52-80DA-D60788536DA6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33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533" y="692151"/>
            <a:ext cx="10760801" cy="39270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7" y="1413971"/>
            <a:ext cx="10752664" cy="47371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15D774B-28C5-BC4B-8793-6A356D106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8055" y="6384210"/>
            <a:ext cx="4114800" cy="262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client name in "Header and footer" or place logo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BD53941-A3E4-3748-8EC9-CCB59BD453DC}"/>
              </a:ext>
            </a:extLst>
          </p:cNvPr>
          <p:cNvSpPr txBox="1">
            <a:spLocks/>
          </p:cNvSpPr>
          <p:nvPr userDrawn="1"/>
        </p:nvSpPr>
        <p:spPr>
          <a:xfrm>
            <a:off x="711532" y="1237415"/>
            <a:ext cx="172800" cy="24000"/>
          </a:xfrm>
          <a:prstGeom prst="rect">
            <a:avLst/>
          </a:pr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 bIns="960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47675" indent="-1349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3" noProof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EAFE48-E092-0541-90A9-7A19F42A2DFC}"/>
              </a:ext>
            </a:extLst>
          </p:cNvPr>
          <p:cNvSpPr txBox="1"/>
          <p:nvPr userDrawn="1"/>
        </p:nvSpPr>
        <p:spPr>
          <a:xfrm>
            <a:off x="10756493" y="6384207"/>
            <a:ext cx="715841" cy="2621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9836263-BA1D-3449-85A4-C83D0CFDFF94}" type="slidenum">
              <a:rPr lang="en-US" sz="1067" noProof="0" smtClean="0"/>
              <a:pPr algn="r"/>
              <a:t>‹nr.›</a:t>
            </a:fld>
            <a:endParaRPr lang="en-US" sz="1067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CCFFD90-270F-4DC8-86D3-01C9BDCD4F9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19665" y="6389240"/>
            <a:ext cx="1036320" cy="1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  <p:sldLayoutId id="2147483868" r:id="rId19"/>
    <p:sldLayoutId id="2147483869" r:id="rId20"/>
    <p:sldLayoutId id="2147483870" r:id="rId21"/>
    <p:sldLayoutId id="2147483871" r:id="rId22"/>
    <p:sldLayoutId id="2147483872" r:id="rId23"/>
    <p:sldLayoutId id="2147483873" r:id="rId24"/>
    <p:sldLayoutId id="2147483874" r:id="rId25"/>
    <p:sldLayoutId id="2147483875" r:id="rId26"/>
  </p:sldLayoutIdLst>
  <p:hf sldNum="0" hdr="0" ftr="0" dt="0"/>
  <p:txStyles>
    <p:titleStyle>
      <a:lvl1pPr algn="l" defTabSz="914377" rtl="0" eaLnBrk="1" latinLnBrk="0" hangingPunct="1">
        <a:lnSpc>
          <a:spcPts val="3067"/>
        </a:lnSpc>
        <a:spcBef>
          <a:spcPct val="0"/>
        </a:spcBef>
        <a:buNone/>
        <a:defRPr sz="29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96885" indent="-179913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orient="horz" pos="327">
          <p15:clr>
            <a:srgbClr val="F26B43"/>
          </p15:clr>
        </p15:guide>
        <p15:guide id="3" pos="5420">
          <p15:clr>
            <a:srgbClr val="F26B43"/>
          </p15:clr>
        </p15:guide>
        <p15:guide id="4" orient="horz" pos="2913">
          <p15:clr>
            <a:srgbClr val="F26B43"/>
          </p15:clr>
        </p15:guide>
        <p15:guide id="5" orient="horz" pos="100">
          <p15:clr>
            <a:srgbClr val="F26B43"/>
          </p15:clr>
        </p15:guide>
        <p15:guide id="6" pos="5670">
          <p15:clr>
            <a:srgbClr val="F26B43"/>
          </p15:clr>
        </p15:guide>
        <p15:guide id="7" orient="horz" pos="3140">
          <p15:clr>
            <a:srgbClr val="F26B43"/>
          </p15:clr>
        </p15:guide>
        <p15:guide id="8" pos="90">
          <p15:clr>
            <a:srgbClr val="F26B43"/>
          </p15:clr>
        </p15:guide>
        <p15:guide id="9" pos="2880">
          <p15:clr>
            <a:srgbClr val="F26B43"/>
          </p15:clr>
        </p15:guide>
        <p15:guide id="10" orient="horz" pos="3072">
          <p15:clr>
            <a:srgbClr val="F26B43"/>
          </p15:clr>
        </p15:guide>
        <p15:guide id="11" orient="horz" pos="8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9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8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8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slideLayout" Target="../slideLayouts/slideLayout184.xml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tags" Target="../tags/tag3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11" Type="http://schemas.openxmlformats.org/officeDocument/2006/relationships/image" Target="../media/image54.png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9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0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1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5.emf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tags" Target="../tags/tag39.xml"/><Relationship Id="rId16" Type="http://schemas.openxmlformats.org/officeDocument/2006/relationships/image" Target="../media/image72.png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38.emf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9.svg"/><Relationship Id="rId3" Type="http://schemas.openxmlformats.org/officeDocument/2006/relationships/tags" Target="../tags/tag41.xml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17" Type="http://schemas.openxmlformats.org/officeDocument/2006/relationships/image" Target="../media/image83.svg"/><Relationship Id="rId2" Type="http://schemas.openxmlformats.org/officeDocument/2006/relationships/tags" Target="../tags/tag40.xml"/><Relationship Id="rId16" Type="http://schemas.openxmlformats.org/officeDocument/2006/relationships/image" Target="../media/image82.png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8.emf"/><Relationship Id="rId11" Type="http://schemas.openxmlformats.org/officeDocument/2006/relationships/image" Target="../media/image77.svg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81.svg"/><Relationship Id="rId10" Type="http://schemas.openxmlformats.org/officeDocument/2006/relationships/image" Target="../media/image76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Relationship Id="rId1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tags" Target="../tags/tag4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5.png"/><Relationship Id="rId11" Type="http://schemas.openxmlformats.org/officeDocument/2006/relationships/image" Target="../media/image87.svg"/><Relationship Id="rId5" Type="http://schemas.openxmlformats.org/officeDocument/2006/relationships/image" Target="../media/image38.emf"/><Relationship Id="rId10" Type="http://schemas.openxmlformats.org/officeDocument/2006/relationships/image" Target="../media/image86.png"/><Relationship Id="rId4" Type="http://schemas.openxmlformats.org/officeDocument/2006/relationships/oleObject" Target="../embeddings/oleObject32.bin"/><Relationship Id="rId9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8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9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5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0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40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3.sv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23.xml"/><Relationship Id="rId7" Type="http://schemas.openxmlformats.org/officeDocument/2006/relationships/image" Target="../media/image24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6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53515E3-5BD1-47A3-8A0C-2B3CA264707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406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53515E3-5BD1-47A3-8A0C-2B3CA26470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663438-8A4D-4EBF-A475-49C1F84FD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481" y="1780800"/>
            <a:ext cx="10522077" cy="1385216"/>
          </a:xfrm>
        </p:spPr>
        <p:txBody>
          <a:bodyPr vert="horz"/>
          <a:lstStyle/>
          <a:p>
            <a:r>
              <a:rPr lang="da-DK" dirty="0"/>
              <a:t>Memo-workshop:</a:t>
            </a:r>
            <a:br>
              <a:rPr lang="da-DK" dirty="0"/>
            </a:br>
            <a:r>
              <a:rPr lang="da-DK" sz="3800" dirty="0"/>
              <a:t>Analyse af MeMo-potentialet i kommunerne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D5659-DC70-4D07-8EF2-30CF184582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/>
              <a:t>Del af værktøjskassen, der supplerer rapporten ”DIGITAL POST OG MEMO  - Analyse af MeMo-potentialet i kommunerne udført for KL samt forslag til standarder for MeMo”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C63D0-0EE9-484D-B855-8B62701934B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fontScale="92500"/>
          </a:bodyPr>
          <a:lstStyle/>
          <a:p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ADBD3-BDD0-472B-9266-11BE2B65BD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6896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BAACC34-7E08-4A09-BD46-BFE1EF8ECD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02216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BAACC34-7E08-4A09-BD46-BFE1EF8ECD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9694924-7DBA-4AE0-B053-14B2C07DD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780800"/>
            <a:ext cx="10307052" cy="1411341"/>
          </a:xfrm>
        </p:spPr>
        <p:txBody>
          <a:bodyPr vert="horz">
            <a:normAutofit fontScale="90000"/>
          </a:bodyPr>
          <a:lstStyle/>
          <a:p>
            <a:r>
              <a:rPr lang="da-DK" dirty="0"/>
              <a:t>03/ Workshopøvelse #2 – Aktøranalyse og </a:t>
            </a:r>
            <a:br>
              <a:rPr lang="da-DK" dirty="0"/>
            </a:br>
            <a:r>
              <a:rPr lang="da-DK" dirty="0"/>
              <a:t>#3 – brevanalyse</a:t>
            </a:r>
          </a:p>
        </p:txBody>
      </p:sp>
    </p:spTree>
    <p:extLst>
      <p:ext uri="{BB962C8B-B14F-4D97-AF65-F5344CB8AC3E}">
        <p14:creationId xmlns:p14="http://schemas.microsoft.com/office/powerpoint/2010/main" val="35376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F73DB85-FC31-49EC-B5F5-59B65239B5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74189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F73DB85-FC31-49EC-B5F5-59B65239B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lede 8">
            <a:extLst>
              <a:ext uri="{FF2B5EF4-FFF2-40B4-BE49-F238E27FC236}">
                <a16:creationId xmlns:a16="http://schemas.microsoft.com/office/drawing/2014/main" id="{0E0DA2ED-8EC5-40C1-B1F0-CCD9A325CD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92" t="2434" r="2480" b="1421"/>
          <a:stretch/>
        </p:blipFill>
        <p:spPr>
          <a:xfrm>
            <a:off x="6525758" y="1410899"/>
            <a:ext cx="4946576" cy="4957034"/>
          </a:xfrm>
          <a:prstGeom prst="ellipse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D32460-C1A5-46E8-B8B5-60176359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Hvem kommunikerer kommunen med?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57307-AB97-484F-AC32-A1FFCDA050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533" y="1410899"/>
            <a:ext cx="5384467" cy="47549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a-DK" b="0" i="1" dirty="0"/>
              <a:t>Øvelse 2 – Aktøranalyse</a:t>
            </a:r>
          </a:p>
          <a:p>
            <a:pPr>
              <a:buNone/>
            </a:pPr>
            <a:r>
              <a:rPr lang="da-DK" b="0" dirty="0"/>
              <a:t>Vi skal nu kortlægge kommunikationslandskabet og aktørerne i det. Formålet er at få større fælles forståelse for, hvordan det ser ud med både udgående og indgående post hos jer.</a:t>
            </a:r>
          </a:p>
          <a:p>
            <a:pPr>
              <a:buNone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/>
              <a:t>Fokus på jeres fagområde(r)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/>
              <a:t>Fokus på kategorier af borgere, virksomheder og myndigheder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>
              <a:buNone/>
            </a:pPr>
            <a:r>
              <a:rPr lang="da-DK" b="0" dirty="0"/>
              <a:t>I hver kategori laves </a:t>
            </a:r>
            <a:r>
              <a:rPr lang="da-DK" b="0" dirty="0" err="1"/>
              <a:t>postits</a:t>
            </a:r>
            <a:r>
              <a:rPr lang="da-DK" b="0" dirty="0"/>
              <a:t> på alle aktører som kommunen kommunikerer med – begge veje eller enkeltvejs.</a:t>
            </a:r>
          </a:p>
        </p:txBody>
      </p:sp>
    </p:spTree>
    <p:extLst>
      <p:ext uri="{BB962C8B-B14F-4D97-AF65-F5344CB8AC3E}">
        <p14:creationId xmlns:p14="http://schemas.microsoft.com/office/powerpoint/2010/main" val="329033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F73DB85-FC31-49EC-B5F5-59B65239B5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1340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F73DB85-FC31-49EC-B5F5-59B65239B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lede 2">
            <a:extLst>
              <a:ext uri="{FF2B5EF4-FFF2-40B4-BE49-F238E27FC236}">
                <a16:creationId xmlns:a16="http://schemas.microsoft.com/office/drawing/2014/main" id="{296DDE99-2E49-4189-B994-7FEA1C3B52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76"/>
          <a:stretch/>
        </p:blipFill>
        <p:spPr>
          <a:xfrm>
            <a:off x="6444651" y="1344847"/>
            <a:ext cx="5122402" cy="5103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D32460-C1A5-46E8-B8B5-60176359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Hvilke breve sender 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57307-AB97-484F-AC32-A1FFCDA050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533" y="1410899"/>
            <a:ext cx="5384467" cy="4754952"/>
          </a:xfrm>
        </p:spPr>
        <p:txBody>
          <a:bodyPr>
            <a:normAutofit/>
          </a:bodyPr>
          <a:lstStyle/>
          <a:p>
            <a:r>
              <a:rPr lang="da-DK" b="0" i="1" dirty="0"/>
              <a:t>Øvelse 3 – Brevanalyse </a:t>
            </a:r>
          </a:p>
          <a:p>
            <a:r>
              <a:rPr lang="da-DK" b="0" dirty="0"/>
              <a:t>I denne øvelse er </a:t>
            </a:r>
            <a:r>
              <a:rPr lang="da-DK" dirty="0"/>
              <a:t>kvantitet vigtigere end kvalitet!</a:t>
            </a:r>
          </a:p>
          <a:p>
            <a:r>
              <a:rPr lang="da-DK" b="0" dirty="0"/>
              <a:t>Vi skal have kortlagt de forsendelsestyper, som sendes til de aktører, kommunen kommunikerer med.</a:t>
            </a:r>
          </a:p>
          <a:p>
            <a:endParaRPr lang="da-DK" b="0" dirty="0"/>
          </a:p>
          <a:p>
            <a:r>
              <a:rPr lang="da-DK" b="0" dirty="0"/>
              <a:t>Ud for hver aktør laves </a:t>
            </a:r>
            <a:r>
              <a:rPr lang="da-DK" b="0" dirty="0" err="1"/>
              <a:t>postits</a:t>
            </a:r>
            <a:r>
              <a:rPr lang="da-DK" b="0" dirty="0"/>
              <a:t> med titler på de breve, som kommunen </a:t>
            </a:r>
            <a:r>
              <a:rPr lang="da-DK" dirty="0"/>
              <a:t>SENDER</a:t>
            </a:r>
            <a:r>
              <a:rPr lang="da-DK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63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BAACC34-7E08-4A09-BD46-BFE1EF8ECD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9980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BAACC34-7E08-4A09-BD46-BFE1EF8ECD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9694924-7DBA-4AE0-B053-14B2C07DD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780800"/>
            <a:ext cx="10307052" cy="1411341"/>
          </a:xfrm>
        </p:spPr>
        <p:txBody>
          <a:bodyPr vert="horz">
            <a:normAutofit/>
          </a:bodyPr>
          <a:lstStyle/>
          <a:p>
            <a:r>
              <a:rPr lang="da-DK" dirty="0"/>
              <a:t>04/ Hvad kan memo?</a:t>
            </a:r>
          </a:p>
        </p:txBody>
      </p:sp>
    </p:spTree>
    <p:extLst>
      <p:ext uri="{BB962C8B-B14F-4D97-AF65-F5344CB8AC3E}">
        <p14:creationId xmlns:p14="http://schemas.microsoft.com/office/powerpoint/2010/main" val="126012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8B1BED8-87AF-4F84-BE8E-FA2E364F1F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572031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8B1BED8-87AF-4F84-BE8E-FA2E364F1F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49889B-3E32-4966-9D63-58B8A21B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da-DK" sz="3200" dirty="0"/>
              <a:t>Mulighed for bedre at hjælpe modtageren til at handle på baggrund af posten og undgå spildtid</a:t>
            </a:r>
            <a:endParaRPr lang="da-DK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E6A098F-C35D-4781-A959-F443E1DC3A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533" y="1410899"/>
            <a:ext cx="5384467" cy="4754952"/>
          </a:xfrm>
        </p:spPr>
        <p:txBody>
          <a:bodyPr>
            <a:normAutofit/>
          </a:bodyPr>
          <a:lstStyle/>
          <a:p>
            <a:pPr marL="0" indent="0" defTabSz="914377">
              <a:spcBef>
                <a:spcPts val="1000"/>
              </a:spcBef>
              <a:buClr>
                <a:srgbClr val="0F2047"/>
              </a:buClr>
              <a:buNone/>
            </a:pPr>
            <a:r>
              <a:rPr lang="da-DK" sz="1400" b="1" dirty="0"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Vigtig information kan trækkes ud og vises tydeligt til modtageren. </a:t>
            </a:r>
          </a:p>
          <a:p>
            <a:pPr marL="0" indent="0" defTabSz="914377">
              <a:spcBef>
                <a:spcPts val="1000"/>
              </a:spcBef>
              <a:buClr>
                <a:srgbClr val="0F2047"/>
              </a:buClr>
              <a:buNone/>
            </a:pPr>
            <a:r>
              <a:rPr lang="da-DK" sz="1400" b="1" dirty="0"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Det kan fx være en hjælp til at:</a:t>
            </a:r>
          </a:p>
          <a:p>
            <a:pPr marL="342900" indent="-342900" defTabSz="914377"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da-DK" sz="1400" dirty="0"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Se vigtig information</a:t>
            </a:r>
          </a:p>
          <a:p>
            <a:pPr marL="342900" indent="-342900" defTabSz="914377"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da-DK" sz="1400" dirty="0"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Overholde tidsfrister</a:t>
            </a:r>
          </a:p>
          <a:p>
            <a:pPr marL="342900" indent="-342900" defTabSz="914377"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da-DK" sz="1400" dirty="0"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Lægge aftaler i kalenderen </a:t>
            </a:r>
          </a:p>
          <a:p>
            <a:pPr marL="342900" indent="-342900" defTabSz="914377"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da-DK" sz="1400" dirty="0"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Møde op til indkaldelser</a:t>
            </a:r>
          </a:p>
          <a:p>
            <a:pPr marL="342900" indent="-342900" defTabSz="914377"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da-DK" sz="1400" dirty="0"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Besvare posten</a:t>
            </a:r>
          </a:p>
          <a:p>
            <a:pPr defTabSz="914377">
              <a:spcBef>
                <a:spcPts val="600"/>
              </a:spcBef>
              <a:buClrTx/>
            </a:pPr>
            <a:endParaRPr lang="da-DK" sz="1400" dirty="0"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914377">
              <a:spcBef>
                <a:spcPts val="1000"/>
              </a:spcBef>
              <a:buClr>
                <a:srgbClr val="0F2047"/>
              </a:buClr>
              <a:buNone/>
            </a:pPr>
            <a:r>
              <a:rPr lang="da-DK" sz="1400" b="1" dirty="0"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Resultat</a:t>
            </a:r>
          </a:p>
          <a:p>
            <a:pPr marL="342900" indent="-342900" defTabSz="914377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a-DK" sz="1400" dirty="0"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Reduktion i ressourcer til opfølgning</a:t>
            </a:r>
          </a:p>
          <a:p>
            <a:pPr marL="342900" indent="-342900" defTabSz="914377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a-DK" sz="1400" dirty="0"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Reduktion af udeblivelser til aftaler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231FD-8A9C-4AA4-8640-EB38834C7978}"/>
              </a:ext>
            </a:extLst>
          </p:cNvPr>
          <p:cNvSpPr txBox="1"/>
          <p:nvPr/>
        </p:nvSpPr>
        <p:spPr>
          <a:xfrm>
            <a:off x="9741396" y="6405680"/>
            <a:ext cx="1727033" cy="2280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1000" i="1" dirty="0"/>
              <a:t>Kilde: Digitaliseringsstyrelsen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F8EA3-823D-4EF9-AB1F-200CFA083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220" y="1552728"/>
            <a:ext cx="5242560" cy="36412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8293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Object 151" hidden="1">
            <a:extLst>
              <a:ext uri="{FF2B5EF4-FFF2-40B4-BE49-F238E27FC236}">
                <a16:creationId xmlns:a16="http://schemas.microsoft.com/office/drawing/2014/main" id="{7E44D355-F170-49DC-BEB5-49513D072F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2018851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152" name="Object 151" hidden="1">
                        <a:extLst>
                          <a:ext uri="{FF2B5EF4-FFF2-40B4-BE49-F238E27FC236}">
                            <a16:creationId xmlns:a16="http://schemas.microsoft.com/office/drawing/2014/main" id="{7E44D355-F170-49DC-BEB5-49513D072F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ED48509-446D-404B-A775-89769E7F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da-DK" dirty="0"/>
              <a:t>Fire forskellige forsendelses-flows i Digital Post</a:t>
            </a:r>
          </a:p>
        </p:txBody>
      </p:sp>
      <p:cxnSp>
        <p:nvCxnSpPr>
          <p:cNvPr id="77" name="Straight Arrow Connector 108">
            <a:extLst>
              <a:ext uri="{FF2B5EF4-FFF2-40B4-BE49-F238E27FC236}">
                <a16:creationId xmlns:a16="http://schemas.microsoft.com/office/drawing/2014/main" id="{DE85A904-6E9C-4287-86CC-799E4CA7C2AD}"/>
              </a:ext>
            </a:extLst>
          </p:cNvPr>
          <p:cNvCxnSpPr/>
          <p:nvPr/>
        </p:nvCxnSpPr>
        <p:spPr>
          <a:xfrm flipH="1">
            <a:off x="3385347" y="5042768"/>
            <a:ext cx="3725467" cy="0"/>
          </a:xfrm>
          <a:prstGeom prst="straightConnector1">
            <a:avLst/>
          </a:prstGeom>
          <a:noFill/>
          <a:ln w="19046" cap="flat">
            <a:solidFill>
              <a:srgbClr val="88BE96"/>
            </a:solidFill>
            <a:custDash>
              <a:ds d="100000" sp="100000"/>
            </a:custDash>
            <a:miter/>
            <a:tailEnd type="arrow"/>
          </a:ln>
        </p:spPr>
      </p:cxnSp>
      <p:pic>
        <p:nvPicPr>
          <p:cNvPr id="151" name="Picture 192">
            <a:extLst>
              <a:ext uri="{FF2B5EF4-FFF2-40B4-BE49-F238E27FC236}">
                <a16:creationId xmlns:a16="http://schemas.microsoft.com/office/drawing/2014/main" id="{2E81C8BA-2B48-497B-A5B4-333D68D7C8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6764"/>
          <a:stretch>
            <a:fillRect/>
          </a:stretch>
        </p:blipFill>
        <p:spPr>
          <a:xfrm>
            <a:off x="7348008" y="1233608"/>
            <a:ext cx="705029" cy="6748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4" name="Picture 57">
            <a:extLst>
              <a:ext uri="{FF2B5EF4-FFF2-40B4-BE49-F238E27FC236}">
                <a16:creationId xmlns:a16="http://schemas.microsoft.com/office/drawing/2014/main" id="{44E60F88-D685-4E8F-A469-EE13ED5FEAE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5883"/>
          <a:stretch>
            <a:fillRect/>
          </a:stretch>
        </p:blipFill>
        <p:spPr>
          <a:xfrm>
            <a:off x="2513932" y="3025291"/>
            <a:ext cx="857880" cy="7608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5" name="TextBox 58">
            <a:extLst>
              <a:ext uri="{FF2B5EF4-FFF2-40B4-BE49-F238E27FC236}">
                <a16:creationId xmlns:a16="http://schemas.microsoft.com/office/drawing/2014/main" id="{25210025-A52F-4127-8831-B7C6451A12A6}"/>
              </a:ext>
            </a:extLst>
          </p:cNvPr>
          <p:cNvSpPr txBox="1"/>
          <p:nvPr/>
        </p:nvSpPr>
        <p:spPr>
          <a:xfrm>
            <a:off x="2621768" y="3779096"/>
            <a:ext cx="705029" cy="1045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700" kern="0">
                <a:solidFill>
                  <a:srgbClr val="778C9B"/>
                </a:solidFill>
                <a:latin typeface="Arial"/>
              </a:rPr>
              <a:t>Kommune</a:t>
            </a:r>
          </a:p>
        </p:txBody>
      </p:sp>
      <p:pic>
        <p:nvPicPr>
          <p:cNvPr id="156" name="Picture 59">
            <a:extLst>
              <a:ext uri="{FF2B5EF4-FFF2-40B4-BE49-F238E27FC236}">
                <a16:creationId xmlns:a16="http://schemas.microsoft.com/office/drawing/2014/main" id="{F30EE15D-FE9B-479F-934F-6A094EF2909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5883"/>
          <a:stretch>
            <a:fillRect/>
          </a:stretch>
        </p:blipFill>
        <p:spPr>
          <a:xfrm>
            <a:off x="2513932" y="4359731"/>
            <a:ext cx="857880" cy="7608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7" name="TextBox 60">
            <a:extLst>
              <a:ext uri="{FF2B5EF4-FFF2-40B4-BE49-F238E27FC236}">
                <a16:creationId xmlns:a16="http://schemas.microsoft.com/office/drawing/2014/main" id="{1F5998BF-B1E8-4C2B-BA70-AA37FB2B08D3}"/>
              </a:ext>
            </a:extLst>
          </p:cNvPr>
          <p:cNvSpPr txBox="1"/>
          <p:nvPr/>
        </p:nvSpPr>
        <p:spPr>
          <a:xfrm>
            <a:off x="2621768" y="5113526"/>
            <a:ext cx="705029" cy="1045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700" kern="0">
                <a:solidFill>
                  <a:srgbClr val="778C9B"/>
                </a:solidFill>
                <a:latin typeface="Arial"/>
              </a:rPr>
              <a:t>Kommune</a:t>
            </a:r>
          </a:p>
        </p:txBody>
      </p:sp>
      <p:pic>
        <p:nvPicPr>
          <p:cNvPr id="158" name="Picture 61">
            <a:extLst>
              <a:ext uri="{FF2B5EF4-FFF2-40B4-BE49-F238E27FC236}">
                <a16:creationId xmlns:a16="http://schemas.microsoft.com/office/drawing/2014/main" id="{214FAE2D-2A8F-4840-B455-67C6C83B9BC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5883"/>
          <a:stretch>
            <a:fillRect/>
          </a:stretch>
        </p:blipFill>
        <p:spPr>
          <a:xfrm>
            <a:off x="7271583" y="4359731"/>
            <a:ext cx="857880" cy="760891"/>
          </a:xfrm>
          <a:prstGeom prst="rect">
            <a:avLst/>
          </a:prstGeom>
          <a:solidFill>
            <a:srgbClr val="003B7A"/>
          </a:solidFill>
          <a:ln cap="flat">
            <a:noFill/>
          </a:ln>
        </p:spPr>
      </p:pic>
      <p:sp>
        <p:nvSpPr>
          <p:cNvPr id="159" name="TextBox 62">
            <a:extLst>
              <a:ext uri="{FF2B5EF4-FFF2-40B4-BE49-F238E27FC236}">
                <a16:creationId xmlns:a16="http://schemas.microsoft.com/office/drawing/2014/main" id="{D1EA092C-0817-42A6-86F1-6C5AFFAEB215}"/>
              </a:ext>
            </a:extLst>
          </p:cNvPr>
          <p:cNvSpPr txBox="1"/>
          <p:nvPr/>
        </p:nvSpPr>
        <p:spPr>
          <a:xfrm>
            <a:off x="7348612" y="5108854"/>
            <a:ext cx="705029" cy="1045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700" kern="0">
                <a:solidFill>
                  <a:srgbClr val="778C9B"/>
                </a:solidFill>
                <a:latin typeface="Arial"/>
              </a:rPr>
              <a:t>Myndighed</a:t>
            </a:r>
          </a:p>
        </p:txBody>
      </p:sp>
      <p:cxnSp>
        <p:nvCxnSpPr>
          <p:cNvPr id="160" name="Straight Arrow Connector 67">
            <a:extLst>
              <a:ext uri="{FF2B5EF4-FFF2-40B4-BE49-F238E27FC236}">
                <a16:creationId xmlns:a16="http://schemas.microsoft.com/office/drawing/2014/main" id="{EBD5F694-5B1F-49A0-8AFC-69FC3734CF55}"/>
              </a:ext>
            </a:extLst>
          </p:cNvPr>
          <p:cNvCxnSpPr/>
          <p:nvPr/>
        </p:nvCxnSpPr>
        <p:spPr>
          <a:xfrm>
            <a:off x="3385348" y="4622456"/>
            <a:ext cx="3725457" cy="0"/>
          </a:xfrm>
          <a:prstGeom prst="straightConnector1">
            <a:avLst/>
          </a:prstGeom>
          <a:noFill/>
          <a:ln w="19046" cap="flat">
            <a:solidFill>
              <a:srgbClr val="163953"/>
            </a:solidFill>
            <a:prstDash val="solid"/>
            <a:miter/>
            <a:tailEnd type="arrow"/>
          </a:ln>
        </p:spPr>
      </p:cxnSp>
      <p:pic>
        <p:nvPicPr>
          <p:cNvPr id="161" name="Picture 68">
            <a:extLst>
              <a:ext uri="{FF2B5EF4-FFF2-40B4-BE49-F238E27FC236}">
                <a16:creationId xmlns:a16="http://schemas.microsoft.com/office/drawing/2014/main" id="{1829DD9B-3222-4C0A-9DAD-2161AC11E4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23619"/>
          <a:stretch>
            <a:fillRect/>
          </a:stretch>
        </p:blipFill>
        <p:spPr>
          <a:xfrm>
            <a:off x="7348008" y="3301504"/>
            <a:ext cx="705029" cy="5627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2" name="Picture 69">
            <a:extLst>
              <a:ext uri="{FF2B5EF4-FFF2-40B4-BE49-F238E27FC236}">
                <a16:creationId xmlns:a16="http://schemas.microsoft.com/office/drawing/2014/main" id="{33BA8E81-DA09-4CA6-979B-77D029B03A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6764"/>
          <a:stretch>
            <a:fillRect/>
          </a:stretch>
        </p:blipFill>
        <p:spPr>
          <a:xfrm>
            <a:off x="7348008" y="2576706"/>
            <a:ext cx="705029" cy="6748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3" name="Picture 70">
            <a:extLst>
              <a:ext uri="{FF2B5EF4-FFF2-40B4-BE49-F238E27FC236}">
                <a16:creationId xmlns:a16="http://schemas.microsoft.com/office/drawing/2014/main" id="{B6947C94-F9A7-4890-BB62-4B78BF84376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0959" t="87351" r="27855" b="2986"/>
          <a:stretch>
            <a:fillRect/>
          </a:stretch>
        </p:blipFill>
        <p:spPr>
          <a:xfrm>
            <a:off x="7434082" y="3223635"/>
            <a:ext cx="577215" cy="1557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4" name="Picture 71">
            <a:extLst>
              <a:ext uri="{FF2B5EF4-FFF2-40B4-BE49-F238E27FC236}">
                <a16:creationId xmlns:a16="http://schemas.microsoft.com/office/drawing/2014/main" id="{096B6F37-B269-4864-8F5F-788B1983228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3413" t="80316" r="23063" b="3386"/>
          <a:stretch>
            <a:fillRect/>
          </a:stretch>
        </p:blipFill>
        <p:spPr>
          <a:xfrm>
            <a:off x="7538644" y="3747924"/>
            <a:ext cx="368969" cy="144375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65" name="Straight Connector 74">
            <a:extLst>
              <a:ext uri="{FF2B5EF4-FFF2-40B4-BE49-F238E27FC236}">
                <a16:creationId xmlns:a16="http://schemas.microsoft.com/office/drawing/2014/main" id="{446FA340-E886-4956-9F69-CA08451401AD}"/>
              </a:ext>
            </a:extLst>
          </p:cNvPr>
          <p:cNvCxnSpPr/>
          <p:nvPr/>
        </p:nvCxnSpPr>
        <p:spPr>
          <a:xfrm>
            <a:off x="6739493" y="2997686"/>
            <a:ext cx="0" cy="761485"/>
          </a:xfrm>
          <a:prstGeom prst="straightConnector1">
            <a:avLst/>
          </a:prstGeom>
          <a:noFill/>
          <a:ln w="19046" cap="flat">
            <a:solidFill>
              <a:srgbClr val="163953"/>
            </a:solidFill>
            <a:prstDash val="solid"/>
            <a:miter/>
          </a:ln>
        </p:spPr>
      </p:cxnSp>
      <p:cxnSp>
        <p:nvCxnSpPr>
          <p:cNvPr id="166" name="Straight Connector 77">
            <a:extLst>
              <a:ext uri="{FF2B5EF4-FFF2-40B4-BE49-F238E27FC236}">
                <a16:creationId xmlns:a16="http://schemas.microsoft.com/office/drawing/2014/main" id="{28E1E119-346F-49FB-8522-E93CE3F1780E}"/>
              </a:ext>
            </a:extLst>
          </p:cNvPr>
          <p:cNvCxnSpPr>
            <a:stCxn id="154" idx="3"/>
          </p:cNvCxnSpPr>
          <p:nvPr/>
        </p:nvCxnSpPr>
        <p:spPr>
          <a:xfrm>
            <a:off x="3371813" y="3405739"/>
            <a:ext cx="3367680" cy="9"/>
          </a:xfrm>
          <a:prstGeom prst="straightConnector1">
            <a:avLst/>
          </a:prstGeom>
          <a:noFill/>
          <a:ln w="19046" cap="flat">
            <a:solidFill>
              <a:srgbClr val="163953"/>
            </a:solidFill>
            <a:prstDash val="solid"/>
            <a:miter/>
          </a:ln>
        </p:spPr>
      </p:cxnSp>
      <p:cxnSp>
        <p:nvCxnSpPr>
          <p:cNvPr id="167" name="Straight Arrow Connector 80">
            <a:extLst>
              <a:ext uri="{FF2B5EF4-FFF2-40B4-BE49-F238E27FC236}">
                <a16:creationId xmlns:a16="http://schemas.microsoft.com/office/drawing/2014/main" id="{BA9E2A94-4EAB-4650-87F2-434B95973C50}"/>
              </a:ext>
            </a:extLst>
          </p:cNvPr>
          <p:cNvCxnSpPr/>
          <p:nvPr/>
        </p:nvCxnSpPr>
        <p:spPr>
          <a:xfrm>
            <a:off x="6739494" y="3007214"/>
            <a:ext cx="399044" cy="0"/>
          </a:xfrm>
          <a:prstGeom prst="straightConnector1">
            <a:avLst/>
          </a:prstGeom>
          <a:noFill/>
          <a:ln w="19046" cap="flat">
            <a:solidFill>
              <a:srgbClr val="163953"/>
            </a:solidFill>
            <a:prstDash val="solid"/>
            <a:miter/>
            <a:tailEnd type="arrow"/>
          </a:ln>
        </p:spPr>
      </p:cxnSp>
      <p:cxnSp>
        <p:nvCxnSpPr>
          <p:cNvPr id="168" name="Straight Arrow Connector 82">
            <a:extLst>
              <a:ext uri="{FF2B5EF4-FFF2-40B4-BE49-F238E27FC236}">
                <a16:creationId xmlns:a16="http://schemas.microsoft.com/office/drawing/2014/main" id="{53B1DC9B-3A8B-4CC9-9742-69494843E00B}"/>
              </a:ext>
            </a:extLst>
          </p:cNvPr>
          <p:cNvCxnSpPr/>
          <p:nvPr/>
        </p:nvCxnSpPr>
        <p:spPr>
          <a:xfrm>
            <a:off x="6729966" y="3760707"/>
            <a:ext cx="399053" cy="0"/>
          </a:xfrm>
          <a:prstGeom prst="straightConnector1">
            <a:avLst/>
          </a:prstGeom>
          <a:noFill/>
          <a:ln w="19046" cap="flat">
            <a:solidFill>
              <a:srgbClr val="163953"/>
            </a:solidFill>
            <a:prstDash val="solid"/>
            <a:miter/>
            <a:tailEnd type="arrow"/>
          </a:ln>
        </p:spPr>
      </p:cxnSp>
      <p:pic>
        <p:nvPicPr>
          <p:cNvPr id="169" name="Picture 95">
            <a:extLst>
              <a:ext uri="{FF2B5EF4-FFF2-40B4-BE49-F238E27FC236}">
                <a16:creationId xmlns:a16="http://schemas.microsoft.com/office/drawing/2014/main" id="{6125CFD8-6C16-4511-93DC-E9A4C0804F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4790" y="3075557"/>
            <a:ext cx="418301" cy="4758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0" name="Picture 96">
            <a:extLst>
              <a:ext uri="{FF2B5EF4-FFF2-40B4-BE49-F238E27FC236}">
                <a16:creationId xmlns:a16="http://schemas.microsoft.com/office/drawing/2014/main" id="{ED8B82F5-33DC-403E-B73E-0687FA3B08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2960" y="4308077"/>
            <a:ext cx="418301" cy="47581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71" name="Straight Connector 116">
            <a:extLst>
              <a:ext uri="{FF2B5EF4-FFF2-40B4-BE49-F238E27FC236}">
                <a16:creationId xmlns:a16="http://schemas.microsoft.com/office/drawing/2014/main" id="{E0C9CB12-C772-4188-BED5-126DB2D23C49}"/>
              </a:ext>
            </a:extLst>
          </p:cNvPr>
          <p:cNvCxnSpPr/>
          <p:nvPr/>
        </p:nvCxnSpPr>
        <p:spPr>
          <a:xfrm>
            <a:off x="8149123" y="2991340"/>
            <a:ext cx="370315" cy="0"/>
          </a:xfrm>
          <a:prstGeom prst="straightConnector1">
            <a:avLst/>
          </a:prstGeom>
          <a:noFill/>
          <a:ln w="19046" cap="flat">
            <a:solidFill>
              <a:srgbClr val="88BE96"/>
            </a:solidFill>
            <a:custDash>
              <a:ds d="100000" sp="100000"/>
            </a:custDash>
            <a:miter/>
          </a:ln>
        </p:spPr>
      </p:cxnSp>
      <p:cxnSp>
        <p:nvCxnSpPr>
          <p:cNvPr id="172" name="Straight Connector 117">
            <a:extLst>
              <a:ext uri="{FF2B5EF4-FFF2-40B4-BE49-F238E27FC236}">
                <a16:creationId xmlns:a16="http://schemas.microsoft.com/office/drawing/2014/main" id="{9609ECAC-B915-4A7E-BF3F-84BCF0BAF2E9}"/>
              </a:ext>
            </a:extLst>
          </p:cNvPr>
          <p:cNvCxnSpPr/>
          <p:nvPr/>
        </p:nvCxnSpPr>
        <p:spPr>
          <a:xfrm>
            <a:off x="8149123" y="3752824"/>
            <a:ext cx="370315" cy="0"/>
          </a:xfrm>
          <a:prstGeom prst="straightConnector1">
            <a:avLst/>
          </a:prstGeom>
          <a:noFill/>
          <a:ln w="19046" cap="flat">
            <a:solidFill>
              <a:srgbClr val="88BE96"/>
            </a:solidFill>
            <a:custDash>
              <a:ds d="100000" sp="100000"/>
            </a:custDash>
            <a:miter/>
          </a:ln>
        </p:spPr>
      </p:cxnSp>
      <p:cxnSp>
        <p:nvCxnSpPr>
          <p:cNvPr id="173" name="Straight Connector 118">
            <a:extLst>
              <a:ext uri="{FF2B5EF4-FFF2-40B4-BE49-F238E27FC236}">
                <a16:creationId xmlns:a16="http://schemas.microsoft.com/office/drawing/2014/main" id="{C86B19F4-2DCC-4B3E-9BF9-F5AC3C1BA609}"/>
              </a:ext>
            </a:extLst>
          </p:cNvPr>
          <p:cNvCxnSpPr/>
          <p:nvPr/>
        </p:nvCxnSpPr>
        <p:spPr>
          <a:xfrm>
            <a:off x="8519437" y="2991341"/>
            <a:ext cx="0" cy="761485"/>
          </a:xfrm>
          <a:prstGeom prst="straightConnector1">
            <a:avLst/>
          </a:prstGeom>
          <a:noFill/>
          <a:ln w="19046" cap="flat">
            <a:solidFill>
              <a:srgbClr val="88BE96"/>
            </a:solidFill>
            <a:custDash>
              <a:ds d="100000" sp="100000"/>
            </a:custDash>
            <a:miter/>
          </a:ln>
        </p:spPr>
      </p:cxnSp>
      <p:cxnSp>
        <p:nvCxnSpPr>
          <p:cNvPr id="174" name="Straight Connector 126">
            <a:extLst>
              <a:ext uri="{FF2B5EF4-FFF2-40B4-BE49-F238E27FC236}">
                <a16:creationId xmlns:a16="http://schemas.microsoft.com/office/drawing/2014/main" id="{65C146A2-52C7-46D5-A0EB-D8F4D1A8CD92}"/>
              </a:ext>
            </a:extLst>
          </p:cNvPr>
          <p:cNvCxnSpPr/>
          <p:nvPr/>
        </p:nvCxnSpPr>
        <p:spPr>
          <a:xfrm>
            <a:off x="8519437" y="3379366"/>
            <a:ext cx="211619" cy="0"/>
          </a:xfrm>
          <a:prstGeom prst="straightConnector1">
            <a:avLst/>
          </a:prstGeom>
          <a:noFill/>
          <a:ln w="19046" cap="flat">
            <a:solidFill>
              <a:srgbClr val="88BE96"/>
            </a:solidFill>
            <a:custDash>
              <a:ds d="100000" sp="100000"/>
            </a:custDash>
            <a:miter/>
          </a:ln>
        </p:spPr>
      </p:cxnSp>
      <p:cxnSp>
        <p:nvCxnSpPr>
          <p:cNvPr id="175" name="Straight Connector 128">
            <a:extLst>
              <a:ext uri="{FF2B5EF4-FFF2-40B4-BE49-F238E27FC236}">
                <a16:creationId xmlns:a16="http://schemas.microsoft.com/office/drawing/2014/main" id="{5FBCCE00-7F1C-4F59-B565-38A9257F1E5B}"/>
              </a:ext>
            </a:extLst>
          </p:cNvPr>
          <p:cNvCxnSpPr/>
          <p:nvPr/>
        </p:nvCxnSpPr>
        <p:spPr>
          <a:xfrm>
            <a:off x="8731056" y="3405746"/>
            <a:ext cx="0" cy="550652"/>
          </a:xfrm>
          <a:prstGeom prst="straightConnector1">
            <a:avLst/>
          </a:prstGeom>
          <a:noFill/>
          <a:ln w="19046" cap="flat">
            <a:solidFill>
              <a:srgbClr val="88BE96"/>
            </a:solidFill>
            <a:custDash>
              <a:ds d="100000" sp="100000"/>
            </a:custDash>
            <a:miter/>
          </a:ln>
        </p:spPr>
      </p:cxnSp>
      <p:cxnSp>
        <p:nvCxnSpPr>
          <p:cNvPr id="176" name="Straight Connector 134">
            <a:extLst>
              <a:ext uri="{FF2B5EF4-FFF2-40B4-BE49-F238E27FC236}">
                <a16:creationId xmlns:a16="http://schemas.microsoft.com/office/drawing/2014/main" id="{BFFD2C65-42D8-4FD7-A941-4290CD98E1D3}"/>
              </a:ext>
            </a:extLst>
          </p:cNvPr>
          <p:cNvCxnSpPr/>
          <p:nvPr/>
        </p:nvCxnSpPr>
        <p:spPr>
          <a:xfrm flipH="1">
            <a:off x="3977476" y="3956398"/>
            <a:ext cx="4753581" cy="0"/>
          </a:xfrm>
          <a:prstGeom prst="straightConnector1">
            <a:avLst/>
          </a:prstGeom>
          <a:noFill/>
          <a:ln w="19046" cap="flat">
            <a:solidFill>
              <a:srgbClr val="88BE96"/>
            </a:solidFill>
            <a:custDash>
              <a:ds d="100000" sp="100000"/>
            </a:custDash>
            <a:miter/>
          </a:ln>
        </p:spPr>
      </p:cxnSp>
      <p:cxnSp>
        <p:nvCxnSpPr>
          <p:cNvPr id="177" name="Straight Connector 140">
            <a:extLst>
              <a:ext uri="{FF2B5EF4-FFF2-40B4-BE49-F238E27FC236}">
                <a16:creationId xmlns:a16="http://schemas.microsoft.com/office/drawing/2014/main" id="{20013C27-BDC4-4A76-A394-348B14A8FC1C}"/>
              </a:ext>
            </a:extLst>
          </p:cNvPr>
          <p:cNvCxnSpPr/>
          <p:nvPr/>
        </p:nvCxnSpPr>
        <p:spPr>
          <a:xfrm flipV="1">
            <a:off x="3991657" y="3639238"/>
            <a:ext cx="0" cy="317160"/>
          </a:xfrm>
          <a:prstGeom prst="straightConnector1">
            <a:avLst/>
          </a:prstGeom>
          <a:noFill/>
          <a:ln w="19046" cap="flat">
            <a:solidFill>
              <a:srgbClr val="88BE96"/>
            </a:solidFill>
            <a:custDash>
              <a:ds d="100000" sp="100000"/>
            </a:custDash>
            <a:miter/>
          </a:ln>
        </p:spPr>
      </p:cxnSp>
      <p:cxnSp>
        <p:nvCxnSpPr>
          <p:cNvPr id="178" name="Straight Arrow Connector 142">
            <a:extLst>
              <a:ext uri="{FF2B5EF4-FFF2-40B4-BE49-F238E27FC236}">
                <a16:creationId xmlns:a16="http://schemas.microsoft.com/office/drawing/2014/main" id="{B5C8D1DC-4940-4119-AD7D-C1946D14C378}"/>
              </a:ext>
            </a:extLst>
          </p:cNvPr>
          <p:cNvCxnSpPr/>
          <p:nvPr/>
        </p:nvCxnSpPr>
        <p:spPr>
          <a:xfrm flipH="1">
            <a:off x="3380243" y="3639238"/>
            <a:ext cx="597232" cy="0"/>
          </a:xfrm>
          <a:prstGeom prst="straightConnector1">
            <a:avLst/>
          </a:prstGeom>
          <a:noFill/>
          <a:ln w="19046" cap="flat">
            <a:solidFill>
              <a:srgbClr val="88BE96"/>
            </a:solidFill>
            <a:custDash>
              <a:ds d="100000" sp="100000"/>
            </a:custDash>
            <a:miter/>
            <a:tailEnd type="arrow"/>
          </a:ln>
        </p:spPr>
      </p:cxnSp>
      <p:sp>
        <p:nvSpPr>
          <p:cNvPr id="179" name="Oval 146">
            <a:extLst>
              <a:ext uri="{FF2B5EF4-FFF2-40B4-BE49-F238E27FC236}">
                <a16:creationId xmlns:a16="http://schemas.microsoft.com/office/drawing/2014/main" id="{10106D16-3291-4973-B12D-E583782D8A24}"/>
              </a:ext>
            </a:extLst>
          </p:cNvPr>
          <p:cNvSpPr/>
          <p:nvPr/>
        </p:nvSpPr>
        <p:spPr>
          <a:xfrm>
            <a:off x="1469742" y="1759826"/>
            <a:ext cx="736111" cy="73611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9046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2800" b="1" kern="0">
                <a:latin typeface="Arial"/>
              </a:rPr>
              <a:t>A</a:t>
            </a:r>
            <a:r>
              <a:rPr lang="da-DK" sz="1100" b="1" kern="0">
                <a:latin typeface="Arial"/>
              </a:rPr>
              <a:t>1</a:t>
            </a:r>
            <a:endParaRPr lang="da-DK" sz="2800" b="1" kern="0">
              <a:latin typeface="Arial"/>
            </a:endParaRPr>
          </a:p>
        </p:txBody>
      </p:sp>
      <p:sp>
        <p:nvSpPr>
          <p:cNvPr id="180" name="Oval 147">
            <a:extLst>
              <a:ext uri="{FF2B5EF4-FFF2-40B4-BE49-F238E27FC236}">
                <a16:creationId xmlns:a16="http://schemas.microsoft.com/office/drawing/2014/main" id="{C9313D34-44AC-4CE6-9380-6E445167EBCA}"/>
              </a:ext>
            </a:extLst>
          </p:cNvPr>
          <p:cNvSpPr/>
          <p:nvPr/>
        </p:nvSpPr>
        <p:spPr>
          <a:xfrm>
            <a:off x="1469742" y="4351638"/>
            <a:ext cx="736111" cy="73611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9046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2800" b="1" kern="0">
                <a:latin typeface="Arial"/>
              </a:rPr>
              <a:t>B</a:t>
            </a:r>
          </a:p>
        </p:txBody>
      </p:sp>
      <p:sp>
        <p:nvSpPr>
          <p:cNvPr id="181" name="Oval 148">
            <a:extLst>
              <a:ext uri="{FF2B5EF4-FFF2-40B4-BE49-F238E27FC236}">
                <a16:creationId xmlns:a16="http://schemas.microsoft.com/office/drawing/2014/main" id="{B2222C63-8C51-4B07-AD57-2FC625E65983}"/>
              </a:ext>
            </a:extLst>
          </p:cNvPr>
          <p:cNvSpPr/>
          <p:nvPr/>
        </p:nvSpPr>
        <p:spPr>
          <a:xfrm>
            <a:off x="1469742" y="5647544"/>
            <a:ext cx="736111" cy="73611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9046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2800" b="1" kern="0">
                <a:latin typeface="Arial"/>
              </a:rPr>
              <a:t>C</a:t>
            </a:r>
          </a:p>
        </p:txBody>
      </p:sp>
      <p:sp>
        <p:nvSpPr>
          <p:cNvPr id="182" name="Oval 183">
            <a:extLst>
              <a:ext uri="{FF2B5EF4-FFF2-40B4-BE49-F238E27FC236}">
                <a16:creationId xmlns:a16="http://schemas.microsoft.com/office/drawing/2014/main" id="{95F0B92D-5FC1-43CE-B5AB-22FE290E7FE4}"/>
              </a:ext>
            </a:extLst>
          </p:cNvPr>
          <p:cNvSpPr/>
          <p:nvPr/>
        </p:nvSpPr>
        <p:spPr>
          <a:xfrm>
            <a:off x="1469742" y="3055732"/>
            <a:ext cx="736111" cy="73611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9046" cap="flat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2800" b="1" kern="0">
                <a:latin typeface="Arial"/>
              </a:rPr>
              <a:t>A</a:t>
            </a:r>
            <a:r>
              <a:rPr lang="da-DK" sz="1100" b="1" kern="0">
                <a:latin typeface="Arial"/>
              </a:rPr>
              <a:t>2</a:t>
            </a:r>
            <a:endParaRPr lang="da-DK" sz="2800" b="1" kern="0">
              <a:latin typeface="Arial"/>
            </a:endParaRPr>
          </a:p>
        </p:txBody>
      </p:sp>
      <p:pic>
        <p:nvPicPr>
          <p:cNvPr id="183" name="Picture 189">
            <a:extLst>
              <a:ext uri="{FF2B5EF4-FFF2-40B4-BE49-F238E27FC236}">
                <a16:creationId xmlns:a16="http://schemas.microsoft.com/office/drawing/2014/main" id="{9059CD9A-0670-4E7C-96E7-1E44C09036B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5883"/>
          <a:stretch>
            <a:fillRect/>
          </a:stretch>
        </p:blipFill>
        <p:spPr>
          <a:xfrm>
            <a:off x="2513932" y="1629944"/>
            <a:ext cx="857880" cy="7608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4" name="TextBox 190">
            <a:extLst>
              <a:ext uri="{FF2B5EF4-FFF2-40B4-BE49-F238E27FC236}">
                <a16:creationId xmlns:a16="http://schemas.microsoft.com/office/drawing/2014/main" id="{FBA81933-DB5F-4D2F-8063-3A955195CE6E}"/>
              </a:ext>
            </a:extLst>
          </p:cNvPr>
          <p:cNvSpPr txBox="1"/>
          <p:nvPr/>
        </p:nvSpPr>
        <p:spPr>
          <a:xfrm>
            <a:off x="2594720" y="2383750"/>
            <a:ext cx="705029" cy="1045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700" kern="0">
                <a:solidFill>
                  <a:srgbClr val="778C9B"/>
                </a:solidFill>
                <a:latin typeface="Arial"/>
              </a:rPr>
              <a:t>Kommune</a:t>
            </a:r>
          </a:p>
        </p:txBody>
      </p:sp>
      <p:pic>
        <p:nvPicPr>
          <p:cNvPr id="185" name="Picture 191">
            <a:extLst>
              <a:ext uri="{FF2B5EF4-FFF2-40B4-BE49-F238E27FC236}">
                <a16:creationId xmlns:a16="http://schemas.microsoft.com/office/drawing/2014/main" id="{99F00824-BDB6-4FFB-AC1F-B1F85A65A02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23619"/>
          <a:stretch>
            <a:fillRect/>
          </a:stretch>
        </p:blipFill>
        <p:spPr>
          <a:xfrm>
            <a:off x="7348008" y="1937138"/>
            <a:ext cx="705029" cy="5627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6" name="Picture 193">
            <a:extLst>
              <a:ext uri="{FF2B5EF4-FFF2-40B4-BE49-F238E27FC236}">
                <a16:creationId xmlns:a16="http://schemas.microsoft.com/office/drawing/2014/main" id="{F76310E9-5D90-41F7-ACAF-621E6C9FE40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3413" t="80316" r="23063" b="3386"/>
          <a:stretch>
            <a:fillRect/>
          </a:stretch>
        </p:blipFill>
        <p:spPr>
          <a:xfrm>
            <a:off x="7550997" y="2366148"/>
            <a:ext cx="368969" cy="144375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87" name="Straight Connector 194">
            <a:extLst>
              <a:ext uri="{FF2B5EF4-FFF2-40B4-BE49-F238E27FC236}">
                <a16:creationId xmlns:a16="http://schemas.microsoft.com/office/drawing/2014/main" id="{7A616E6F-259E-4897-B1A7-52DC0663E9D7}"/>
              </a:ext>
            </a:extLst>
          </p:cNvPr>
          <p:cNvCxnSpPr/>
          <p:nvPr/>
        </p:nvCxnSpPr>
        <p:spPr>
          <a:xfrm>
            <a:off x="6712445" y="1602339"/>
            <a:ext cx="0" cy="761485"/>
          </a:xfrm>
          <a:prstGeom prst="straightConnector1">
            <a:avLst/>
          </a:prstGeom>
          <a:noFill/>
          <a:ln w="19046" cap="flat">
            <a:solidFill>
              <a:srgbClr val="163953"/>
            </a:solidFill>
            <a:prstDash val="solid"/>
            <a:miter/>
          </a:ln>
        </p:spPr>
      </p:cxnSp>
      <p:cxnSp>
        <p:nvCxnSpPr>
          <p:cNvPr id="188" name="Straight Connector 195">
            <a:extLst>
              <a:ext uri="{FF2B5EF4-FFF2-40B4-BE49-F238E27FC236}">
                <a16:creationId xmlns:a16="http://schemas.microsoft.com/office/drawing/2014/main" id="{B23DD16D-1AE7-460A-9DA3-507FD60C7799}"/>
              </a:ext>
            </a:extLst>
          </p:cNvPr>
          <p:cNvCxnSpPr>
            <a:stCxn id="183" idx="3"/>
          </p:cNvCxnSpPr>
          <p:nvPr/>
        </p:nvCxnSpPr>
        <p:spPr>
          <a:xfrm>
            <a:off x="3371813" y="2010390"/>
            <a:ext cx="3331104" cy="0"/>
          </a:xfrm>
          <a:prstGeom prst="straightConnector1">
            <a:avLst/>
          </a:prstGeom>
          <a:noFill/>
          <a:ln w="19046" cap="flat">
            <a:solidFill>
              <a:srgbClr val="163953"/>
            </a:solidFill>
            <a:prstDash val="solid"/>
            <a:miter/>
          </a:ln>
        </p:spPr>
      </p:cxnSp>
      <p:cxnSp>
        <p:nvCxnSpPr>
          <p:cNvPr id="189" name="Straight Arrow Connector 197">
            <a:extLst>
              <a:ext uri="{FF2B5EF4-FFF2-40B4-BE49-F238E27FC236}">
                <a16:creationId xmlns:a16="http://schemas.microsoft.com/office/drawing/2014/main" id="{84C8563E-3BB9-4CAA-8B97-A7CEF2F8B473}"/>
              </a:ext>
            </a:extLst>
          </p:cNvPr>
          <p:cNvCxnSpPr/>
          <p:nvPr/>
        </p:nvCxnSpPr>
        <p:spPr>
          <a:xfrm>
            <a:off x="6702918" y="2365360"/>
            <a:ext cx="399044" cy="0"/>
          </a:xfrm>
          <a:prstGeom prst="straightConnector1">
            <a:avLst/>
          </a:prstGeom>
          <a:noFill/>
          <a:ln w="19046" cap="flat">
            <a:solidFill>
              <a:srgbClr val="163953"/>
            </a:solidFill>
            <a:prstDash val="solid"/>
            <a:miter/>
            <a:tailEnd type="arrow"/>
          </a:ln>
        </p:spPr>
      </p:cxnSp>
      <p:pic>
        <p:nvPicPr>
          <p:cNvPr id="190" name="Picture 198">
            <a:extLst>
              <a:ext uri="{FF2B5EF4-FFF2-40B4-BE49-F238E27FC236}">
                <a16:creationId xmlns:a16="http://schemas.microsoft.com/office/drawing/2014/main" id="{C26A8C0B-214B-4A37-8FB6-D71D428DA7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7742" y="1680211"/>
            <a:ext cx="418301" cy="4758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1" name="Picture 199">
            <a:extLst>
              <a:ext uri="{FF2B5EF4-FFF2-40B4-BE49-F238E27FC236}">
                <a16:creationId xmlns:a16="http://schemas.microsoft.com/office/drawing/2014/main" id="{053DA0C6-F169-4F19-A20A-8681A9E5B6A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0959" t="87351" r="27855" b="2986"/>
          <a:stretch>
            <a:fillRect/>
          </a:stretch>
        </p:blipFill>
        <p:spPr>
          <a:xfrm>
            <a:off x="7417019" y="1886362"/>
            <a:ext cx="577215" cy="1557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2" name="Graphic 222" descr="Comment Add with solid fill">
            <a:extLst>
              <a:ext uri="{FF2B5EF4-FFF2-40B4-BE49-F238E27FC236}">
                <a16:creationId xmlns:a16="http://schemas.microsoft.com/office/drawing/2014/main" id="{4465CAD5-027E-4C62-B585-831C2BE8B2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19351" y="2968360"/>
            <a:ext cx="281296" cy="2812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3" name="Graphic 224" descr="Comment Add with solid fill">
            <a:extLst>
              <a:ext uri="{FF2B5EF4-FFF2-40B4-BE49-F238E27FC236}">
                <a16:creationId xmlns:a16="http://schemas.microsoft.com/office/drawing/2014/main" id="{E71A4FAC-578A-45B8-97A8-32B0F4DB3A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19351" y="4197434"/>
            <a:ext cx="281296" cy="2812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4" name="TextBox 240">
            <a:extLst>
              <a:ext uri="{FF2B5EF4-FFF2-40B4-BE49-F238E27FC236}">
                <a16:creationId xmlns:a16="http://schemas.microsoft.com/office/drawing/2014/main" id="{2A052019-29AE-43C4-9BA5-185237A42D57}"/>
              </a:ext>
            </a:extLst>
          </p:cNvPr>
          <p:cNvSpPr txBox="1"/>
          <p:nvPr/>
        </p:nvSpPr>
        <p:spPr>
          <a:xfrm>
            <a:off x="711533" y="1864261"/>
            <a:ext cx="192040" cy="3230812"/>
          </a:xfrm>
          <a:prstGeom prst="rect">
            <a:avLst/>
          </a:prstGeom>
          <a:noFill/>
          <a:ln cap="flat">
            <a:noFill/>
          </a:ln>
        </p:spPr>
        <p:txBody>
          <a:bodyPr vert="eaVert" wrap="square" lIns="0" tIns="0" rIns="0" bIns="0" anchor="t" anchorCtr="1" compatLnSpc="1">
            <a:spAutoFit/>
          </a:bodyPr>
          <a:lstStyle/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kern="0">
                <a:latin typeface="Arial"/>
              </a:rPr>
              <a:t>AFSENDELSE</a:t>
            </a:r>
          </a:p>
        </p:txBody>
      </p:sp>
      <p:cxnSp>
        <p:nvCxnSpPr>
          <p:cNvPr id="195" name="Straight Connector 242">
            <a:extLst>
              <a:ext uri="{FF2B5EF4-FFF2-40B4-BE49-F238E27FC236}">
                <a16:creationId xmlns:a16="http://schemas.microsoft.com/office/drawing/2014/main" id="{0BDFC88E-DC34-443C-91D1-28E374A7E560}"/>
              </a:ext>
            </a:extLst>
          </p:cNvPr>
          <p:cNvCxnSpPr>
            <a:stCxn id="194" idx="0"/>
          </p:cNvCxnSpPr>
          <p:nvPr/>
        </p:nvCxnSpPr>
        <p:spPr>
          <a:xfrm>
            <a:off x="807553" y="1864261"/>
            <a:ext cx="6446" cy="1038228"/>
          </a:xfrm>
          <a:prstGeom prst="straightConnector1">
            <a:avLst/>
          </a:prstGeom>
          <a:noFill/>
          <a:ln w="9528" cap="flat">
            <a:solidFill>
              <a:schemeClr val="tx1"/>
            </a:solidFill>
            <a:prstDash val="solid"/>
            <a:miter/>
          </a:ln>
        </p:spPr>
      </p:cxnSp>
      <p:cxnSp>
        <p:nvCxnSpPr>
          <p:cNvPr id="196" name="Straight Connector 244">
            <a:extLst>
              <a:ext uri="{FF2B5EF4-FFF2-40B4-BE49-F238E27FC236}">
                <a16:creationId xmlns:a16="http://schemas.microsoft.com/office/drawing/2014/main" id="{066087E0-A804-4BBD-B8DF-F05A08DDAB70}"/>
              </a:ext>
            </a:extLst>
          </p:cNvPr>
          <p:cNvCxnSpPr/>
          <p:nvPr/>
        </p:nvCxnSpPr>
        <p:spPr>
          <a:xfrm>
            <a:off x="813999" y="4076066"/>
            <a:ext cx="0" cy="1075197"/>
          </a:xfrm>
          <a:prstGeom prst="straightConnector1">
            <a:avLst/>
          </a:prstGeom>
          <a:noFill/>
          <a:ln w="9528" cap="flat">
            <a:solidFill>
              <a:schemeClr val="tx1"/>
            </a:solidFill>
            <a:prstDash val="solid"/>
            <a:miter/>
          </a:ln>
        </p:spPr>
      </p:cxnSp>
      <p:grpSp>
        <p:nvGrpSpPr>
          <p:cNvPr id="197" name="Group 269">
            <a:extLst>
              <a:ext uri="{FF2B5EF4-FFF2-40B4-BE49-F238E27FC236}">
                <a16:creationId xmlns:a16="http://schemas.microsoft.com/office/drawing/2014/main" id="{05A41FA1-8BE1-4759-ACFD-92CF88776935}"/>
              </a:ext>
            </a:extLst>
          </p:cNvPr>
          <p:cNvGrpSpPr/>
          <p:nvPr/>
        </p:nvGrpSpPr>
        <p:grpSpPr>
          <a:xfrm>
            <a:off x="5077269" y="3714411"/>
            <a:ext cx="440979" cy="440979"/>
            <a:chOff x="6300581" y="3826617"/>
            <a:chExt cx="440978" cy="440978"/>
          </a:xfrm>
        </p:grpSpPr>
        <p:sp>
          <p:nvSpPr>
            <p:cNvPr id="198" name="Rectangle 259">
              <a:extLst>
                <a:ext uri="{FF2B5EF4-FFF2-40B4-BE49-F238E27FC236}">
                  <a16:creationId xmlns:a16="http://schemas.microsoft.com/office/drawing/2014/main" id="{27B4D550-A9E8-4ABB-88B3-F84E15E4DFB1}"/>
                </a:ext>
              </a:extLst>
            </p:cNvPr>
            <p:cNvSpPr/>
            <p:nvPr/>
          </p:nvSpPr>
          <p:spPr>
            <a:xfrm>
              <a:off x="6310091" y="3898398"/>
              <a:ext cx="421931" cy="306305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7">
                <a:lnSpc>
                  <a:spcPct val="104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 sz="1600" kern="0">
                <a:solidFill>
                  <a:srgbClr val="003B7A"/>
                </a:solidFill>
                <a:latin typeface="Arial"/>
              </a:endParaRPr>
            </a:p>
          </p:txBody>
        </p:sp>
        <p:pic>
          <p:nvPicPr>
            <p:cNvPr id="199" name="Graphic 258" descr="Envelope outline">
              <a:extLst>
                <a:ext uri="{FF2B5EF4-FFF2-40B4-BE49-F238E27FC236}">
                  <a16:creationId xmlns:a16="http://schemas.microsoft.com/office/drawing/2014/main" id="{F9E3F833-3377-4180-8E5A-686000617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300581" y="3826617"/>
              <a:ext cx="440978" cy="440978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200" name="Group 268">
            <a:extLst>
              <a:ext uri="{FF2B5EF4-FFF2-40B4-BE49-F238E27FC236}">
                <a16:creationId xmlns:a16="http://schemas.microsoft.com/office/drawing/2014/main" id="{C938B5F9-6E6F-4367-A29C-62BB99BF8AF5}"/>
              </a:ext>
            </a:extLst>
          </p:cNvPr>
          <p:cNvGrpSpPr/>
          <p:nvPr/>
        </p:nvGrpSpPr>
        <p:grpSpPr>
          <a:xfrm>
            <a:off x="5080168" y="4804704"/>
            <a:ext cx="440979" cy="440979"/>
            <a:chOff x="6303480" y="4916911"/>
            <a:chExt cx="440978" cy="440978"/>
          </a:xfrm>
        </p:grpSpPr>
        <p:sp>
          <p:nvSpPr>
            <p:cNvPr id="201" name="Rectangle 266">
              <a:extLst>
                <a:ext uri="{FF2B5EF4-FFF2-40B4-BE49-F238E27FC236}">
                  <a16:creationId xmlns:a16="http://schemas.microsoft.com/office/drawing/2014/main" id="{87E6625B-63E5-486A-BFC8-1AE2BF008CC0}"/>
                </a:ext>
              </a:extLst>
            </p:cNvPr>
            <p:cNvSpPr/>
            <p:nvPr/>
          </p:nvSpPr>
          <p:spPr>
            <a:xfrm>
              <a:off x="6312990" y="4988692"/>
              <a:ext cx="421931" cy="306305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7">
                <a:lnSpc>
                  <a:spcPct val="104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a-DK" sz="1600" kern="0">
                <a:solidFill>
                  <a:srgbClr val="003B7A"/>
                </a:solidFill>
                <a:latin typeface="Arial"/>
              </a:endParaRPr>
            </a:p>
          </p:txBody>
        </p:sp>
        <p:pic>
          <p:nvPicPr>
            <p:cNvPr id="202" name="Graphic 267" descr="Envelope outline">
              <a:extLst>
                <a:ext uri="{FF2B5EF4-FFF2-40B4-BE49-F238E27FC236}">
                  <a16:creationId xmlns:a16="http://schemas.microsoft.com/office/drawing/2014/main" id="{B328D551-048C-47E6-B65C-6F4FC41DB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303480" y="4916911"/>
              <a:ext cx="440978" cy="440978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203" name="Graphic 224" descr="Comment Add with solid fill">
            <a:extLst>
              <a:ext uri="{FF2B5EF4-FFF2-40B4-BE49-F238E27FC236}">
                <a16:creationId xmlns:a16="http://schemas.microsoft.com/office/drawing/2014/main" id="{DBCDA8F6-5EC8-4E20-BE54-946B1CAE54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5337463" y="4708090"/>
            <a:ext cx="281296" cy="2812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4" name="Picture 21">
            <a:extLst>
              <a:ext uri="{FF2B5EF4-FFF2-40B4-BE49-F238E27FC236}">
                <a16:creationId xmlns:a16="http://schemas.microsoft.com/office/drawing/2014/main" id="{7FA52BD6-6179-4F10-AF1A-F12447F5302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6764"/>
          <a:stretch>
            <a:fillRect/>
          </a:stretch>
        </p:blipFill>
        <p:spPr>
          <a:xfrm>
            <a:off x="2590358" y="5334656"/>
            <a:ext cx="705029" cy="6748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5" name="Picture 15">
            <a:extLst>
              <a:ext uri="{FF2B5EF4-FFF2-40B4-BE49-F238E27FC236}">
                <a16:creationId xmlns:a16="http://schemas.microsoft.com/office/drawing/2014/main" id="{E2C24F8A-F2D4-4AE0-85EF-26D24CC3562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23619"/>
          <a:stretch>
            <a:fillRect/>
          </a:stretch>
        </p:blipFill>
        <p:spPr>
          <a:xfrm>
            <a:off x="2590358" y="6049112"/>
            <a:ext cx="705029" cy="5627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6" name="Picture 22">
            <a:extLst>
              <a:ext uri="{FF2B5EF4-FFF2-40B4-BE49-F238E27FC236}">
                <a16:creationId xmlns:a16="http://schemas.microsoft.com/office/drawing/2014/main" id="{0B5DAC52-DE1A-43C8-8079-202623F6C7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0959" t="87351" r="27855" b="2986"/>
          <a:stretch>
            <a:fillRect/>
          </a:stretch>
        </p:blipFill>
        <p:spPr>
          <a:xfrm>
            <a:off x="2686893" y="5990299"/>
            <a:ext cx="577215" cy="155731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07" name="Straight Connector 26">
            <a:extLst>
              <a:ext uri="{FF2B5EF4-FFF2-40B4-BE49-F238E27FC236}">
                <a16:creationId xmlns:a16="http://schemas.microsoft.com/office/drawing/2014/main" id="{0D09789F-FA2D-48BA-A75D-51C6B1CA218C}"/>
              </a:ext>
            </a:extLst>
          </p:cNvPr>
          <p:cNvCxnSpPr/>
          <p:nvPr/>
        </p:nvCxnSpPr>
        <p:spPr>
          <a:xfrm>
            <a:off x="3425543" y="5664652"/>
            <a:ext cx="370315" cy="0"/>
          </a:xfrm>
          <a:prstGeom prst="straightConnector1">
            <a:avLst/>
          </a:prstGeom>
          <a:noFill/>
          <a:ln w="19046" cap="flat">
            <a:solidFill>
              <a:srgbClr val="163953"/>
            </a:solidFill>
            <a:prstDash val="solid"/>
            <a:miter/>
          </a:ln>
        </p:spPr>
      </p:cxnSp>
      <p:cxnSp>
        <p:nvCxnSpPr>
          <p:cNvPr id="208" name="Straight Arrow Connector 28">
            <a:extLst>
              <a:ext uri="{FF2B5EF4-FFF2-40B4-BE49-F238E27FC236}">
                <a16:creationId xmlns:a16="http://schemas.microsoft.com/office/drawing/2014/main" id="{887A182F-0B79-4B9A-812C-4E9C4F52099F}"/>
              </a:ext>
            </a:extLst>
          </p:cNvPr>
          <p:cNvCxnSpPr/>
          <p:nvPr/>
        </p:nvCxnSpPr>
        <p:spPr>
          <a:xfrm>
            <a:off x="3795858" y="6030056"/>
            <a:ext cx="3382201" cy="0"/>
          </a:xfrm>
          <a:prstGeom prst="straightConnector1">
            <a:avLst/>
          </a:prstGeom>
          <a:noFill/>
          <a:ln w="19046" cap="flat">
            <a:solidFill>
              <a:srgbClr val="163953"/>
            </a:solidFill>
            <a:prstDash val="solid"/>
            <a:miter/>
            <a:tailEnd type="arrow"/>
          </a:ln>
        </p:spPr>
      </p:cxnSp>
      <p:pic>
        <p:nvPicPr>
          <p:cNvPr id="209" name="Picture 29">
            <a:extLst>
              <a:ext uri="{FF2B5EF4-FFF2-40B4-BE49-F238E27FC236}">
                <a16:creationId xmlns:a16="http://schemas.microsoft.com/office/drawing/2014/main" id="{1F7CA79D-AC40-4F73-905C-FF896E4A0CD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5883"/>
          <a:stretch>
            <a:fillRect/>
          </a:stretch>
        </p:blipFill>
        <p:spPr>
          <a:xfrm>
            <a:off x="7271583" y="5542443"/>
            <a:ext cx="857880" cy="760891"/>
          </a:xfrm>
          <a:prstGeom prst="rect">
            <a:avLst/>
          </a:prstGeom>
          <a:solidFill>
            <a:srgbClr val="003B7A"/>
          </a:solidFill>
          <a:ln cap="flat">
            <a:noFill/>
          </a:ln>
        </p:spPr>
      </p:pic>
      <p:sp>
        <p:nvSpPr>
          <p:cNvPr id="210" name="TextBox 30">
            <a:extLst>
              <a:ext uri="{FF2B5EF4-FFF2-40B4-BE49-F238E27FC236}">
                <a16:creationId xmlns:a16="http://schemas.microsoft.com/office/drawing/2014/main" id="{1DE45E40-21B4-4E22-800B-B67D8E0DAF18}"/>
              </a:ext>
            </a:extLst>
          </p:cNvPr>
          <p:cNvSpPr txBox="1"/>
          <p:nvPr/>
        </p:nvSpPr>
        <p:spPr>
          <a:xfrm>
            <a:off x="7417787" y="6296247"/>
            <a:ext cx="705029" cy="1045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700" kern="0">
                <a:solidFill>
                  <a:srgbClr val="778C9B"/>
                </a:solidFill>
                <a:latin typeface="Arial"/>
              </a:rPr>
              <a:t>Kommune</a:t>
            </a:r>
          </a:p>
        </p:txBody>
      </p:sp>
      <p:cxnSp>
        <p:nvCxnSpPr>
          <p:cNvPr id="211" name="Straight Connector 35">
            <a:extLst>
              <a:ext uri="{FF2B5EF4-FFF2-40B4-BE49-F238E27FC236}">
                <a16:creationId xmlns:a16="http://schemas.microsoft.com/office/drawing/2014/main" id="{33CF27E4-4E05-413B-8D58-B6596F269048}"/>
              </a:ext>
            </a:extLst>
          </p:cNvPr>
          <p:cNvCxnSpPr/>
          <p:nvPr/>
        </p:nvCxnSpPr>
        <p:spPr>
          <a:xfrm>
            <a:off x="3425543" y="6426147"/>
            <a:ext cx="370315" cy="0"/>
          </a:xfrm>
          <a:prstGeom prst="straightConnector1">
            <a:avLst/>
          </a:prstGeom>
          <a:noFill/>
          <a:ln w="19046" cap="flat">
            <a:solidFill>
              <a:srgbClr val="163953"/>
            </a:solidFill>
            <a:prstDash val="solid"/>
            <a:miter/>
          </a:ln>
        </p:spPr>
      </p:cxnSp>
      <p:cxnSp>
        <p:nvCxnSpPr>
          <p:cNvPr id="212" name="Straight Connector 37">
            <a:extLst>
              <a:ext uri="{FF2B5EF4-FFF2-40B4-BE49-F238E27FC236}">
                <a16:creationId xmlns:a16="http://schemas.microsoft.com/office/drawing/2014/main" id="{E52407E7-AD34-4EFA-88A6-ADA9D5AFEFEA}"/>
              </a:ext>
            </a:extLst>
          </p:cNvPr>
          <p:cNvCxnSpPr/>
          <p:nvPr/>
        </p:nvCxnSpPr>
        <p:spPr>
          <a:xfrm>
            <a:off x="3808475" y="5664653"/>
            <a:ext cx="0" cy="761495"/>
          </a:xfrm>
          <a:prstGeom prst="straightConnector1">
            <a:avLst/>
          </a:prstGeom>
          <a:noFill/>
          <a:ln w="19046" cap="flat">
            <a:solidFill>
              <a:srgbClr val="163953"/>
            </a:solidFill>
            <a:prstDash val="solid"/>
            <a:miter/>
          </a:ln>
        </p:spPr>
      </p:cxnSp>
      <p:pic>
        <p:nvPicPr>
          <p:cNvPr id="213" name="Picture 236">
            <a:extLst>
              <a:ext uri="{FF2B5EF4-FFF2-40B4-BE49-F238E27FC236}">
                <a16:creationId xmlns:a16="http://schemas.microsoft.com/office/drawing/2014/main" id="{A62793E1-FB3C-4A97-92C5-F283E82FFD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4341" y="5793512"/>
            <a:ext cx="445047" cy="44504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sp>
        <p:nvSpPr>
          <p:cNvPr id="214" name="TextBox 113">
            <a:extLst>
              <a:ext uri="{FF2B5EF4-FFF2-40B4-BE49-F238E27FC236}">
                <a16:creationId xmlns:a16="http://schemas.microsoft.com/office/drawing/2014/main" id="{5524D17F-A9F8-42A2-8DAC-CFBBD97B13F2}"/>
              </a:ext>
            </a:extLst>
          </p:cNvPr>
          <p:cNvSpPr txBox="1"/>
          <p:nvPr/>
        </p:nvSpPr>
        <p:spPr>
          <a:xfrm>
            <a:off x="8579421" y="5788177"/>
            <a:ext cx="1825307" cy="6293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 dirty="0">
                <a:solidFill>
                  <a:srgbClr val="88BE96"/>
                </a:solidFill>
                <a:uFillTx/>
                <a:latin typeface="Arial"/>
              </a:rPr>
              <a:t>Potentiale for opmærkning med ex. KLE via kontaktstruktur + op til 2 valgfrie felter, som modtageren skal udfylde</a:t>
            </a:r>
          </a:p>
        </p:txBody>
      </p:sp>
      <p:pic>
        <p:nvPicPr>
          <p:cNvPr id="215" name="Graphic 222" descr="Comment Add with solid fill">
            <a:extLst>
              <a:ext uri="{FF2B5EF4-FFF2-40B4-BE49-F238E27FC236}">
                <a16:creationId xmlns:a16="http://schemas.microsoft.com/office/drawing/2014/main" id="{B3B1910E-FD31-4B56-874F-B93961A5AD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83697" y="5684678"/>
            <a:ext cx="281296" cy="2812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6" name="TextBox 79">
            <a:extLst>
              <a:ext uri="{FF2B5EF4-FFF2-40B4-BE49-F238E27FC236}">
                <a16:creationId xmlns:a16="http://schemas.microsoft.com/office/drawing/2014/main" id="{B6BA6CD4-8FC2-4D80-9621-FF465674F4B2}"/>
              </a:ext>
            </a:extLst>
          </p:cNvPr>
          <p:cNvSpPr txBox="1"/>
          <p:nvPr/>
        </p:nvSpPr>
        <p:spPr>
          <a:xfrm>
            <a:off x="4787388" y="6153601"/>
            <a:ext cx="1155225" cy="3088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700" kern="0">
                <a:solidFill>
                  <a:srgbClr val="000000"/>
                </a:solidFill>
                <a:latin typeface="Arial"/>
              </a:rPr>
              <a:t>Opmærkning via kontaktstruktur </a:t>
            </a:r>
          </a:p>
        </p:txBody>
      </p:sp>
      <p:sp>
        <p:nvSpPr>
          <p:cNvPr id="217" name="TextBox 113">
            <a:extLst>
              <a:ext uri="{FF2B5EF4-FFF2-40B4-BE49-F238E27FC236}">
                <a16:creationId xmlns:a16="http://schemas.microsoft.com/office/drawing/2014/main" id="{05F0C161-1B99-434A-9929-0BD6A0109188}"/>
              </a:ext>
            </a:extLst>
          </p:cNvPr>
          <p:cNvSpPr txBox="1"/>
          <p:nvPr/>
        </p:nvSpPr>
        <p:spPr>
          <a:xfrm>
            <a:off x="8802510" y="3269812"/>
            <a:ext cx="1379132" cy="3092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kern="0">
                <a:solidFill>
                  <a:srgbClr val="88BE96"/>
                </a:solidFill>
                <a:latin typeface="Arial"/>
              </a:rPr>
              <a:t> Stort  potentiale for opmærkning</a:t>
            </a:r>
          </a:p>
        </p:txBody>
      </p:sp>
      <p:cxnSp>
        <p:nvCxnSpPr>
          <p:cNvPr id="218" name="Straight Arrow Connector 196">
            <a:extLst>
              <a:ext uri="{FF2B5EF4-FFF2-40B4-BE49-F238E27FC236}">
                <a16:creationId xmlns:a16="http://schemas.microsoft.com/office/drawing/2014/main" id="{81E08FF0-F1FF-4D5D-B5CA-FF968FFFA892}"/>
              </a:ext>
            </a:extLst>
          </p:cNvPr>
          <p:cNvCxnSpPr/>
          <p:nvPr/>
        </p:nvCxnSpPr>
        <p:spPr>
          <a:xfrm>
            <a:off x="6710782" y="1602339"/>
            <a:ext cx="399044" cy="0"/>
          </a:xfrm>
          <a:prstGeom prst="straightConnector1">
            <a:avLst/>
          </a:prstGeom>
          <a:noFill/>
          <a:ln w="19046" cap="flat">
            <a:solidFill>
              <a:srgbClr val="163953"/>
            </a:solidFill>
            <a:prstDash val="solid"/>
            <a:miter/>
            <a:tailEnd type="arrow"/>
          </a:ln>
        </p:spPr>
      </p:cxnSp>
      <p:sp>
        <p:nvSpPr>
          <p:cNvPr id="219" name="TextBox 113">
            <a:extLst>
              <a:ext uri="{FF2B5EF4-FFF2-40B4-BE49-F238E27FC236}">
                <a16:creationId xmlns:a16="http://schemas.microsoft.com/office/drawing/2014/main" id="{7588410A-3DAA-4406-9230-8F94990B5821}"/>
              </a:ext>
            </a:extLst>
          </p:cNvPr>
          <p:cNvSpPr txBox="1"/>
          <p:nvPr/>
        </p:nvSpPr>
        <p:spPr>
          <a:xfrm>
            <a:off x="8516918" y="4590965"/>
            <a:ext cx="1950319" cy="6293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kern="0">
                <a:solidFill>
                  <a:srgbClr val="88BE96"/>
                </a:solidFill>
                <a:latin typeface="Arial"/>
              </a:rPr>
              <a:t>Stort potentiale for opmærkning samt berigelse af opmærkning hos modtagende myndighed</a:t>
            </a:r>
          </a:p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1" kern="0">
                <a:solidFill>
                  <a:srgbClr val="88BE96"/>
                </a:solidFill>
                <a:latin typeface="Arial"/>
              </a:rPr>
              <a:t>(fællesoffentlige standarder)</a:t>
            </a:r>
          </a:p>
        </p:txBody>
      </p:sp>
      <p:pic>
        <p:nvPicPr>
          <p:cNvPr id="220" name="Graphic 51" descr="Comment Add with solid fill">
            <a:extLst>
              <a:ext uri="{FF2B5EF4-FFF2-40B4-BE49-F238E27FC236}">
                <a16:creationId xmlns:a16="http://schemas.microsoft.com/office/drawing/2014/main" id="{BA5C3001-4076-4DE5-A05E-4DB13B6752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0136596" y="684483"/>
            <a:ext cx="479739" cy="4797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1" name="TextBox 52">
            <a:extLst>
              <a:ext uri="{FF2B5EF4-FFF2-40B4-BE49-F238E27FC236}">
                <a16:creationId xmlns:a16="http://schemas.microsoft.com/office/drawing/2014/main" id="{BE278653-435F-40AC-9810-EBEE19C32B22}"/>
              </a:ext>
            </a:extLst>
          </p:cNvPr>
          <p:cNvSpPr txBox="1"/>
          <p:nvPr/>
        </p:nvSpPr>
        <p:spPr>
          <a:xfrm>
            <a:off x="9489731" y="924358"/>
            <a:ext cx="886739" cy="3092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1" kern="0">
                <a:solidFill>
                  <a:srgbClr val="88BE96"/>
                </a:solidFill>
                <a:latin typeface="Arial"/>
              </a:rPr>
              <a:t>MeMo-</a:t>
            </a:r>
          </a:p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1" kern="0">
                <a:solidFill>
                  <a:srgbClr val="88BE96"/>
                </a:solidFill>
                <a:latin typeface="Arial"/>
              </a:rPr>
              <a:t>opmærkning</a:t>
            </a:r>
          </a:p>
        </p:txBody>
      </p:sp>
      <p:sp>
        <p:nvSpPr>
          <p:cNvPr id="222" name="TextBox 87">
            <a:extLst>
              <a:ext uri="{FF2B5EF4-FFF2-40B4-BE49-F238E27FC236}">
                <a16:creationId xmlns:a16="http://schemas.microsoft.com/office/drawing/2014/main" id="{E1436FEE-0B46-4325-B1B8-68D8131CA92E}"/>
              </a:ext>
            </a:extLst>
          </p:cNvPr>
          <p:cNvSpPr txBox="1"/>
          <p:nvPr/>
        </p:nvSpPr>
        <p:spPr>
          <a:xfrm>
            <a:off x="4598217" y="2112117"/>
            <a:ext cx="1409657" cy="1968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700" kern="0">
                <a:solidFill>
                  <a:srgbClr val="000000"/>
                </a:solidFill>
                <a:latin typeface="Arial"/>
              </a:rPr>
              <a:t>Orientering – ikke besvarbar</a:t>
            </a:r>
          </a:p>
        </p:txBody>
      </p:sp>
      <p:sp>
        <p:nvSpPr>
          <p:cNvPr id="223" name="TextBox 113">
            <a:extLst>
              <a:ext uri="{FF2B5EF4-FFF2-40B4-BE49-F238E27FC236}">
                <a16:creationId xmlns:a16="http://schemas.microsoft.com/office/drawing/2014/main" id="{B266DDC3-4732-45F0-9F09-A6A5BF9463E4}"/>
              </a:ext>
            </a:extLst>
          </p:cNvPr>
          <p:cNvSpPr txBox="1"/>
          <p:nvPr/>
        </p:nvSpPr>
        <p:spPr>
          <a:xfrm>
            <a:off x="8783379" y="1788622"/>
            <a:ext cx="1417392" cy="4692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kern="0">
                <a:solidFill>
                  <a:srgbClr val="88BE96"/>
                </a:solidFill>
                <a:latin typeface="Arial"/>
              </a:rPr>
              <a:t>Potentiale for opmærkning med handlinger</a:t>
            </a:r>
          </a:p>
        </p:txBody>
      </p:sp>
      <p:pic>
        <p:nvPicPr>
          <p:cNvPr id="224" name="Graphic 222" descr="Comment Add with solid fill">
            <a:extLst>
              <a:ext uri="{FF2B5EF4-FFF2-40B4-BE49-F238E27FC236}">
                <a16:creationId xmlns:a16="http://schemas.microsoft.com/office/drawing/2014/main" id="{74F37601-94F3-47C5-895A-F0C7A887FE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73691" y="1582964"/>
            <a:ext cx="281296" cy="2812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5" name="Graphic 224" descr="Comment Add with solid fill">
            <a:extLst>
              <a:ext uri="{FF2B5EF4-FFF2-40B4-BE49-F238E27FC236}">
                <a16:creationId xmlns:a16="http://schemas.microsoft.com/office/drawing/2014/main" id="{09BBF737-D49C-40B9-94E3-F71052E95F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5515897" y="4706563"/>
            <a:ext cx="281296" cy="2812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01" name="TextBox 245">
            <a:extLst>
              <a:ext uri="{FF2B5EF4-FFF2-40B4-BE49-F238E27FC236}">
                <a16:creationId xmlns:a16="http://schemas.microsoft.com/office/drawing/2014/main" id="{7F5FF081-B116-43BF-B8FD-3BF39D28A8C3}"/>
              </a:ext>
            </a:extLst>
          </p:cNvPr>
          <p:cNvSpPr txBox="1"/>
          <p:nvPr/>
        </p:nvSpPr>
        <p:spPr>
          <a:xfrm>
            <a:off x="736100" y="5245684"/>
            <a:ext cx="192040" cy="1245687"/>
          </a:xfrm>
          <a:prstGeom prst="rect">
            <a:avLst/>
          </a:prstGeom>
          <a:noFill/>
          <a:ln cap="flat">
            <a:noFill/>
          </a:ln>
        </p:spPr>
        <p:txBody>
          <a:bodyPr vert="eaVert" wrap="square" lIns="0" tIns="0" rIns="0" bIns="0" anchor="t" anchorCtr="1" compatLnSpc="1">
            <a:spAutoFit/>
          </a:bodyPr>
          <a:lstStyle/>
          <a:p>
            <a:pPr algn="ctr" defTabSz="914377">
              <a:lnSpc>
                <a:spcPct val="104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kern="0">
                <a:latin typeface="Arial"/>
              </a:rPr>
              <a:t>MODTAGELSE</a:t>
            </a:r>
            <a:endParaRPr lang="da-DK" sz="1400" ker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2844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BAACC34-7E08-4A09-BD46-BFE1EF8ECD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879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BAACC34-7E08-4A09-BD46-BFE1EF8ECD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9694924-7DBA-4AE0-B053-14B2C07DD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780800"/>
            <a:ext cx="10307052" cy="1411341"/>
          </a:xfrm>
        </p:spPr>
        <p:txBody>
          <a:bodyPr vert="horz">
            <a:normAutofit fontScale="90000"/>
          </a:bodyPr>
          <a:lstStyle/>
          <a:p>
            <a:r>
              <a:rPr lang="da-DK" sz="6000" dirty="0"/>
              <a:t>05/ Workshopøvelse #4 –udfordringer med post i dag</a:t>
            </a:r>
          </a:p>
        </p:txBody>
      </p:sp>
    </p:spTree>
    <p:extLst>
      <p:ext uri="{BB962C8B-B14F-4D97-AF65-F5344CB8AC3E}">
        <p14:creationId xmlns:p14="http://schemas.microsoft.com/office/powerpoint/2010/main" val="2349146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F73DB85-FC31-49EC-B5F5-59B65239B5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2225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F73DB85-FC31-49EC-B5F5-59B65239B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FD32460-C1A5-46E8-B8B5-60176359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Hvilke udfordringer er der med digital post i dag?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57307-AB97-484F-AC32-A1FFCDA050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533" y="1410899"/>
            <a:ext cx="5384467" cy="4754952"/>
          </a:xfrm>
        </p:spPr>
        <p:txBody>
          <a:bodyPr>
            <a:normAutofit/>
          </a:bodyPr>
          <a:lstStyle/>
          <a:p>
            <a:r>
              <a:rPr lang="da-DK" b="0" i="1" dirty="0"/>
              <a:t>Øvelse 4 – Udfordringer med post til/fra modtager</a:t>
            </a:r>
          </a:p>
          <a:p>
            <a:r>
              <a:rPr lang="da-DK" b="0" dirty="0"/>
              <a:t>Nu skal vi identificere de forskellige udfordringerne med digital post som gælder for myndigheder, borgere og virksomheder, samt de udfordringer som går på tværs. </a:t>
            </a:r>
          </a:p>
          <a:p>
            <a:endParaRPr lang="da-DK" b="0" dirty="0"/>
          </a:p>
          <a:p>
            <a:endParaRPr lang="da-DK" b="0" dirty="0"/>
          </a:p>
          <a:p>
            <a:endParaRPr lang="da-DK" b="0" dirty="0"/>
          </a:p>
        </p:txBody>
      </p:sp>
      <p:pic>
        <p:nvPicPr>
          <p:cNvPr id="7" name="Billede 10">
            <a:extLst>
              <a:ext uri="{FF2B5EF4-FFF2-40B4-BE49-F238E27FC236}">
                <a16:creationId xmlns:a16="http://schemas.microsoft.com/office/drawing/2014/main" id="{628516A2-B911-4FA2-972A-D78A32BDB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933" y="1410899"/>
            <a:ext cx="5839192" cy="360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93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BAACC34-7E08-4A09-BD46-BFE1EF8ECD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6343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BAACC34-7E08-4A09-BD46-BFE1EF8ECD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9694924-7DBA-4AE0-B053-14B2C07DD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780800"/>
            <a:ext cx="10307052" cy="1411341"/>
          </a:xfrm>
        </p:spPr>
        <p:txBody>
          <a:bodyPr vert="horz">
            <a:normAutofit/>
          </a:bodyPr>
          <a:lstStyle/>
          <a:p>
            <a:r>
              <a:rPr lang="da-DK" sz="6000" dirty="0"/>
              <a:t>06/ Workshopøvelse #5 - potentialeafdækning</a:t>
            </a:r>
          </a:p>
        </p:txBody>
      </p:sp>
    </p:spTree>
    <p:extLst>
      <p:ext uri="{BB962C8B-B14F-4D97-AF65-F5344CB8AC3E}">
        <p14:creationId xmlns:p14="http://schemas.microsoft.com/office/powerpoint/2010/main" val="235386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F73DB85-FC31-49EC-B5F5-59B65239B5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7569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F73DB85-FC31-49EC-B5F5-59B65239B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FD32460-C1A5-46E8-B8B5-60176359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da-DK" sz="2930" dirty="0"/>
              <a:t>Prioritering af forsendelsestyperne</a:t>
            </a:r>
            <a:br>
              <a:rPr lang="da-DK" sz="2930" dirty="0"/>
            </a:br>
            <a:r>
              <a:rPr lang="da-DK" sz="2930" dirty="0"/>
              <a:t>- Afsendt Post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57307-AB97-484F-AC32-A1FFCDA050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533" y="1410899"/>
            <a:ext cx="5384467" cy="4754952"/>
          </a:xfrm>
        </p:spPr>
        <p:txBody>
          <a:bodyPr>
            <a:normAutofit/>
          </a:bodyPr>
          <a:lstStyle/>
          <a:p>
            <a:r>
              <a:rPr lang="da-DK" b="0" i="1" dirty="0"/>
              <a:t>Øvelse 5.1 – Afsendelse af digital post</a:t>
            </a:r>
          </a:p>
          <a:p>
            <a:r>
              <a:rPr lang="da-DK" b="0" dirty="0"/>
              <a:t>Nu skal vi se på alle de afsendte breve, vi identificerede i øvelse 3. Opgaven er at finde ud af – baseret på jeres umiddelbare viden om brevet samt MeMo – i hvilken kvadrant brevet ”hører hjemme”.</a:t>
            </a:r>
          </a:p>
          <a:p>
            <a:endParaRPr lang="da-DK" b="0" dirty="0"/>
          </a:p>
          <a:p>
            <a:r>
              <a:rPr lang="da-DK" b="0" dirty="0"/>
              <a:t>Placeringen af et brev, indikerer prioriteten.</a:t>
            </a:r>
          </a:p>
          <a:p>
            <a:r>
              <a:rPr lang="da-DK" b="1" dirty="0"/>
              <a:t>Høj volumen + højt MeMo-potentiale = </a:t>
            </a:r>
            <a:br>
              <a:rPr lang="da-DK" b="1"/>
            </a:br>
            <a:r>
              <a:rPr lang="da-DK" b="1"/>
              <a:t>stort behov for MeMo-opmærkning </a:t>
            </a:r>
            <a:endParaRPr lang="da-DK" b="1" dirty="0"/>
          </a:p>
          <a:p>
            <a:endParaRPr lang="da-DK" b="0" dirty="0"/>
          </a:p>
        </p:txBody>
      </p:sp>
      <p:pic>
        <p:nvPicPr>
          <p:cNvPr id="14" name="Billede 2">
            <a:extLst>
              <a:ext uri="{FF2B5EF4-FFF2-40B4-BE49-F238E27FC236}">
                <a16:creationId xmlns:a16="http://schemas.microsoft.com/office/drawing/2014/main" id="{A14E3E24-7805-45F7-9329-D07C31263E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993" y="1410899"/>
            <a:ext cx="5253881" cy="462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0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D81B91A-6CAE-416B-8FB5-3A639C25361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587394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D81B91A-6CAE-416B-8FB5-3A639C2536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0FEE1A7-8924-4B4B-8814-89AE2531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/>
              <a:t>Bordet rundt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64C94-6827-46CC-9EA8-160E740B1DB6}"/>
              </a:ext>
            </a:extLst>
          </p:cNvPr>
          <p:cNvSpPr txBox="1"/>
          <p:nvPr/>
        </p:nvSpPr>
        <p:spPr>
          <a:xfrm>
            <a:off x="1944913" y="2448076"/>
            <a:ext cx="8205411" cy="23029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377"/>
            <a:r>
              <a:rPr lang="da-DK" sz="6400" b="1" dirty="0">
                <a:solidFill>
                  <a:srgbClr val="0F2047"/>
                </a:solidFill>
                <a:latin typeface="Calibri" panose="020F0502020204030204"/>
              </a:rPr>
              <a:t>Brug max. ét minut på at præsentere dig selv…</a:t>
            </a:r>
          </a:p>
        </p:txBody>
      </p:sp>
    </p:spTree>
    <p:extLst>
      <p:ext uri="{BB962C8B-B14F-4D97-AF65-F5344CB8AC3E}">
        <p14:creationId xmlns:p14="http://schemas.microsoft.com/office/powerpoint/2010/main" val="250254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F73DB85-FC31-49EC-B5F5-59B65239B5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91357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F73DB85-FC31-49EC-B5F5-59B65239B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lede 2">
            <a:extLst>
              <a:ext uri="{FF2B5EF4-FFF2-40B4-BE49-F238E27FC236}">
                <a16:creationId xmlns:a16="http://schemas.microsoft.com/office/drawing/2014/main" id="{5963ADDE-8892-408F-B196-C8F5BD4610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143" y="1410899"/>
            <a:ext cx="5113320" cy="4400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D32460-C1A5-46E8-B8B5-60176359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da-DK" sz="2930" dirty="0"/>
              <a:t>Prioritering af forsendelsestyperne</a:t>
            </a:r>
            <a:br>
              <a:rPr lang="da-DK" sz="2930" dirty="0"/>
            </a:br>
            <a:r>
              <a:rPr lang="da-DK" sz="2930" dirty="0"/>
              <a:t>- Modtaget Post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57307-AB97-484F-AC32-A1FFCDA050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533" y="1410899"/>
            <a:ext cx="5384467" cy="4754952"/>
          </a:xfrm>
        </p:spPr>
        <p:txBody>
          <a:bodyPr>
            <a:normAutofit/>
          </a:bodyPr>
          <a:lstStyle/>
          <a:p>
            <a:r>
              <a:rPr lang="da-DK" b="0" i="1" dirty="0"/>
              <a:t>Øvelse 5.2 – Modtagelse af digital post</a:t>
            </a:r>
          </a:p>
          <a:p>
            <a:r>
              <a:rPr lang="da-DK" b="0" dirty="0"/>
              <a:t>Samme øvelse, men med modtaget post.</a:t>
            </a:r>
          </a:p>
          <a:p>
            <a:endParaRPr lang="da-DK" b="0" dirty="0"/>
          </a:p>
          <a:p>
            <a:r>
              <a:rPr lang="da-DK" b="0" dirty="0"/>
              <a:t>Placeringen af et brev, indikerer prioriteten.</a:t>
            </a:r>
          </a:p>
          <a:p>
            <a:endParaRPr lang="da-DK" b="0" dirty="0"/>
          </a:p>
          <a:p>
            <a:r>
              <a:rPr lang="da-DK" b="1" dirty="0"/>
              <a:t>Høj volumen + stort behov for bedre omfordeling </a:t>
            </a:r>
            <a:r>
              <a:rPr lang="da-DK" b="1"/>
              <a:t>= stort behov for MeMo-opmærkning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124178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BAACC34-7E08-4A09-BD46-BFE1EF8ECD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99191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BAACC34-7E08-4A09-BD46-BFE1EF8ECD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9694924-7DBA-4AE0-B053-14B2C07DD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0800"/>
            <a:ext cx="10563725" cy="1411341"/>
          </a:xfrm>
        </p:spPr>
        <p:txBody>
          <a:bodyPr vert="horz">
            <a:noAutofit/>
          </a:bodyPr>
          <a:lstStyle/>
          <a:p>
            <a:r>
              <a:rPr lang="da-DK" sz="6000" dirty="0"/>
              <a:t>07/ Workshopøvelse #6 – afdækning af forretningsbehov</a:t>
            </a:r>
          </a:p>
        </p:txBody>
      </p:sp>
    </p:spTree>
    <p:extLst>
      <p:ext uri="{BB962C8B-B14F-4D97-AF65-F5344CB8AC3E}">
        <p14:creationId xmlns:p14="http://schemas.microsoft.com/office/powerpoint/2010/main" val="3869469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F73DB85-FC31-49EC-B5F5-59B65239B5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280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F73DB85-FC31-49EC-B5F5-59B65239B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FD32460-C1A5-46E8-B8B5-60176359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da-DK" sz="2930" dirty="0"/>
              <a:t>Hvad betyder det at beskrive forretningsbehov, og hvorfor er det vigtigt?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57307-AB97-484F-AC32-A1FFCDA050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532" y="1410899"/>
            <a:ext cx="6264271" cy="47549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2000" b="0" dirty="0"/>
              <a:t>Leverandørerne af afsende-modtagesystemer har behov for at vide, hvilke forretningsbehov, deres løsninger </a:t>
            </a:r>
            <a:r>
              <a:rPr lang="da-DK" sz="2000" b="0"/>
              <a:t>skal dække, idet leverandørerne ikke nødvendigvis forventes at </a:t>
            </a:r>
            <a:r>
              <a:rPr lang="da-DK" sz="2000" b="0" dirty="0"/>
              <a:t>integrere deres løsninger mod alle MeMo-felter, hvis der ikke er et konkret behov</a:t>
            </a:r>
            <a:r>
              <a:rPr lang="da-DK" sz="2000" b="0"/>
              <a:t>. </a:t>
            </a:r>
            <a:endParaRPr lang="da-DK" sz="2000" b="0" dirty="0"/>
          </a:p>
          <a:p>
            <a:pPr marL="0" indent="0">
              <a:spcBef>
                <a:spcPts val="0"/>
              </a:spcBef>
              <a:buNone/>
            </a:pPr>
            <a:endParaRPr lang="da-DK" sz="2000" b="0" dirty="0"/>
          </a:p>
          <a:p>
            <a:pPr marL="0" indent="0">
              <a:spcBef>
                <a:spcPts val="0"/>
              </a:spcBef>
              <a:buNone/>
            </a:pPr>
            <a:r>
              <a:rPr lang="da-DK" sz="2000" b="0" dirty="0"/>
              <a:t>Yderligere er MeMo fleksibelt – det betyder, at </a:t>
            </a:r>
            <a:r>
              <a:rPr lang="da-DK" sz="2000" b="0"/>
              <a:t>der kan </a:t>
            </a:r>
            <a:r>
              <a:rPr lang="da-DK" sz="2000" b="0" dirty="0"/>
              <a:t>være vigtigt </a:t>
            </a:r>
            <a:r>
              <a:rPr lang="da-DK" sz="2000" b="0" dirty="0" err="1"/>
              <a:t>meta</a:t>
            </a:r>
            <a:r>
              <a:rPr lang="da-DK" sz="2000" b="0" dirty="0"/>
              <a:t>-data i et brev, som ikke umiddelbart er beskrevet i MeMo-formatet på nuværende tidspunkt, men som kunne være vigtigt.</a:t>
            </a:r>
          </a:p>
          <a:p>
            <a:pPr marL="0" indent="0">
              <a:spcBef>
                <a:spcPts val="0"/>
              </a:spcBef>
              <a:buNone/>
            </a:pPr>
            <a:endParaRPr lang="da-DK" sz="2000" b="0" dirty="0"/>
          </a:p>
          <a:p>
            <a:pPr marL="0" indent="0">
              <a:spcBef>
                <a:spcPts val="0"/>
              </a:spcBef>
              <a:buNone/>
            </a:pPr>
            <a:r>
              <a:rPr lang="da-DK" sz="2000" b="0" dirty="0"/>
              <a:t>Derfor er det vigtigt at beskrive behovene.</a:t>
            </a:r>
          </a:p>
        </p:txBody>
      </p:sp>
      <p:pic>
        <p:nvPicPr>
          <p:cNvPr id="7" name="Billede 11">
            <a:extLst>
              <a:ext uri="{FF2B5EF4-FFF2-40B4-BE49-F238E27FC236}">
                <a16:creationId xmlns:a16="http://schemas.microsoft.com/office/drawing/2014/main" id="{BDF25976-D735-4F60-948C-4E8A6C77D2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7147" y="886664"/>
            <a:ext cx="5328244" cy="421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35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F73DB85-FC31-49EC-B5F5-59B65239B5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9318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F73DB85-FC31-49EC-B5F5-59B65239B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FD32460-C1A5-46E8-B8B5-60176359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da-DK" sz="2930" dirty="0"/>
              <a:t>Arketyper for MeMo-opmærkning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57307-AB97-484F-AC32-A1FFCDA050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534" y="1410899"/>
            <a:ext cx="4334856" cy="4754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1400" b="0" dirty="0"/>
              <a:t>KL-projektet</a:t>
            </a:r>
            <a:r>
              <a:rPr lang="da-DK" sz="1400" b="0" dirty="0">
                <a:solidFill>
                  <a:schemeClr val="tx2"/>
                </a:solidFill>
              </a:rPr>
              <a:t> har identificeret seks arketyper, der dækker over samtlige højt prioriterede brevtyper, som sendes med Digital Post i kommunerne:</a:t>
            </a:r>
            <a:br>
              <a:rPr lang="da-DK" sz="1400" b="0" dirty="0">
                <a:solidFill>
                  <a:schemeClr val="tx2"/>
                </a:solidFill>
              </a:rPr>
            </a:br>
            <a:endParaRPr lang="da-DK" sz="1400" b="0" dirty="0">
              <a:solidFill>
                <a:schemeClr val="tx2"/>
              </a:solidFill>
            </a:endParaRPr>
          </a:p>
          <a:p>
            <a:pPr marL="351450" lvl="2" indent="-171450">
              <a:buClr>
                <a:schemeClr val="accent2"/>
              </a:buClr>
              <a:buFont typeface="Wingdings" panose="05000000000000000000" pitchFamily="2" charset="2"/>
              <a:buChar char="«"/>
            </a:pPr>
            <a:r>
              <a:rPr lang="da-DK" sz="1400" b="1" dirty="0">
                <a:solidFill>
                  <a:schemeClr val="accent2"/>
                </a:solidFill>
              </a:rPr>
              <a:t>Afgørelse</a:t>
            </a:r>
          </a:p>
          <a:p>
            <a:pPr marL="351450" lvl="2" indent="-171450">
              <a:buClr>
                <a:schemeClr val="accent2"/>
              </a:buClr>
              <a:buFont typeface="Wingdings" panose="05000000000000000000" pitchFamily="2" charset="2"/>
              <a:buChar char="«"/>
            </a:pPr>
            <a:r>
              <a:rPr lang="da-DK" sz="1400" b="1" dirty="0">
                <a:solidFill>
                  <a:schemeClr val="accent2"/>
                </a:solidFill>
              </a:rPr>
              <a:t>Anmodning om oplysninger</a:t>
            </a:r>
          </a:p>
          <a:p>
            <a:pPr marL="351450" lvl="2" indent="-171450">
              <a:buClr>
                <a:schemeClr val="accent2"/>
              </a:buClr>
              <a:buFont typeface="Wingdings" panose="05000000000000000000" pitchFamily="2" charset="2"/>
              <a:buChar char="«"/>
            </a:pPr>
            <a:r>
              <a:rPr lang="da-DK" sz="1400" b="1" dirty="0">
                <a:solidFill>
                  <a:schemeClr val="accent2"/>
                </a:solidFill>
              </a:rPr>
              <a:t>Anmodning om underskrift</a:t>
            </a:r>
          </a:p>
          <a:p>
            <a:pPr marL="351450" lvl="2" indent="-171450">
              <a:buClr>
                <a:schemeClr val="accent2"/>
              </a:buClr>
              <a:buFont typeface="Wingdings" panose="05000000000000000000" pitchFamily="2" charset="2"/>
              <a:buChar char="«"/>
            </a:pPr>
            <a:r>
              <a:rPr lang="da-DK" sz="1400" b="1" dirty="0">
                <a:solidFill>
                  <a:schemeClr val="accent2"/>
                </a:solidFill>
              </a:rPr>
              <a:t>Betaling</a:t>
            </a:r>
          </a:p>
          <a:p>
            <a:pPr marL="351450" lvl="2" indent="-171450">
              <a:buClr>
                <a:schemeClr val="accent2"/>
              </a:buClr>
              <a:buFont typeface="Wingdings" panose="05000000000000000000" pitchFamily="2" charset="2"/>
              <a:buChar char="«"/>
            </a:pPr>
            <a:r>
              <a:rPr lang="da-DK" sz="1400" b="1" dirty="0">
                <a:solidFill>
                  <a:schemeClr val="accent2"/>
                </a:solidFill>
              </a:rPr>
              <a:t>Aftale</a:t>
            </a:r>
          </a:p>
          <a:p>
            <a:pPr marL="351450" lvl="2" indent="-171450">
              <a:buClr>
                <a:schemeClr val="accent2"/>
              </a:buClr>
              <a:buFont typeface="Wingdings" panose="05000000000000000000" pitchFamily="2" charset="2"/>
              <a:buChar char="«"/>
            </a:pPr>
            <a:r>
              <a:rPr lang="da-DK" sz="1400" b="1" dirty="0">
                <a:solidFill>
                  <a:schemeClr val="accent2"/>
                </a:solidFill>
              </a:rPr>
              <a:t>Information</a:t>
            </a:r>
          </a:p>
          <a:p>
            <a:r>
              <a:rPr lang="da-DK" sz="1400" b="0" dirty="0">
                <a:solidFill>
                  <a:schemeClr val="tx2"/>
                </a:solidFill>
              </a:rPr>
              <a:t>Arketyperne er et effektivt værktøj til at finde frem, til </a:t>
            </a:r>
            <a:r>
              <a:rPr lang="da-DK" sz="1400" dirty="0">
                <a:solidFill>
                  <a:schemeClr val="tx2"/>
                </a:solidFill>
              </a:rPr>
              <a:t>hvordan man skal </a:t>
            </a:r>
            <a:r>
              <a:rPr lang="da-DK" sz="1400" b="0" dirty="0">
                <a:solidFill>
                  <a:schemeClr val="tx2"/>
                </a:solidFill>
              </a:rPr>
              <a:t>opmærke sine breve. </a:t>
            </a:r>
          </a:p>
          <a:p>
            <a:br>
              <a:rPr lang="da-DK" sz="1400" dirty="0">
                <a:solidFill>
                  <a:schemeClr val="tx2"/>
                </a:solidFill>
              </a:rPr>
            </a:br>
            <a:r>
              <a:rPr lang="da-DK" sz="1400" b="0" dirty="0">
                <a:solidFill>
                  <a:schemeClr val="tx2"/>
                </a:solidFill>
              </a:rPr>
              <a:t>Hver arketype indeholder en række MeMo-opmærkninger, som specifikt tilgodeser de forretningsbehov, der gælder ifm. de brevtyper, som arketypen dækker over. Ved at se på arketypens foreslåede MeMo-opmærkning, kan man altså nå effektivt frem til, hvordan man ideelt opmærker de identificerede brevtyper.</a:t>
            </a:r>
          </a:p>
        </p:txBody>
      </p:sp>
      <p:sp>
        <p:nvSpPr>
          <p:cNvPr id="21" name="Tekstfelt 34">
            <a:extLst>
              <a:ext uri="{FF2B5EF4-FFF2-40B4-BE49-F238E27FC236}">
                <a16:creationId xmlns:a16="http://schemas.microsoft.com/office/drawing/2014/main" id="{741B471C-DCF2-4044-9E82-ACC7293188CD}"/>
              </a:ext>
            </a:extLst>
          </p:cNvPr>
          <p:cNvSpPr txBox="1"/>
          <p:nvPr/>
        </p:nvSpPr>
        <p:spPr>
          <a:xfrm>
            <a:off x="6218577" y="5791622"/>
            <a:ext cx="1566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4000"/>
              </a:lnSpc>
            </a:pPr>
            <a:r>
              <a:rPr lang="da-DK" sz="1600" dirty="0">
                <a:solidFill>
                  <a:schemeClr val="accent2"/>
                </a:solidFill>
              </a:rPr>
              <a:t>Overblik</a:t>
            </a:r>
          </a:p>
        </p:txBody>
      </p:sp>
      <p:sp>
        <p:nvSpPr>
          <p:cNvPr id="22" name="Tekstfelt 35">
            <a:extLst>
              <a:ext uri="{FF2B5EF4-FFF2-40B4-BE49-F238E27FC236}">
                <a16:creationId xmlns:a16="http://schemas.microsoft.com/office/drawing/2014/main" id="{F1A32350-4001-431E-AC54-DC07919EA64C}"/>
              </a:ext>
            </a:extLst>
          </p:cNvPr>
          <p:cNvSpPr txBox="1"/>
          <p:nvPr/>
        </p:nvSpPr>
        <p:spPr>
          <a:xfrm>
            <a:off x="10036848" y="5807074"/>
            <a:ext cx="75469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600" dirty="0">
                <a:solidFill>
                  <a:schemeClr val="accent2"/>
                </a:solidFill>
              </a:rPr>
              <a:t>Skabelon</a:t>
            </a:r>
          </a:p>
        </p:txBody>
      </p:sp>
      <p:sp>
        <p:nvSpPr>
          <p:cNvPr id="23" name="Tekstfelt 4">
            <a:extLst>
              <a:ext uri="{FF2B5EF4-FFF2-40B4-BE49-F238E27FC236}">
                <a16:creationId xmlns:a16="http://schemas.microsoft.com/office/drawing/2014/main" id="{711CA39F-2BDA-4168-8D91-F5C036EC19E7}"/>
              </a:ext>
            </a:extLst>
          </p:cNvPr>
          <p:cNvSpPr txBox="1"/>
          <p:nvPr/>
        </p:nvSpPr>
        <p:spPr>
          <a:xfrm>
            <a:off x="5460192" y="1410899"/>
            <a:ext cx="48869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4000"/>
              </a:lnSpc>
            </a:pPr>
            <a:r>
              <a:rPr lang="da-DK" sz="1400" b="1" i="1" dirty="0">
                <a:solidFill>
                  <a:schemeClr val="accent1"/>
                </a:solidFill>
              </a:rPr>
              <a:t>Hver arketype er beskrevet i et </a:t>
            </a:r>
            <a:r>
              <a:rPr lang="da-DK" sz="1400" b="1" i="1" dirty="0">
                <a:solidFill>
                  <a:schemeClr val="accent2"/>
                </a:solidFill>
              </a:rPr>
              <a:t>overblik</a:t>
            </a:r>
            <a:r>
              <a:rPr lang="da-DK" sz="1400" b="1" i="1" dirty="0">
                <a:solidFill>
                  <a:schemeClr val="accent1"/>
                </a:solidFill>
              </a:rPr>
              <a:t> og en detaljeret </a:t>
            </a:r>
            <a:r>
              <a:rPr lang="da-DK" sz="1400" b="1" i="1" dirty="0">
                <a:solidFill>
                  <a:schemeClr val="accent2"/>
                </a:solidFill>
              </a:rPr>
              <a:t>skabelon</a:t>
            </a:r>
            <a:r>
              <a:rPr lang="da-DK" sz="1400" b="1" i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C863E9-A8ED-43E9-A01C-EFF4BA0F7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4183" y="1963051"/>
            <a:ext cx="2806988" cy="1578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0D786F-D832-45CF-A77C-E986DAEB1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6487" y="2385484"/>
            <a:ext cx="2806988" cy="1578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CE8E86-F490-42AD-B051-59D685461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0044" y="2807917"/>
            <a:ext cx="2806988" cy="1578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D3280B-8C60-4475-AD7E-65BB725D84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7814" y="3230350"/>
            <a:ext cx="2806988" cy="1578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4838EB-F980-406D-AA5B-CCEF3D74BA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8710" y="3652783"/>
            <a:ext cx="2806988" cy="1578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DE3752-0561-4720-B53D-BA30415856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1449" y="4065839"/>
            <a:ext cx="2806988" cy="1578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16A46CD-0F04-46E3-9712-845F1F31D4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35613" y="1854115"/>
            <a:ext cx="2841833" cy="1598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1A49C9E-C930-4F76-B93D-1103B3EE21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8013" y="2294876"/>
            <a:ext cx="2841833" cy="1598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87FF133-A8BB-4587-8655-CD0DF628965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40413" y="2735637"/>
            <a:ext cx="2841833" cy="1598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AF10A7C-D9EF-4B4E-AC5C-2D841EB8A6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92813" y="3176398"/>
            <a:ext cx="2841833" cy="1598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2195F42-628B-48BE-8AFE-DBC87EAA8C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45213" y="3617159"/>
            <a:ext cx="2841833" cy="1598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91BCD6-68E3-49F3-819F-D9FB984A717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43496" y="4057919"/>
            <a:ext cx="2835145" cy="1594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6288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1237DC-91B0-4309-9817-446029C82A34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5350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1237DC-91B0-4309-9817-446029C82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599EC-7F54-4CBE-A45C-E86896C699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534" y="1410899"/>
            <a:ext cx="3981028" cy="4754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1600" b="0" dirty="0">
                <a:solidFill>
                  <a:schemeClr val="tx2"/>
                </a:solidFill>
              </a:rPr>
              <a:t>Arketyperne</a:t>
            </a:r>
            <a:r>
              <a:rPr lang="da-DK" sz="1600" dirty="0">
                <a:solidFill>
                  <a:schemeClr val="tx2"/>
                </a:solidFill>
              </a:rPr>
              <a:t> tydeliggør</a:t>
            </a:r>
            <a:r>
              <a:rPr lang="da-DK" sz="1600" b="0" dirty="0">
                <a:solidFill>
                  <a:schemeClr val="tx2"/>
                </a:solidFill>
              </a:rPr>
              <a:t> </a:t>
            </a:r>
            <a:r>
              <a:rPr lang="da-DK" sz="1600" dirty="0">
                <a:solidFill>
                  <a:schemeClr val="tx2"/>
                </a:solidFill>
              </a:rPr>
              <a:t>koblingen</a:t>
            </a:r>
            <a:r>
              <a:rPr lang="da-DK" sz="1600" b="0" dirty="0">
                <a:solidFill>
                  <a:schemeClr val="tx2"/>
                </a:solidFill>
              </a:rPr>
              <a:t> mellem forretningsbehov ifm. konkrete brevtyper og relevante MeMo-opmærkninger.</a:t>
            </a:r>
          </a:p>
          <a:p>
            <a:pPr>
              <a:buNone/>
            </a:pPr>
            <a:endParaRPr lang="da-DK" sz="1600" b="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da-DK" sz="1600" b="0" dirty="0">
                <a:solidFill>
                  <a:schemeClr val="tx2"/>
                </a:solidFill>
              </a:rPr>
              <a:t>Som værktøj i den lokale implementering, kan arketyperne bruges til:</a:t>
            </a:r>
            <a:br>
              <a:rPr lang="da-DK" sz="1600" b="0" dirty="0">
                <a:solidFill>
                  <a:schemeClr val="tx2"/>
                </a:solidFill>
              </a:rPr>
            </a:br>
            <a:endParaRPr lang="da-DK" sz="1600" b="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600" b="0" dirty="0">
                <a:solidFill>
                  <a:schemeClr val="tx2"/>
                </a:solidFill>
              </a:rPr>
              <a:t>At </a:t>
            </a:r>
            <a:r>
              <a:rPr lang="da-DK" sz="1600" b="1" dirty="0">
                <a:solidFill>
                  <a:schemeClr val="tx2"/>
                </a:solidFill>
              </a:rPr>
              <a:t>kategorisere og skabe overblik </a:t>
            </a:r>
            <a:r>
              <a:rPr lang="da-DK" sz="1600" b="0" dirty="0">
                <a:solidFill>
                  <a:schemeClr val="tx2"/>
                </a:solidFill>
              </a:rPr>
              <a:t>over de brevtyper, som det vil være relevant at MeMo-opmærke</a:t>
            </a:r>
            <a:br>
              <a:rPr lang="da-DK" sz="1600" b="0" dirty="0">
                <a:solidFill>
                  <a:schemeClr val="tx2"/>
                </a:solidFill>
              </a:rPr>
            </a:br>
            <a:endParaRPr lang="da-DK" sz="1600" b="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600" b="0" dirty="0">
                <a:solidFill>
                  <a:schemeClr val="tx2"/>
                </a:solidFill>
              </a:rPr>
              <a:t>At skabe </a:t>
            </a:r>
            <a:r>
              <a:rPr lang="da-DK" sz="1600" b="1" dirty="0">
                <a:solidFill>
                  <a:schemeClr val="tx2"/>
                </a:solidFill>
              </a:rPr>
              <a:t>en struktur og et fælles sprog,</a:t>
            </a:r>
            <a:r>
              <a:rPr lang="da-DK" sz="1600" b="0" dirty="0">
                <a:solidFill>
                  <a:schemeClr val="tx2"/>
                </a:solidFill>
              </a:rPr>
              <a:t> som gør det lettere at gå i dialog med leverandører om krav til løsninger.</a:t>
            </a:r>
          </a:p>
          <a:p>
            <a:endParaRPr lang="da-DK" sz="1400" dirty="0"/>
          </a:p>
        </p:txBody>
      </p:sp>
      <p:sp>
        <p:nvSpPr>
          <p:cNvPr id="239" name="Pladsholder til indhold 4">
            <a:extLst>
              <a:ext uri="{FF2B5EF4-FFF2-40B4-BE49-F238E27FC236}">
                <a16:creationId xmlns:a16="http://schemas.microsoft.com/office/drawing/2014/main" id="{E621D766-CE7C-4EA0-8007-3094F9D562D8}"/>
              </a:ext>
            </a:extLst>
          </p:cNvPr>
          <p:cNvSpPr txBox="1">
            <a:spLocks/>
          </p:cNvSpPr>
          <p:nvPr/>
        </p:nvSpPr>
        <p:spPr>
          <a:xfrm>
            <a:off x="9580371" y="1065584"/>
            <a:ext cx="3877754" cy="2094374"/>
          </a:xfrm>
          <a:prstGeom prst="rect">
            <a:avLst/>
          </a:prstGeom>
        </p:spPr>
        <p:txBody>
          <a:bodyPr vert="horz" lIns="0" tIns="0" rIns="1548000" bIns="0" rtlCol="0">
            <a:noAutofit/>
          </a:bodyPr>
          <a:lstStyle>
            <a:lvl1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b="1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da-DK" sz="1200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Helbredsskemaer</a:t>
            </a:r>
            <a:r>
              <a:rPr lang="da-DK" sz="1200" b="0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til indhentning af relevant sundhedsmæssig information forud for undersøgelser og behandlinger.</a:t>
            </a:r>
          </a:p>
          <a:p>
            <a:pPr algn="ctr">
              <a:spcAft>
                <a:spcPts val="600"/>
              </a:spcAft>
            </a:pPr>
            <a:r>
              <a:rPr lang="da-DK" sz="1200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Anmodning om børneattest </a:t>
            </a:r>
            <a:r>
              <a:rPr lang="da-DK" sz="1200" b="0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hos Rigspolitiet ifm. ansættelse i dagtilbud.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E7B109E-1D2E-40EE-831F-6D536D9A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da-DK" dirty="0"/>
              <a:t>Brug af arketyper</a:t>
            </a:r>
          </a:p>
        </p:txBody>
      </p:sp>
      <p:pic>
        <p:nvPicPr>
          <p:cNvPr id="180" name="Billede 179">
            <a:extLst>
              <a:ext uri="{FF2B5EF4-FFF2-40B4-BE49-F238E27FC236}">
                <a16:creationId xmlns:a16="http://schemas.microsoft.com/office/drawing/2014/main" id="{C2DFE9F6-D3C1-4B99-B7C8-79C16A6481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9711">
            <a:off x="8425970" y="189031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0" name="Billede 199">
            <a:extLst>
              <a:ext uri="{FF2B5EF4-FFF2-40B4-BE49-F238E27FC236}">
                <a16:creationId xmlns:a16="http://schemas.microsoft.com/office/drawing/2014/main" id="{AC15B6CC-F480-4E11-BFA0-CA7B5F4FE0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3248">
            <a:off x="10204096" y="401573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2" name="Billede 201">
            <a:extLst>
              <a:ext uri="{FF2B5EF4-FFF2-40B4-BE49-F238E27FC236}">
                <a16:creationId xmlns:a16="http://schemas.microsoft.com/office/drawing/2014/main" id="{2EC80F31-B76A-494E-AD4C-924A31FE66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9711">
            <a:off x="9145383" y="136398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" name="Billede 204">
            <a:extLst>
              <a:ext uri="{FF2B5EF4-FFF2-40B4-BE49-F238E27FC236}">
                <a16:creationId xmlns:a16="http://schemas.microsoft.com/office/drawing/2014/main" id="{12A780E7-ECE0-425C-ABEF-61D50F3E2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9711">
            <a:off x="9544003" y="471250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4" name="Billede 213">
            <a:extLst>
              <a:ext uri="{FF2B5EF4-FFF2-40B4-BE49-F238E27FC236}">
                <a16:creationId xmlns:a16="http://schemas.microsoft.com/office/drawing/2014/main" id="{A69479C7-044B-451B-B897-BD7E7397E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6297">
            <a:off x="10810564" y="247595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7" name="Billede 216">
            <a:extLst>
              <a:ext uri="{FF2B5EF4-FFF2-40B4-BE49-F238E27FC236}">
                <a16:creationId xmlns:a16="http://schemas.microsoft.com/office/drawing/2014/main" id="{38D47A37-EEBA-4B15-9265-D319C71B8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9711">
            <a:off x="6657449" y="8289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8" name="Billede 217">
            <a:extLst>
              <a:ext uri="{FF2B5EF4-FFF2-40B4-BE49-F238E27FC236}">
                <a16:creationId xmlns:a16="http://schemas.microsoft.com/office/drawing/2014/main" id="{2E4109EA-8DA1-4D76-B39F-2B6DD6B1C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9711">
            <a:off x="10298812" y="69047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2" name="Billede 221">
            <a:extLst>
              <a:ext uri="{FF2B5EF4-FFF2-40B4-BE49-F238E27FC236}">
                <a16:creationId xmlns:a16="http://schemas.microsoft.com/office/drawing/2014/main" id="{6EFFDCA7-C0BB-4D01-B779-E6CEEA3292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9711">
            <a:off x="9312087" y="-409884"/>
            <a:ext cx="535038" cy="369833"/>
          </a:xfrm>
          <a:prstGeom prst="rect">
            <a:avLst/>
          </a:prstGeom>
        </p:spPr>
      </p:pic>
      <p:pic>
        <p:nvPicPr>
          <p:cNvPr id="227" name="Billede 226">
            <a:extLst>
              <a:ext uri="{FF2B5EF4-FFF2-40B4-BE49-F238E27FC236}">
                <a16:creationId xmlns:a16="http://schemas.microsoft.com/office/drawing/2014/main" id="{EF338B0C-CA6C-451A-AB61-C47DF666FC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224760">
            <a:off x="9687113" y="-110956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8" name="Billede 227">
            <a:extLst>
              <a:ext uri="{FF2B5EF4-FFF2-40B4-BE49-F238E27FC236}">
                <a16:creationId xmlns:a16="http://schemas.microsoft.com/office/drawing/2014/main" id="{77487923-4FB4-48DD-8702-CE9F6ED03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6297">
            <a:off x="9028978" y="553700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5" name="Billede 234">
            <a:extLst>
              <a:ext uri="{FF2B5EF4-FFF2-40B4-BE49-F238E27FC236}">
                <a16:creationId xmlns:a16="http://schemas.microsoft.com/office/drawing/2014/main" id="{6CA8F3CC-DBE5-4659-A349-05D5ADC82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9711">
            <a:off x="8644608" y="-222444"/>
            <a:ext cx="535039" cy="369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6" name="Billede 235">
            <a:extLst>
              <a:ext uri="{FF2B5EF4-FFF2-40B4-BE49-F238E27FC236}">
                <a16:creationId xmlns:a16="http://schemas.microsoft.com/office/drawing/2014/main" id="{D5A115AD-D84F-4E65-B48A-CABEC6DE1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9711">
            <a:off x="9002375" y="-256989"/>
            <a:ext cx="535039" cy="36983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92" name="Gruppe 291">
            <a:extLst>
              <a:ext uri="{FF2B5EF4-FFF2-40B4-BE49-F238E27FC236}">
                <a16:creationId xmlns:a16="http://schemas.microsoft.com/office/drawing/2014/main" id="{FEDDA8F4-4FE8-442D-A61A-4053AF2708E9}"/>
              </a:ext>
            </a:extLst>
          </p:cNvPr>
          <p:cNvGrpSpPr/>
          <p:nvPr/>
        </p:nvGrpSpPr>
        <p:grpSpPr>
          <a:xfrm>
            <a:off x="8351765" y="2646177"/>
            <a:ext cx="1269734" cy="1222278"/>
            <a:chOff x="7369849" y="2434719"/>
            <a:chExt cx="1649697" cy="1588043"/>
          </a:xfrm>
          <a:solidFill>
            <a:schemeClr val="tx1"/>
          </a:solidFill>
        </p:grpSpPr>
        <p:sp>
          <p:nvSpPr>
            <p:cNvPr id="183" name="Kube 182">
              <a:extLst>
                <a:ext uri="{FF2B5EF4-FFF2-40B4-BE49-F238E27FC236}">
                  <a16:creationId xmlns:a16="http://schemas.microsoft.com/office/drawing/2014/main" id="{DB07C849-8CC1-4149-9FB5-BBD50E01B4F4}"/>
                </a:ext>
              </a:extLst>
            </p:cNvPr>
            <p:cNvSpPr/>
            <p:nvPr/>
          </p:nvSpPr>
          <p:spPr>
            <a:xfrm>
              <a:off x="7369849" y="2434719"/>
              <a:ext cx="1649697" cy="1588043"/>
            </a:xfrm>
            <a:prstGeom prst="cube">
              <a:avLst>
                <a:gd name="adj" fmla="val 26544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4000"/>
                </a:lnSpc>
              </a:pPr>
              <a:endParaRPr lang="da-DK" sz="1050" dirty="0">
                <a:solidFill>
                  <a:schemeClr val="tx2"/>
                </a:solidFill>
              </a:endParaRPr>
            </a:p>
          </p:txBody>
        </p:sp>
        <p:sp>
          <p:nvSpPr>
            <p:cNvPr id="189" name="Parallelogram 188">
              <a:extLst>
                <a:ext uri="{FF2B5EF4-FFF2-40B4-BE49-F238E27FC236}">
                  <a16:creationId xmlns:a16="http://schemas.microsoft.com/office/drawing/2014/main" id="{DEBC399F-CD31-4E6A-A726-7E6DF18C6814}"/>
                </a:ext>
              </a:extLst>
            </p:cNvPr>
            <p:cNvSpPr/>
            <p:nvPr/>
          </p:nvSpPr>
          <p:spPr>
            <a:xfrm>
              <a:off x="7746307" y="2597852"/>
              <a:ext cx="896781" cy="84004"/>
            </a:xfrm>
            <a:prstGeom prst="parallelogram">
              <a:avLst>
                <a:gd name="adj" fmla="val 97696"/>
              </a:avLst>
            </a:prstGeom>
            <a:grp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4000"/>
                </a:lnSpc>
              </a:pPr>
              <a:endParaRPr lang="da-DK" sz="1100" dirty="0" err="1">
                <a:solidFill>
                  <a:schemeClr val="tx2"/>
                </a:solidFill>
              </a:endParaRPr>
            </a:p>
          </p:txBody>
        </p:sp>
        <p:sp>
          <p:nvSpPr>
            <p:cNvPr id="168" name="TextBox 62">
              <a:extLst>
                <a:ext uri="{FF2B5EF4-FFF2-40B4-BE49-F238E27FC236}">
                  <a16:creationId xmlns:a16="http://schemas.microsoft.com/office/drawing/2014/main" id="{AF6A142D-3B20-4EE8-8A73-C8D08D5D541C}"/>
                </a:ext>
              </a:extLst>
            </p:cNvPr>
            <p:cNvSpPr txBox="1"/>
            <p:nvPr/>
          </p:nvSpPr>
          <p:spPr>
            <a:xfrm>
              <a:off x="7414456" y="3074086"/>
              <a:ext cx="1180602" cy="44878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04000"/>
                </a:lnSpc>
              </a:pPr>
              <a:r>
                <a:rPr lang="da-DK" sz="1100" b="1" dirty="0">
                  <a:solidFill>
                    <a:schemeClr val="bg1"/>
                  </a:solidFill>
                </a:rPr>
                <a:t>Anmodning om oplysninger</a:t>
              </a:r>
            </a:p>
          </p:txBody>
        </p:sp>
      </p:grpSp>
      <p:pic>
        <p:nvPicPr>
          <p:cNvPr id="195" name="Billede 194">
            <a:extLst>
              <a:ext uri="{FF2B5EF4-FFF2-40B4-BE49-F238E27FC236}">
                <a16:creationId xmlns:a16="http://schemas.microsoft.com/office/drawing/2014/main" id="{C3635A9F-C1E5-4E8E-8284-C6044B5A3E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44" b="96641" l="8835" r="92105">
                        <a14:foregroundMark x1="32707" y1="94832" x2="34962" y2="96382"/>
                        <a14:foregroundMark x1="92669" y1="94832" x2="90414" y2="95866"/>
                        <a14:foregroundMark x1="55639" y1="96899" x2="58647" y2="96899"/>
                        <a14:foregroundMark x1="60150" y1="57364" x2="58835" y2="67700"/>
                        <a14:foregroundMark x1="39850" y1="41085" x2="30263" y2="48062"/>
                        <a14:foregroundMark x1="34774" y1="71576" x2="40602" y2="86305"/>
                        <a14:foregroundMark x1="57143" y1="44961" x2="58835" y2="78811"/>
                        <a14:foregroundMark x1="58835" y1="78811" x2="59398" y2="77519"/>
                        <a14:foregroundMark x1="63722" y1="94832" x2="70113" y2="95866"/>
                        <a14:foregroundMark x1="8835" y1="48837" x2="8835" y2="48837"/>
                        <a14:foregroundMark x1="53195" y1="9044" x2="53195" y2="9044"/>
                        <a14:foregroundMark x1="53759" y1="9044" x2="53759" y2="90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8137" y="2348085"/>
            <a:ext cx="670354" cy="487645"/>
          </a:xfrm>
          <a:prstGeom prst="rect">
            <a:avLst/>
          </a:prstGeom>
        </p:spPr>
      </p:pic>
      <p:pic>
        <p:nvPicPr>
          <p:cNvPr id="246" name="Billede 245">
            <a:extLst>
              <a:ext uri="{FF2B5EF4-FFF2-40B4-BE49-F238E27FC236}">
                <a16:creationId xmlns:a16="http://schemas.microsoft.com/office/drawing/2014/main" id="{CED4B62D-B889-40FC-BCB0-CF3242A30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37351">
            <a:off x="8662761" y="1647971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9" name="Rektangel 248">
            <a:extLst>
              <a:ext uri="{FF2B5EF4-FFF2-40B4-BE49-F238E27FC236}">
                <a16:creationId xmlns:a16="http://schemas.microsoft.com/office/drawing/2014/main" id="{4E169302-7BF4-4678-BF40-39241A52AC16}"/>
              </a:ext>
            </a:extLst>
          </p:cNvPr>
          <p:cNvSpPr/>
          <p:nvPr/>
        </p:nvSpPr>
        <p:spPr>
          <a:xfrm>
            <a:off x="6487884" y="4255021"/>
            <a:ext cx="5301854" cy="1365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04000"/>
              </a:lnSpc>
            </a:pPr>
            <a:endParaRPr lang="da-DK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50" name="Gruppe 249">
            <a:extLst>
              <a:ext uri="{FF2B5EF4-FFF2-40B4-BE49-F238E27FC236}">
                <a16:creationId xmlns:a16="http://schemas.microsoft.com/office/drawing/2014/main" id="{B70AA654-8171-4720-A6E1-FB66E24FFADA}"/>
              </a:ext>
            </a:extLst>
          </p:cNvPr>
          <p:cNvGrpSpPr/>
          <p:nvPr/>
        </p:nvGrpSpPr>
        <p:grpSpPr>
          <a:xfrm>
            <a:off x="8085923" y="4428897"/>
            <a:ext cx="1125308" cy="1023129"/>
            <a:chOff x="4707088" y="4924329"/>
            <a:chExt cx="1118058" cy="1016538"/>
          </a:xfrm>
        </p:grpSpPr>
        <p:grpSp>
          <p:nvGrpSpPr>
            <p:cNvPr id="264" name="Gruppe 54">
              <a:extLst>
                <a:ext uri="{FF2B5EF4-FFF2-40B4-BE49-F238E27FC236}">
                  <a16:creationId xmlns:a16="http://schemas.microsoft.com/office/drawing/2014/main" id="{833C9B15-B24F-4C8D-866C-3FF60F9E9F1A}"/>
                </a:ext>
              </a:extLst>
            </p:cNvPr>
            <p:cNvGrpSpPr/>
            <p:nvPr/>
          </p:nvGrpSpPr>
          <p:grpSpPr>
            <a:xfrm>
              <a:off x="4707088" y="5281215"/>
              <a:ext cx="1118058" cy="659652"/>
              <a:chOff x="3476026" y="5350056"/>
              <a:chExt cx="1340977" cy="791176"/>
            </a:xfrm>
          </p:grpSpPr>
          <p:sp>
            <p:nvSpPr>
              <p:cNvPr id="266" name="Tekstfelt 265">
                <a:extLst>
                  <a:ext uri="{FF2B5EF4-FFF2-40B4-BE49-F238E27FC236}">
                    <a16:creationId xmlns:a16="http://schemas.microsoft.com/office/drawing/2014/main" id="{54A3127F-599C-4F7A-9E3F-C590D51E4D66}"/>
                  </a:ext>
                </a:extLst>
              </p:cNvPr>
              <p:cNvSpPr txBox="1"/>
              <p:nvPr/>
            </p:nvSpPr>
            <p:spPr>
              <a:xfrm>
                <a:off x="3476026" y="5770112"/>
                <a:ext cx="1340977" cy="371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04000"/>
                  </a:lnSpc>
                </a:pPr>
                <a:r>
                  <a:rPr lang="da-DK" sz="1200" dirty="0">
                    <a:solidFill>
                      <a:schemeClr val="accent1"/>
                    </a:solidFill>
                  </a:rPr>
                  <a:t>Information</a:t>
                </a:r>
                <a:br>
                  <a:rPr lang="da-DK" sz="1200" dirty="0">
                    <a:solidFill>
                      <a:schemeClr val="accent1"/>
                    </a:solidFill>
                  </a:rPr>
                </a:br>
                <a:r>
                  <a:rPr lang="da-DK" sz="800" dirty="0">
                    <a:solidFill>
                      <a:schemeClr val="accent1"/>
                    </a:solidFill>
                  </a:rPr>
                  <a:t>(eks. link til hjemmeside)</a:t>
                </a:r>
                <a:endParaRPr lang="da-DK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7" name="Rektangel 57">
                <a:extLst>
                  <a:ext uri="{FF2B5EF4-FFF2-40B4-BE49-F238E27FC236}">
                    <a16:creationId xmlns:a16="http://schemas.microsoft.com/office/drawing/2014/main" id="{B9DE02FB-6CBD-4A44-B573-C093690B9C64}"/>
                  </a:ext>
                </a:extLst>
              </p:cNvPr>
              <p:cNvSpPr/>
              <p:nvPr/>
            </p:nvSpPr>
            <p:spPr>
              <a:xfrm>
                <a:off x="4089343" y="5350056"/>
                <a:ext cx="366209" cy="36402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4000"/>
                  </a:lnSpc>
                </a:pPr>
                <a:endParaRPr lang="da-DK" sz="1600" dirty="0" err="1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265" name="Grafik 55" descr="Link med massiv udfyldning">
              <a:extLst>
                <a:ext uri="{FF2B5EF4-FFF2-40B4-BE49-F238E27FC236}">
                  <a16:creationId xmlns:a16="http://schemas.microsoft.com/office/drawing/2014/main" id="{CA2A25B1-95A1-47E3-A1C2-0C668E5AA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10922" y="4924329"/>
              <a:ext cx="706588" cy="706588"/>
            </a:xfrm>
            <a:prstGeom prst="rect">
              <a:avLst/>
            </a:prstGeom>
          </p:spPr>
        </p:pic>
      </p:grpSp>
      <p:grpSp>
        <p:nvGrpSpPr>
          <p:cNvPr id="251" name="Gruppe 65">
            <a:extLst>
              <a:ext uri="{FF2B5EF4-FFF2-40B4-BE49-F238E27FC236}">
                <a16:creationId xmlns:a16="http://schemas.microsoft.com/office/drawing/2014/main" id="{921665E9-76B3-40F0-824F-B0895A74D9C4}"/>
              </a:ext>
            </a:extLst>
          </p:cNvPr>
          <p:cNvGrpSpPr/>
          <p:nvPr/>
        </p:nvGrpSpPr>
        <p:grpSpPr>
          <a:xfrm>
            <a:off x="9453639" y="4545721"/>
            <a:ext cx="1142942" cy="772000"/>
            <a:chOff x="6493749" y="2105659"/>
            <a:chExt cx="1619403" cy="1093825"/>
          </a:xfrm>
        </p:grpSpPr>
        <p:sp>
          <p:nvSpPr>
            <p:cNvPr id="258" name="Tekstfelt 40">
              <a:extLst>
                <a:ext uri="{FF2B5EF4-FFF2-40B4-BE49-F238E27FC236}">
                  <a16:creationId xmlns:a16="http://schemas.microsoft.com/office/drawing/2014/main" id="{CCF90A81-C26D-4962-929C-F0E951617A9D}"/>
                </a:ext>
              </a:extLst>
            </p:cNvPr>
            <p:cNvSpPr txBox="1"/>
            <p:nvPr/>
          </p:nvSpPr>
          <p:spPr>
            <a:xfrm>
              <a:off x="6493749" y="2945649"/>
              <a:ext cx="1619403" cy="2538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04000"/>
                </a:lnSpc>
              </a:pPr>
              <a:r>
                <a:rPr lang="da-DK" sz="1200" dirty="0">
                  <a:solidFill>
                    <a:schemeClr val="tx2"/>
                  </a:solidFill>
                </a:rPr>
                <a:t>Frist for handling</a:t>
              </a:r>
            </a:p>
          </p:txBody>
        </p:sp>
        <p:sp>
          <p:nvSpPr>
            <p:cNvPr id="259" name="Ellipse 49">
              <a:extLst>
                <a:ext uri="{FF2B5EF4-FFF2-40B4-BE49-F238E27FC236}">
                  <a16:creationId xmlns:a16="http://schemas.microsoft.com/office/drawing/2014/main" id="{9229F833-9503-4D80-9B90-4123755FAF27}"/>
                </a:ext>
              </a:extLst>
            </p:cNvPr>
            <p:cNvSpPr/>
            <p:nvPr/>
          </p:nvSpPr>
          <p:spPr>
            <a:xfrm>
              <a:off x="6996434" y="2224886"/>
              <a:ext cx="587079" cy="587080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4000"/>
                </a:lnSpc>
              </a:pPr>
              <a:endParaRPr lang="da-DK" sz="1050" dirty="0" err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260" name="Lige forbindelse 51">
              <a:extLst>
                <a:ext uri="{FF2B5EF4-FFF2-40B4-BE49-F238E27FC236}">
                  <a16:creationId xmlns:a16="http://schemas.microsoft.com/office/drawing/2014/main" id="{4037A61E-F2C3-4380-A949-B35299BFA79B}"/>
                </a:ext>
              </a:extLst>
            </p:cNvPr>
            <p:cNvCxnSpPr>
              <a:cxnSpLocks/>
            </p:cNvCxnSpPr>
            <p:nvPr/>
          </p:nvCxnSpPr>
          <p:spPr>
            <a:xfrm>
              <a:off x="7297070" y="2387100"/>
              <a:ext cx="0" cy="14273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Lige forbindelse 53">
              <a:extLst>
                <a:ext uri="{FF2B5EF4-FFF2-40B4-BE49-F238E27FC236}">
                  <a16:creationId xmlns:a16="http://schemas.microsoft.com/office/drawing/2014/main" id="{E633AE91-EE90-48AA-A29D-3BA9E8FB4B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00040" y="2514424"/>
              <a:ext cx="204700" cy="10858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Ligebenet trekant 57">
              <a:extLst>
                <a:ext uri="{FF2B5EF4-FFF2-40B4-BE49-F238E27FC236}">
                  <a16:creationId xmlns:a16="http://schemas.microsoft.com/office/drawing/2014/main" id="{5AF5F3EF-92B2-49FA-97C9-8D3E4AEA6CB7}"/>
                </a:ext>
              </a:extLst>
            </p:cNvPr>
            <p:cNvSpPr/>
            <p:nvPr/>
          </p:nvSpPr>
          <p:spPr>
            <a:xfrm>
              <a:off x="7373953" y="2105659"/>
              <a:ext cx="541732" cy="438097"/>
            </a:xfrm>
            <a:prstGeom prst="triangle">
              <a:avLst>
                <a:gd name="adj" fmla="val 2834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4000"/>
                </a:lnSpc>
              </a:pPr>
              <a:endParaRPr lang="da-DK" sz="1050" dirty="0" err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263" name="Grafik 44" descr="Advarsel med massiv udfyldning">
              <a:extLst>
                <a:ext uri="{FF2B5EF4-FFF2-40B4-BE49-F238E27FC236}">
                  <a16:creationId xmlns:a16="http://schemas.microsoft.com/office/drawing/2014/main" id="{C0CA0EFC-1800-4D56-A2BE-DB7A26CCC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358931" y="2175346"/>
              <a:ext cx="384920" cy="384919"/>
            </a:xfrm>
            <a:prstGeom prst="rect">
              <a:avLst/>
            </a:prstGeom>
          </p:spPr>
        </p:pic>
      </p:grpSp>
      <p:grpSp>
        <p:nvGrpSpPr>
          <p:cNvPr id="252" name="Gruppe 12">
            <a:extLst>
              <a:ext uri="{FF2B5EF4-FFF2-40B4-BE49-F238E27FC236}">
                <a16:creationId xmlns:a16="http://schemas.microsoft.com/office/drawing/2014/main" id="{FFCBF64B-BAD0-4855-90E2-AF2557BEF334}"/>
              </a:ext>
            </a:extLst>
          </p:cNvPr>
          <p:cNvGrpSpPr/>
          <p:nvPr/>
        </p:nvGrpSpPr>
        <p:grpSpPr>
          <a:xfrm>
            <a:off x="10896140" y="4577861"/>
            <a:ext cx="758221" cy="745337"/>
            <a:chOff x="5444548" y="4249960"/>
            <a:chExt cx="902790" cy="887451"/>
          </a:xfrm>
        </p:grpSpPr>
        <p:pic>
          <p:nvPicPr>
            <p:cNvPr id="256" name="Grafik 26" descr="Klokke med massiv udfyldning">
              <a:extLst>
                <a:ext uri="{FF2B5EF4-FFF2-40B4-BE49-F238E27FC236}">
                  <a16:creationId xmlns:a16="http://schemas.microsoft.com/office/drawing/2014/main" id="{972E6F28-255E-4A2B-A2CB-09A80857C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570264" y="4249960"/>
              <a:ext cx="658248" cy="658247"/>
            </a:xfrm>
            <a:prstGeom prst="rect">
              <a:avLst/>
            </a:prstGeom>
          </p:spPr>
        </p:pic>
        <p:sp>
          <p:nvSpPr>
            <p:cNvPr id="257" name="Tekstfelt 31">
              <a:extLst>
                <a:ext uri="{FF2B5EF4-FFF2-40B4-BE49-F238E27FC236}">
                  <a16:creationId xmlns:a16="http://schemas.microsoft.com/office/drawing/2014/main" id="{16D174DD-33ED-40AF-B8EE-5611098980BB}"/>
                </a:ext>
              </a:extLst>
            </p:cNvPr>
            <p:cNvSpPr txBox="1"/>
            <p:nvPr/>
          </p:nvSpPr>
          <p:spPr>
            <a:xfrm>
              <a:off x="5444548" y="4924100"/>
              <a:ext cx="902790" cy="2133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04000"/>
                </a:lnSpc>
              </a:pPr>
              <a:r>
                <a:rPr lang="da-DK" sz="1200" dirty="0">
                  <a:solidFill>
                    <a:schemeClr val="tx2"/>
                  </a:solidFill>
                </a:rPr>
                <a:t>Notifikation</a:t>
              </a:r>
            </a:p>
          </p:txBody>
        </p:sp>
      </p:grpSp>
      <p:grpSp>
        <p:nvGrpSpPr>
          <p:cNvPr id="253" name="Gruppe 252">
            <a:extLst>
              <a:ext uri="{FF2B5EF4-FFF2-40B4-BE49-F238E27FC236}">
                <a16:creationId xmlns:a16="http://schemas.microsoft.com/office/drawing/2014/main" id="{13D2028F-3BF6-4E68-9B40-FC02592C158F}"/>
              </a:ext>
            </a:extLst>
          </p:cNvPr>
          <p:cNvGrpSpPr/>
          <p:nvPr/>
        </p:nvGrpSpPr>
        <p:grpSpPr>
          <a:xfrm>
            <a:off x="6607600" y="4501550"/>
            <a:ext cx="1235915" cy="1132568"/>
            <a:chOff x="5527977" y="4868165"/>
            <a:chExt cx="1602840" cy="1468810"/>
          </a:xfrm>
        </p:grpSpPr>
        <p:pic>
          <p:nvPicPr>
            <p:cNvPr id="254" name="Grafik 253" descr="Berøringsskærm med massiv udfyldning">
              <a:extLst>
                <a:ext uri="{FF2B5EF4-FFF2-40B4-BE49-F238E27FC236}">
                  <a16:creationId xmlns:a16="http://schemas.microsoft.com/office/drawing/2014/main" id="{172089B8-2F70-494E-98C6-7ACF0BDFA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5943189" y="4868165"/>
              <a:ext cx="773967" cy="773968"/>
            </a:xfrm>
            <a:prstGeom prst="rect">
              <a:avLst/>
            </a:prstGeom>
          </p:spPr>
        </p:pic>
        <p:sp>
          <p:nvSpPr>
            <p:cNvPr id="255" name="Tekstfelt 254">
              <a:extLst>
                <a:ext uri="{FF2B5EF4-FFF2-40B4-BE49-F238E27FC236}">
                  <a16:creationId xmlns:a16="http://schemas.microsoft.com/office/drawing/2014/main" id="{A4F68E69-EBEA-45E4-8272-BA55E7953099}"/>
                </a:ext>
              </a:extLst>
            </p:cNvPr>
            <p:cNvSpPr txBox="1"/>
            <p:nvPr/>
          </p:nvSpPr>
          <p:spPr>
            <a:xfrm>
              <a:off x="5527977" y="5689520"/>
              <a:ext cx="1602840" cy="6474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04000"/>
                </a:lnSpc>
              </a:pPr>
              <a:r>
                <a:rPr lang="da-DK" sz="1200" dirty="0">
                  <a:solidFill>
                    <a:schemeClr val="accent1"/>
                  </a:solidFill>
                </a:rPr>
                <a:t>Selvbetjening</a:t>
              </a:r>
            </a:p>
            <a:p>
              <a:pPr algn="ctr">
                <a:lnSpc>
                  <a:spcPct val="104000"/>
                </a:lnSpc>
              </a:pPr>
              <a:r>
                <a:rPr lang="da-DK" sz="800" dirty="0">
                  <a:solidFill>
                    <a:schemeClr val="accent1"/>
                  </a:solidFill>
                </a:rPr>
                <a:t>(eks. link til blanketløsning)</a:t>
              </a:r>
            </a:p>
            <a:p>
              <a:pPr algn="ctr">
                <a:lnSpc>
                  <a:spcPct val="104000"/>
                </a:lnSpc>
              </a:pPr>
              <a:endParaRPr lang="da-DK" sz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73" name="Tekstfelt 272">
            <a:extLst>
              <a:ext uri="{FF2B5EF4-FFF2-40B4-BE49-F238E27FC236}">
                <a16:creationId xmlns:a16="http://schemas.microsoft.com/office/drawing/2014/main" id="{B420625C-6527-4C23-BA6F-322ED455B8D9}"/>
              </a:ext>
            </a:extLst>
          </p:cNvPr>
          <p:cNvSpPr txBox="1"/>
          <p:nvPr/>
        </p:nvSpPr>
        <p:spPr>
          <a:xfrm>
            <a:off x="7562758" y="5716590"/>
            <a:ext cx="362813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da-DK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4" name="Tekstfelt 273">
            <a:extLst>
              <a:ext uri="{FF2B5EF4-FFF2-40B4-BE49-F238E27FC236}">
                <a16:creationId xmlns:a16="http://schemas.microsoft.com/office/drawing/2014/main" id="{7AA70B2F-D5D9-46AD-88B5-AFC13BD74D99}"/>
              </a:ext>
            </a:extLst>
          </p:cNvPr>
          <p:cNvSpPr txBox="1"/>
          <p:nvPr/>
        </p:nvSpPr>
        <p:spPr>
          <a:xfrm>
            <a:off x="6487884" y="5819063"/>
            <a:ext cx="5301853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000250" lvl="4" indent="-171450" fontAlgn="ctr">
              <a:buFont typeface="Arial" panose="020B0604020202020204" pitchFamily="34" charset="0"/>
              <a:buChar char="•"/>
            </a:pPr>
            <a:r>
              <a:rPr lang="da-DK" sz="900" b="0" i="1" u="none" strike="noStrike" kern="1200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MessageHeader.Notification</a:t>
            </a:r>
            <a:endParaRPr lang="da-DK" sz="900" b="0" i="1" u="none" strike="noStrike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2000250" lvl="4" indent="-171450" fontAlgn="ctr">
              <a:buFont typeface="Arial" panose="020B0604020202020204" pitchFamily="34" charset="0"/>
              <a:buChar char="•"/>
            </a:pPr>
            <a:r>
              <a:rPr lang="da-DK" sz="900" b="0" i="1" u="none" strike="noStrike" kern="1200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MessageHeader.additionalNotification</a:t>
            </a:r>
            <a:endParaRPr lang="da-DK" sz="900" b="0" i="1" u="none" strike="noStrike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2000250" lvl="4" indent="-171450" fontAlgn="ctr">
              <a:buFont typeface="Arial" panose="020B0604020202020204" pitchFamily="34" charset="0"/>
              <a:buChar char="•"/>
            </a:pPr>
            <a:r>
              <a:rPr lang="da-DK" sz="900" b="0" i="1" u="none" strike="noStrike" kern="1200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MessageBody.Documents.MainDocument.Action</a:t>
            </a:r>
            <a:endParaRPr lang="da-DK" sz="9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00250" lvl="4" indent="-171450" fontAlgn="ctr">
              <a:buFont typeface="Arial" panose="020B0604020202020204" pitchFamily="34" charset="0"/>
              <a:buChar char="•"/>
            </a:pPr>
            <a:r>
              <a:rPr lang="da-DK" sz="900" b="0" i="1" u="none" strike="noStrike" kern="1200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MessageBody.Documents.Additionaldocument.Action</a:t>
            </a:r>
            <a:r>
              <a:rPr lang="da-DK" sz="900" b="0" i="1" u="none" strike="noStrike" kern="12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a-DK" sz="9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2000250" lvl="4" indent="-171450" fontAlgn="ctr">
              <a:buFont typeface="Arial" panose="020B0604020202020204" pitchFamily="34" charset="0"/>
              <a:buChar char="•"/>
            </a:pPr>
            <a:r>
              <a:rPr lang="da-DK" sz="900" b="0" i="1" u="none" strike="noStrike" kern="12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MessageBody.[...].</a:t>
            </a:r>
            <a:r>
              <a:rPr lang="da-DK" sz="900" b="0" i="1" u="none" strike="noStrike" kern="1200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Action.EndDateTime</a:t>
            </a:r>
            <a:endParaRPr lang="da-DK" sz="900" b="0" i="1" u="none" strike="noStrike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6" name="Billede 275">
            <a:extLst>
              <a:ext uri="{FF2B5EF4-FFF2-40B4-BE49-F238E27FC236}">
                <a16:creationId xmlns:a16="http://schemas.microsoft.com/office/drawing/2014/main" id="{66B2C90F-E5C5-4DC0-9B20-FE54945E39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9711">
            <a:off x="11774341" y="16357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7" name="Billede 276">
            <a:extLst>
              <a:ext uri="{FF2B5EF4-FFF2-40B4-BE49-F238E27FC236}">
                <a16:creationId xmlns:a16="http://schemas.microsoft.com/office/drawing/2014/main" id="{95358C61-BEA4-4262-95DD-C104730823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224760">
            <a:off x="11312363" y="217547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8" name="Pladsholder til indhold 4">
            <a:extLst>
              <a:ext uri="{FF2B5EF4-FFF2-40B4-BE49-F238E27FC236}">
                <a16:creationId xmlns:a16="http://schemas.microsoft.com/office/drawing/2014/main" id="{05158647-FFB9-49E4-AE3B-80AE0F55437F}"/>
              </a:ext>
            </a:extLst>
          </p:cNvPr>
          <p:cNvSpPr txBox="1">
            <a:spLocks/>
          </p:cNvSpPr>
          <p:nvPr/>
        </p:nvSpPr>
        <p:spPr>
          <a:xfrm>
            <a:off x="6233443" y="1095993"/>
            <a:ext cx="3802598" cy="2094374"/>
          </a:xfrm>
          <a:prstGeom prst="rect">
            <a:avLst/>
          </a:prstGeom>
        </p:spPr>
        <p:txBody>
          <a:bodyPr vert="horz" lIns="0" tIns="0" rIns="1548000" bIns="0" rtlCol="0">
            <a:noAutofit/>
          </a:bodyPr>
          <a:lstStyle>
            <a:lvl1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b="1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6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 sz="140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685800" rtl="0" eaLnBrk="1" latinLnBrk="0" hangingPunct="1">
              <a:lnSpc>
                <a:spcPct val="104000"/>
              </a:lnSpc>
              <a:spcBef>
                <a:spcPts val="0"/>
              </a:spcBef>
              <a:buFont typeface="Arial" panose="020B0604020202020204" pitchFamily="34" charset="0"/>
              <a:buChar char="›"/>
              <a:defRPr sz="1350" kern="1200">
                <a:solidFill>
                  <a:srgbClr val="003B7A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da-DK" sz="12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Indhentning af årsopgørelse </a:t>
            </a:r>
            <a:r>
              <a:rPr lang="da-DK" sz="1200" b="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fra borger ifm. vurdering i sag på beskæftigelsesområdet.</a:t>
            </a:r>
          </a:p>
          <a:p>
            <a:pPr algn="ctr">
              <a:spcAft>
                <a:spcPts val="600"/>
              </a:spcAft>
            </a:pPr>
            <a:r>
              <a:rPr lang="da-DK" sz="1200" i="1" dirty="0">
                <a:solidFill>
                  <a:schemeClr val="accent1"/>
                </a:solidFill>
              </a:rPr>
              <a:t>Høringsbrev</a:t>
            </a:r>
            <a:r>
              <a:rPr lang="da-DK" sz="1200" b="0" i="1" dirty="0">
                <a:solidFill>
                  <a:schemeClr val="accent1"/>
                </a:solidFill>
              </a:rPr>
              <a:t> til høring af borgere ifm. byggeri</a:t>
            </a:r>
          </a:p>
        </p:txBody>
      </p:sp>
      <p:pic>
        <p:nvPicPr>
          <p:cNvPr id="279" name="Billede 278">
            <a:extLst>
              <a:ext uri="{FF2B5EF4-FFF2-40B4-BE49-F238E27FC236}">
                <a16:creationId xmlns:a16="http://schemas.microsoft.com/office/drawing/2014/main" id="{5550F9F2-7ED4-43C7-9193-97955E1B07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9711">
            <a:off x="6343144" y="315319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0" name="Billede 279">
            <a:extLst>
              <a:ext uri="{FF2B5EF4-FFF2-40B4-BE49-F238E27FC236}">
                <a16:creationId xmlns:a16="http://schemas.microsoft.com/office/drawing/2014/main" id="{12A3C7DA-E3E8-4128-8115-B2CC7CFAE6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9711">
            <a:off x="7187673" y="287811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2" name="Billede 281">
            <a:extLst>
              <a:ext uri="{FF2B5EF4-FFF2-40B4-BE49-F238E27FC236}">
                <a16:creationId xmlns:a16="http://schemas.microsoft.com/office/drawing/2014/main" id="{B640B571-CED4-44AD-99D8-E89BA51C4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6297">
            <a:off x="7919666" y="-190675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3" name="Billede 282">
            <a:extLst>
              <a:ext uri="{FF2B5EF4-FFF2-40B4-BE49-F238E27FC236}">
                <a16:creationId xmlns:a16="http://schemas.microsoft.com/office/drawing/2014/main" id="{4BA651BE-BFE6-4DE6-BCB5-1901193361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3248">
            <a:off x="5429712" y="107504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4" name="Billede 283">
            <a:extLst>
              <a:ext uri="{FF2B5EF4-FFF2-40B4-BE49-F238E27FC236}">
                <a16:creationId xmlns:a16="http://schemas.microsoft.com/office/drawing/2014/main" id="{2069567D-18CC-4FF8-9FA0-CD60A74CDA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6297">
            <a:off x="6295414" y="-169521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5" name="Billede 284">
            <a:extLst>
              <a:ext uri="{FF2B5EF4-FFF2-40B4-BE49-F238E27FC236}">
                <a16:creationId xmlns:a16="http://schemas.microsoft.com/office/drawing/2014/main" id="{FC086BC2-9BB9-4A79-9D4A-7F2F41CF8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9711">
            <a:off x="5861156" y="42434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6" name="Billede 285">
            <a:extLst>
              <a:ext uri="{FF2B5EF4-FFF2-40B4-BE49-F238E27FC236}">
                <a16:creationId xmlns:a16="http://schemas.microsoft.com/office/drawing/2014/main" id="{71884F1F-F346-4C4C-B510-450BCCF010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9711">
            <a:off x="7408912" y="-19566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7" name="Billede 286">
            <a:extLst>
              <a:ext uri="{FF2B5EF4-FFF2-40B4-BE49-F238E27FC236}">
                <a16:creationId xmlns:a16="http://schemas.microsoft.com/office/drawing/2014/main" id="{639EDF49-48BD-4783-BC0F-381FA7CAE4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224760">
            <a:off x="6797213" y="-199569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8" name="Billede 287">
            <a:extLst>
              <a:ext uri="{FF2B5EF4-FFF2-40B4-BE49-F238E27FC236}">
                <a16:creationId xmlns:a16="http://schemas.microsoft.com/office/drawing/2014/main" id="{5C7F0DB6-A367-4F63-BEF7-E0C64C78CB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9711">
            <a:off x="8741154" y="180095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0" name="Billede 289">
            <a:extLst>
              <a:ext uri="{FF2B5EF4-FFF2-40B4-BE49-F238E27FC236}">
                <a16:creationId xmlns:a16="http://schemas.microsoft.com/office/drawing/2014/main" id="{60FA3B1B-80E5-41E3-A030-EE796B188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39520">
            <a:off x="7810842" y="269839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1" name="Billede 290">
            <a:extLst>
              <a:ext uri="{FF2B5EF4-FFF2-40B4-BE49-F238E27FC236}">
                <a16:creationId xmlns:a16="http://schemas.microsoft.com/office/drawing/2014/main" id="{7BF682F4-08AB-4C51-9466-0BF4B06CEB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39520">
            <a:off x="8163283" y="402556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5" name="Billede 214">
            <a:extLst>
              <a:ext uri="{FF2B5EF4-FFF2-40B4-BE49-F238E27FC236}">
                <a16:creationId xmlns:a16="http://schemas.microsoft.com/office/drawing/2014/main" id="{CF3EE08C-9280-44D0-BB53-9986F9105D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39520">
            <a:off x="8497849" y="545463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9" name="Billede 288">
            <a:extLst>
              <a:ext uri="{FF2B5EF4-FFF2-40B4-BE49-F238E27FC236}">
                <a16:creationId xmlns:a16="http://schemas.microsoft.com/office/drawing/2014/main" id="{8B11019E-39B5-485A-9575-2C338CC49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6297">
            <a:off x="8753059" y="809696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5" name="Billede 274">
            <a:extLst>
              <a:ext uri="{FF2B5EF4-FFF2-40B4-BE49-F238E27FC236}">
                <a16:creationId xmlns:a16="http://schemas.microsoft.com/office/drawing/2014/main" id="{D85CC74B-32FE-45DD-868B-6870208A8E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39711">
            <a:off x="8648365" y="1121139"/>
            <a:ext cx="535038" cy="369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6" name="Pil: højre 85">
            <a:extLst>
              <a:ext uri="{FF2B5EF4-FFF2-40B4-BE49-F238E27FC236}">
                <a16:creationId xmlns:a16="http://schemas.microsoft.com/office/drawing/2014/main" id="{7BE2ED91-20E6-42CC-B5B4-4170B18D63E0}"/>
              </a:ext>
            </a:extLst>
          </p:cNvPr>
          <p:cNvSpPr/>
          <p:nvPr/>
        </p:nvSpPr>
        <p:spPr>
          <a:xfrm>
            <a:off x="5835534" y="5816180"/>
            <a:ext cx="2134038" cy="678746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r>
              <a:rPr lang="da-DK" sz="1100" dirty="0">
                <a:solidFill>
                  <a:schemeClr val="accent6">
                    <a:lumMod val="75000"/>
                  </a:schemeClr>
                </a:solidFill>
              </a:rPr>
              <a:t>MeMo-referencer</a:t>
            </a:r>
          </a:p>
        </p:txBody>
      </p:sp>
      <p:sp>
        <p:nvSpPr>
          <p:cNvPr id="293" name="Ligebenet trekant 292">
            <a:extLst>
              <a:ext uri="{FF2B5EF4-FFF2-40B4-BE49-F238E27FC236}">
                <a16:creationId xmlns:a16="http://schemas.microsoft.com/office/drawing/2014/main" id="{6A13F5F9-A067-47DB-B6B3-042119684EBA}"/>
              </a:ext>
            </a:extLst>
          </p:cNvPr>
          <p:cNvSpPr/>
          <p:nvPr/>
        </p:nvSpPr>
        <p:spPr>
          <a:xfrm flipV="1">
            <a:off x="8519046" y="4009265"/>
            <a:ext cx="630368" cy="13837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600" dirty="0" err="1">
              <a:solidFill>
                <a:schemeClr val="tx2"/>
              </a:solidFill>
            </a:endParaRPr>
          </a:p>
        </p:txBody>
      </p:sp>
      <p:sp>
        <p:nvSpPr>
          <p:cNvPr id="300" name="Rektangel 299">
            <a:extLst>
              <a:ext uri="{FF2B5EF4-FFF2-40B4-BE49-F238E27FC236}">
                <a16:creationId xmlns:a16="http://schemas.microsoft.com/office/drawing/2014/main" id="{5920495C-B957-4093-AEB3-0F98D047946E}"/>
              </a:ext>
            </a:extLst>
          </p:cNvPr>
          <p:cNvSpPr/>
          <p:nvPr/>
        </p:nvSpPr>
        <p:spPr>
          <a:xfrm>
            <a:off x="5107103" y="2636583"/>
            <a:ext cx="978773" cy="12263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chemeClr val="tx1"/>
                </a:solidFill>
              </a:rPr>
              <a:t>Arketype</a:t>
            </a:r>
          </a:p>
        </p:txBody>
      </p:sp>
      <p:sp>
        <p:nvSpPr>
          <p:cNvPr id="301" name="Rektangel 300">
            <a:extLst>
              <a:ext uri="{FF2B5EF4-FFF2-40B4-BE49-F238E27FC236}">
                <a16:creationId xmlns:a16="http://schemas.microsoft.com/office/drawing/2014/main" id="{FD2D5043-7417-4D68-8727-F48B73DAD749}"/>
              </a:ext>
            </a:extLst>
          </p:cNvPr>
          <p:cNvSpPr/>
          <p:nvPr/>
        </p:nvSpPr>
        <p:spPr>
          <a:xfrm>
            <a:off x="5107103" y="1013161"/>
            <a:ext cx="978773" cy="122634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chemeClr val="accent6"/>
                </a:solidFill>
              </a:rPr>
              <a:t>Brevtyper</a:t>
            </a:r>
          </a:p>
        </p:txBody>
      </p:sp>
      <p:sp>
        <p:nvSpPr>
          <p:cNvPr id="302" name="Rektangel 301">
            <a:extLst>
              <a:ext uri="{FF2B5EF4-FFF2-40B4-BE49-F238E27FC236}">
                <a16:creationId xmlns:a16="http://schemas.microsoft.com/office/drawing/2014/main" id="{27A8125C-1F9C-4D83-8C27-3483E8E94DC7}"/>
              </a:ext>
            </a:extLst>
          </p:cNvPr>
          <p:cNvSpPr/>
          <p:nvPr/>
        </p:nvSpPr>
        <p:spPr>
          <a:xfrm>
            <a:off x="5109624" y="4260006"/>
            <a:ext cx="978773" cy="1360377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err="1">
                <a:solidFill>
                  <a:schemeClr val="accent2"/>
                </a:solidFill>
              </a:rPr>
              <a:t>Opmærk-ning</a:t>
            </a:r>
            <a:endParaRPr lang="da-DK" sz="1400" dirty="0">
              <a:solidFill>
                <a:schemeClr val="accent2"/>
              </a:solidFill>
            </a:endParaRP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6AA560CA-222D-4BB6-9E10-6E5302151EEA}"/>
              </a:ext>
            </a:extLst>
          </p:cNvPr>
          <p:cNvCxnSpPr>
            <a:stCxn id="301" idx="2"/>
            <a:endCxn id="300" idx="0"/>
          </p:cNvCxnSpPr>
          <p:nvPr/>
        </p:nvCxnSpPr>
        <p:spPr>
          <a:xfrm>
            <a:off x="5596490" y="2239505"/>
            <a:ext cx="0" cy="39707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ge pilforbindelse 70">
            <a:extLst>
              <a:ext uri="{FF2B5EF4-FFF2-40B4-BE49-F238E27FC236}">
                <a16:creationId xmlns:a16="http://schemas.microsoft.com/office/drawing/2014/main" id="{97D6453B-3CC9-4A78-B798-1645D4A63FF6}"/>
              </a:ext>
            </a:extLst>
          </p:cNvPr>
          <p:cNvCxnSpPr>
            <a:cxnSpLocks/>
            <a:stCxn id="300" idx="2"/>
            <a:endCxn id="302" idx="0"/>
          </p:cNvCxnSpPr>
          <p:nvPr/>
        </p:nvCxnSpPr>
        <p:spPr>
          <a:xfrm>
            <a:off x="5596490" y="3862927"/>
            <a:ext cx="2521" cy="39707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46A2B579-ACB3-4A11-8ED4-23735E4D3487}"/>
              </a:ext>
            </a:extLst>
          </p:cNvPr>
          <p:cNvCxnSpPr>
            <a:stCxn id="302" idx="2"/>
            <a:endCxn id="86" idx="1"/>
          </p:cNvCxnSpPr>
          <p:nvPr/>
        </p:nvCxnSpPr>
        <p:spPr>
          <a:xfrm rot="16200000" flipH="1">
            <a:off x="5449687" y="5769706"/>
            <a:ext cx="535170" cy="236523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807765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F73DB85-FC31-49EC-B5F5-59B65239B5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7336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F73DB85-FC31-49EC-B5F5-59B65239B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FD32460-C1A5-46E8-B8B5-60176359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da-DK" sz="2930" dirty="0"/>
              <a:t>Øvelse 6.0: ‘Top-</a:t>
            </a:r>
            <a:r>
              <a:rPr lang="da-DK" sz="2930" dirty="0" err="1"/>
              <a:t>down</a:t>
            </a:r>
            <a:r>
              <a:rPr lang="da-DK" sz="2930" dirty="0"/>
              <a:t>’ inddeling af brevtyper i arketyper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57307-AB97-484F-AC32-A1FFCDA050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3045" y="1410899"/>
            <a:ext cx="4822715" cy="4754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1500" b="0" dirty="0">
                <a:solidFill>
                  <a:schemeClr val="tx2"/>
                </a:solidFill>
              </a:rPr>
              <a:t>Hvis man på forhånd har valgt, at man vil benytte sig af KL-projektets arketyper for MeMo-opmærkning, kan man med fordel bede deltagere placere afdækkede brevtyper i ‘kasser’ for hver arketype. Denne ‘top-</a:t>
            </a:r>
            <a:r>
              <a:rPr lang="da-DK" sz="1500" b="0" dirty="0" err="1">
                <a:solidFill>
                  <a:schemeClr val="tx2"/>
                </a:solidFill>
              </a:rPr>
              <a:t>down</a:t>
            </a:r>
            <a:r>
              <a:rPr lang="da-DK" sz="1500" b="0" dirty="0">
                <a:solidFill>
                  <a:schemeClr val="tx2"/>
                </a:solidFill>
              </a:rPr>
              <a:t>’ tilgang har til sigte at understøtte en effektiv kategorisering mhp. på den videre analyse. </a:t>
            </a:r>
          </a:p>
          <a:p>
            <a:pPr>
              <a:buNone/>
            </a:pPr>
            <a:r>
              <a:rPr lang="da-DK" sz="1400" b="1" dirty="0">
                <a:solidFill>
                  <a:schemeClr val="accent2"/>
                </a:solidFill>
              </a:rPr>
              <a:t>Vejledning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dirty="0">
                <a:solidFill>
                  <a:schemeClr val="tx2"/>
                </a:solidFill>
              </a:rPr>
              <a:t>P</a:t>
            </a:r>
            <a:r>
              <a:rPr lang="da-DK" sz="1400" b="0" dirty="0">
                <a:solidFill>
                  <a:schemeClr val="tx2"/>
                </a:solidFill>
              </a:rPr>
              <a:t>rioritet-kvadranten i Øvelse 5, og flytter dem over i kassen for den arketype, de finder bedst svarende </a:t>
            </a:r>
            <a:r>
              <a:rPr lang="da-DK" sz="1400" b="0">
                <a:solidFill>
                  <a:schemeClr val="tx2"/>
                </a:solidFill>
              </a:rPr>
              <a:t>til brevtypen.</a:t>
            </a:r>
            <a:endParaRPr lang="da-DK" sz="1400" b="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400" b="0" dirty="0">
                <a:solidFill>
                  <a:schemeClr val="tx2"/>
                </a:solidFill>
              </a:rPr>
              <a:t>Når alle brevtyper er flyttet gennemgås og tilpasses resultatet i plenum.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b="0" dirty="0">
                <a:solidFill>
                  <a:schemeClr val="tx2"/>
                </a:solidFill>
              </a:rPr>
              <a:t>Herefter udfylder hver deltager min. én arketype-skabelon, hvor flere brevtyper inkluderes under. </a:t>
            </a:r>
          </a:p>
          <a:p>
            <a:r>
              <a:rPr lang="da-DK" sz="1400" b="1" dirty="0">
                <a:solidFill>
                  <a:schemeClr val="accent5"/>
                </a:solidFill>
              </a:rPr>
              <a:t>Forudsætning</a:t>
            </a:r>
          </a:p>
          <a:p>
            <a:r>
              <a:rPr lang="da-DK" sz="1400" b="0" dirty="0"/>
              <a:t>Denne øvelse forudsætter, at deltagerne er introduceret til og forstår konceptet for arketyperne, samt den enkelte arketypes karakteristik.</a:t>
            </a:r>
          </a:p>
          <a:p>
            <a:endParaRPr lang="da-DK" sz="1400" b="0" dirty="0">
              <a:solidFill>
                <a:schemeClr val="tx2"/>
              </a:solidFill>
            </a:endParaRPr>
          </a:p>
        </p:txBody>
      </p:sp>
      <p:grpSp>
        <p:nvGrpSpPr>
          <p:cNvPr id="37" name="Gruppe 72">
            <a:extLst>
              <a:ext uri="{FF2B5EF4-FFF2-40B4-BE49-F238E27FC236}">
                <a16:creationId xmlns:a16="http://schemas.microsoft.com/office/drawing/2014/main" id="{2557CF11-15C1-494A-9FF7-A24A07E07344}"/>
              </a:ext>
            </a:extLst>
          </p:cNvPr>
          <p:cNvGrpSpPr/>
          <p:nvPr/>
        </p:nvGrpSpPr>
        <p:grpSpPr>
          <a:xfrm>
            <a:off x="711533" y="1410899"/>
            <a:ext cx="5714999" cy="1214664"/>
            <a:chOff x="5057616" y="1687936"/>
            <a:chExt cx="6601618" cy="1403106"/>
          </a:xfrm>
        </p:grpSpPr>
        <p:sp>
          <p:nvSpPr>
            <p:cNvPr id="38" name="Kube 48">
              <a:extLst>
                <a:ext uri="{FF2B5EF4-FFF2-40B4-BE49-F238E27FC236}">
                  <a16:creationId xmlns:a16="http://schemas.microsoft.com/office/drawing/2014/main" id="{012D6AE4-9755-4083-B8E2-3CA444E50AE6}"/>
                </a:ext>
              </a:extLst>
            </p:cNvPr>
            <p:cNvSpPr/>
            <p:nvPr/>
          </p:nvSpPr>
          <p:spPr>
            <a:xfrm>
              <a:off x="5060825" y="2014727"/>
              <a:ext cx="1118102" cy="1076315"/>
            </a:xfrm>
            <a:prstGeom prst="cube">
              <a:avLst>
                <a:gd name="adj" fmla="val 26544"/>
              </a:avLst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4000"/>
                </a:lnSpc>
              </a:pPr>
              <a:endParaRPr lang="da-DK" sz="1000" dirty="0">
                <a:solidFill>
                  <a:schemeClr val="bg1"/>
                </a:solidFill>
              </a:endParaRPr>
            </a:p>
          </p:txBody>
        </p:sp>
        <p:sp>
          <p:nvSpPr>
            <p:cNvPr id="39" name="Kube 49">
              <a:extLst>
                <a:ext uri="{FF2B5EF4-FFF2-40B4-BE49-F238E27FC236}">
                  <a16:creationId xmlns:a16="http://schemas.microsoft.com/office/drawing/2014/main" id="{17B9F470-2FE1-4CBD-8CC5-082D3699EFC8}"/>
                </a:ext>
              </a:extLst>
            </p:cNvPr>
            <p:cNvSpPr/>
            <p:nvPr/>
          </p:nvSpPr>
          <p:spPr>
            <a:xfrm>
              <a:off x="6156886" y="2014727"/>
              <a:ext cx="1118102" cy="1076315"/>
            </a:xfrm>
            <a:prstGeom prst="cube">
              <a:avLst>
                <a:gd name="adj" fmla="val 26544"/>
              </a:avLst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4000"/>
                </a:lnSpc>
              </a:pPr>
              <a:endParaRPr lang="da-DK" sz="1000" dirty="0">
                <a:solidFill>
                  <a:schemeClr val="bg1"/>
                </a:solidFill>
              </a:endParaRPr>
            </a:p>
          </p:txBody>
        </p:sp>
        <p:sp>
          <p:nvSpPr>
            <p:cNvPr id="40" name="Kube 50">
              <a:extLst>
                <a:ext uri="{FF2B5EF4-FFF2-40B4-BE49-F238E27FC236}">
                  <a16:creationId xmlns:a16="http://schemas.microsoft.com/office/drawing/2014/main" id="{1CDE731F-557D-405D-8FEF-EB533E45CEDA}"/>
                </a:ext>
              </a:extLst>
            </p:cNvPr>
            <p:cNvSpPr/>
            <p:nvPr/>
          </p:nvSpPr>
          <p:spPr>
            <a:xfrm>
              <a:off x="7252947" y="2014727"/>
              <a:ext cx="1118102" cy="1076315"/>
            </a:xfrm>
            <a:prstGeom prst="cube">
              <a:avLst>
                <a:gd name="adj" fmla="val 26544"/>
              </a:avLst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4000"/>
                </a:lnSpc>
              </a:pPr>
              <a:endParaRPr lang="da-DK" sz="1000" dirty="0">
                <a:solidFill>
                  <a:schemeClr val="bg1"/>
                </a:solidFill>
              </a:endParaRPr>
            </a:p>
          </p:txBody>
        </p:sp>
        <p:sp>
          <p:nvSpPr>
            <p:cNvPr id="41" name="Kube 51">
              <a:extLst>
                <a:ext uri="{FF2B5EF4-FFF2-40B4-BE49-F238E27FC236}">
                  <a16:creationId xmlns:a16="http://schemas.microsoft.com/office/drawing/2014/main" id="{5380B73A-71A8-476D-B12F-F27D2CC3AFF0}"/>
                </a:ext>
              </a:extLst>
            </p:cNvPr>
            <p:cNvSpPr/>
            <p:nvPr/>
          </p:nvSpPr>
          <p:spPr>
            <a:xfrm>
              <a:off x="8349008" y="2014727"/>
              <a:ext cx="1118102" cy="1076315"/>
            </a:xfrm>
            <a:prstGeom prst="cube">
              <a:avLst>
                <a:gd name="adj" fmla="val 26544"/>
              </a:avLst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4000"/>
                </a:lnSpc>
              </a:pPr>
              <a:endParaRPr lang="da-DK" sz="1000" dirty="0">
                <a:solidFill>
                  <a:schemeClr val="bg1"/>
                </a:solidFill>
              </a:endParaRPr>
            </a:p>
          </p:txBody>
        </p:sp>
        <p:sp>
          <p:nvSpPr>
            <p:cNvPr id="42" name="Kube 52">
              <a:extLst>
                <a:ext uri="{FF2B5EF4-FFF2-40B4-BE49-F238E27FC236}">
                  <a16:creationId xmlns:a16="http://schemas.microsoft.com/office/drawing/2014/main" id="{2BE746F9-30CA-484E-8317-89AC52CFE50D}"/>
                </a:ext>
              </a:extLst>
            </p:cNvPr>
            <p:cNvSpPr/>
            <p:nvPr/>
          </p:nvSpPr>
          <p:spPr>
            <a:xfrm>
              <a:off x="9445070" y="2014727"/>
              <a:ext cx="1118102" cy="1076315"/>
            </a:xfrm>
            <a:prstGeom prst="cube">
              <a:avLst>
                <a:gd name="adj" fmla="val 26544"/>
              </a:avLst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4000"/>
                </a:lnSpc>
              </a:pPr>
              <a:endParaRPr lang="da-DK" sz="1000" dirty="0">
                <a:solidFill>
                  <a:schemeClr val="bg1"/>
                </a:solidFill>
              </a:endParaRPr>
            </a:p>
          </p:txBody>
        </p:sp>
        <p:sp>
          <p:nvSpPr>
            <p:cNvPr id="43" name="Kube 53">
              <a:extLst>
                <a:ext uri="{FF2B5EF4-FFF2-40B4-BE49-F238E27FC236}">
                  <a16:creationId xmlns:a16="http://schemas.microsoft.com/office/drawing/2014/main" id="{70E8D0A3-D263-41A6-9894-933A401DF4FF}"/>
                </a:ext>
              </a:extLst>
            </p:cNvPr>
            <p:cNvSpPr/>
            <p:nvPr/>
          </p:nvSpPr>
          <p:spPr>
            <a:xfrm>
              <a:off x="10541132" y="2014727"/>
              <a:ext cx="1118102" cy="1076315"/>
            </a:xfrm>
            <a:prstGeom prst="cube">
              <a:avLst>
                <a:gd name="adj" fmla="val 26544"/>
              </a:avLst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4000"/>
                </a:lnSpc>
              </a:pPr>
              <a:endParaRPr lang="da-DK" sz="1000" dirty="0">
                <a:solidFill>
                  <a:schemeClr val="bg1"/>
                </a:solidFill>
              </a:endParaRPr>
            </a:p>
          </p:txBody>
        </p:sp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0F7895B8-C685-432A-8A90-029FE11A0428}"/>
                </a:ext>
              </a:extLst>
            </p:cNvPr>
            <p:cNvSpPr/>
            <p:nvPr/>
          </p:nvSpPr>
          <p:spPr>
            <a:xfrm>
              <a:off x="5311260" y="2125292"/>
              <a:ext cx="607804" cy="56935"/>
            </a:xfrm>
            <a:prstGeom prst="parallelogram">
              <a:avLst>
                <a:gd name="adj" fmla="val 97696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4000"/>
                </a:lnSpc>
              </a:pPr>
              <a:endParaRPr lang="da-DK" sz="1050" dirty="0" err="1">
                <a:solidFill>
                  <a:schemeClr val="tx2"/>
                </a:solidFill>
              </a:endParaRPr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33E736D6-C5F1-45EC-9C84-AB13466EE0D0}"/>
                </a:ext>
              </a:extLst>
            </p:cNvPr>
            <p:cNvSpPr/>
            <p:nvPr/>
          </p:nvSpPr>
          <p:spPr>
            <a:xfrm>
              <a:off x="6412035" y="2125292"/>
              <a:ext cx="607804" cy="56935"/>
            </a:xfrm>
            <a:prstGeom prst="parallelogram">
              <a:avLst>
                <a:gd name="adj" fmla="val 97696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4000"/>
                </a:lnSpc>
              </a:pPr>
              <a:endParaRPr lang="da-DK" sz="1050" dirty="0" err="1">
                <a:solidFill>
                  <a:schemeClr val="tx2"/>
                </a:solidFill>
              </a:endParaRPr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BD1720AF-9C52-4035-A18E-8DEECE5575AC}"/>
                </a:ext>
              </a:extLst>
            </p:cNvPr>
            <p:cNvSpPr/>
            <p:nvPr/>
          </p:nvSpPr>
          <p:spPr>
            <a:xfrm>
              <a:off x="7508096" y="2113261"/>
              <a:ext cx="607804" cy="56935"/>
            </a:xfrm>
            <a:prstGeom prst="parallelogram">
              <a:avLst>
                <a:gd name="adj" fmla="val 97696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4000"/>
                </a:lnSpc>
              </a:pPr>
              <a:endParaRPr lang="da-DK" sz="1050" dirty="0" err="1">
                <a:solidFill>
                  <a:schemeClr val="tx2"/>
                </a:solidFill>
              </a:endParaRPr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73381E21-E9E8-4E27-82B1-16615DA3215D}"/>
                </a:ext>
              </a:extLst>
            </p:cNvPr>
            <p:cNvSpPr/>
            <p:nvPr/>
          </p:nvSpPr>
          <p:spPr>
            <a:xfrm>
              <a:off x="8608871" y="2113261"/>
              <a:ext cx="607804" cy="56935"/>
            </a:xfrm>
            <a:prstGeom prst="parallelogram">
              <a:avLst>
                <a:gd name="adj" fmla="val 97696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4000"/>
                </a:lnSpc>
              </a:pPr>
              <a:endParaRPr lang="da-DK" sz="1050" dirty="0" err="1">
                <a:solidFill>
                  <a:schemeClr val="tx2"/>
                </a:solidFill>
              </a:endParaRPr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63F3A71B-5692-45BE-BC5B-6CE7F36BDCFA}"/>
                </a:ext>
              </a:extLst>
            </p:cNvPr>
            <p:cNvSpPr/>
            <p:nvPr/>
          </p:nvSpPr>
          <p:spPr>
            <a:xfrm>
              <a:off x="9704933" y="2113261"/>
              <a:ext cx="607804" cy="56935"/>
            </a:xfrm>
            <a:prstGeom prst="parallelogram">
              <a:avLst>
                <a:gd name="adj" fmla="val 97696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4000"/>
                </a:lnSpc>
              </a:pPr>
              <a:endParaRPr lang="da-DK" sz="1050" dirty="0" err="1">
                <a:solidFill>
                  <a:schemeClr val="tx2"/>
                </a:solidFill>
              </a:endParaRPr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4E3E2F21-6459-4B54-BA0E-AB05A1A97E74}"/>
                </a:ext>
              </a:extLst>
            </p:cNvPr>
            <p:cNvSpPr/>
            <p:nvPr/>
          </p:nvSpPr>
          <p:spPr>
            <a:xfrm>
              <a:off x="10805708" y="2113261"/>
              <a:ext cx="607804" cy="56935"/>
            </a:xfrm>
            <a:prstGeom prst="parallelogram">
              <a:avLst>
                <a:gd name="adj" fmla="val 97696"/>
              </a:avLst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4000"/>
                </a:lnSpc>
              </a:pPr>
              <a:endParaRPr lang="da-DK" sz="1050" dirty="0" err="1">
                <a:solidFill>
                  <a:schemeClr val="tx2"/>
                </a:solidFill>
              </a:endParaRPr>
            </a:p>
          </p:txBody>
        </p:sp>
        <p:pic>
          <p:nvPicPr>
            <p:cNvPr id="50" name="Billede 60">
              <a:extLst>
                <a:ext uri="{FF2B5EF4-FFF2-40B4-BE49-F238E27FC236}">
                  <a16:creationId xmlns:a16="http://schemas.microsoft.com/office/drawing/2014/main" id="{DAD7BA92-7FB8-4BCA-883E-C7E5FB831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44" b="96641" l="8835" r="92105">
                          <a14:foregroundMark x1="32707" y1="94832" x2="34962" y2="96382"/>
                          <a14:foregroundMark x1="92669" y1="94832" x2="90414" y2="95866"/>
                          <a14:foregroundMark x1="55639" y1="96899" x2="58647" y2="96899"/>
                          <a14:foregroundMark x1="60150" y1="57364" x2="58835" y2="67700"/>
                          <a14:foregroundMark x1="39850" y1="41085" x2="30263" y2="48062"/>
                          <a14:foregroundMark x1="34774" y1="71576" x2="40602" y2="86305"/>
                          <a14:foregroundMark x1="57143" y1="44961" x2="58835" y2="78811"/>
                          <a14:foregroundMark x1="58835" y1="78811" x2="59398" y2="77519"/>
                          <a14:foregroundMark x1="63722" y1="94832" x2="70113" y2="95866"/>
                          <a14:foregroundMark x1="8835" y1="48837" x2="8835" y2="48837"/>
                          <a14:foregroundMark x1="53195" y1="9044" x2="53195" y2="9044"/>
                          <a14:foregroundMark x1="53759" y1="9044" x2="53759" y2="90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05513" y="1700391"/>
              <a:ext cx="670354" cy="487645"/>
            </a:xfrm>
            <a:prstGeom prst="rect">
              <a:avLst/>
            </a:prstGeom>
          </p:spPr>
        </p:pic>
        <p:pic>
          <p:nvPicPr>
            <p:cNvPr id="51" name="Billede 61">
              <a:extLst>
                <a:ext uri="{FF2B5EF4-FFF2-40B4-BE49-F238E27FC236}">
                  <a16:creationId xmlns:a16="http://schemas.microsoft.com/office/drawing/2014/main" id="{1BCF2235-9C78-4A7E-9B23-E61F7527D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44" b="96641" l="8835" r="92105">
                          <a14:foregroundMark x1="32707" y1="94832" x2="34962" y2="96382"/>
                          <a14:foregroundMark x1="92669" y1="94832" x2="90414" y2="95866"/>
                          <a14:foregroundMark x1="55639" y1="96899" x2="58647" y2="96899"/>
                          <a14:foregroundMark x1="60150" y1="57364" x2="58835" y2="67700"/>
                          <a14:foregroundMark x1="39850" y1="41085" x2="30263" y2="48062"/>
                          <a14:foregroundMark x1="34774" y1="71576" x2="40602" y2="86305"/>
                          <a14:foregroundMark x1="57143" y1="44961" x2="58835" y2="78811"/>
                          <a14:foregroundMark x1="58835" y1="78811" x2="59398" y2="77519"/>
                          <a14:foregroundMark x1="63722" y1="94832" x2="70113" y2="95866"/>
                          <a14:foregroundMark x1="8835" y1="48837" x2="8835" y2="48837"/>
                          <a14:foregroundMark x1="53195" y1="9044" x2="53195" y2="9044"/>
                          <a14:foregroundMark x1="53759" y1="9044" x2="53759" y2="90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01574" y="1700391"/>
              <a:ext cx="670354" cy="487645"/>
            </a:xfrm>
            <a:prstGeom prst="rect">
              <a:avLst/>
            </a:prstGeom>
          </p:spPr>
        </p:pic>
        <p:pic>
          <p:nvPicPr>
            <p:cNvPr id="52" name="Billede 62">
              <a:extLst>
                <a:ext uri="{FF2B5EF4-FFF2-40B4-BE49-F238E27FC236}">
                  <a16:creationId xmlns:a16="http://schemas.microsoft.com/office/drawing/2014/main" id="{B826A4B8-90AD-43B2-922E-1025346F4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44" b="96641" l="8835" r="92105">
                          <a14:foregroundMark x1="32707" y1="94832" x2="34962" y2="96382"/>
                          <a14:foregroundMark x1="92669" y1="94832" x2="90414" y2="95866"/>
                          <a14:foregroundMark x1="55639" y1="96899" x2="58647" y2="96899"/>
                          <a14:foregroundMark x1="60150" y1="57364" x2="58835" y2="67700"/>
                          <a14:foregroundMark x1="39850" y1="41085" x2="30263" y2="48062"/>
                          <a14:foregroundMark x1="34774" y1="71576" x2="40602" y2="86305"/>
                          <a14:foregroundMark x1="57143" y1="44961" x2="58835" y2="78811"/>
                          <a14:foregroundMark x1="58835" y1="78811" x2="59398" y2="77519"/>
                          <a14:foregroundMark x1="63722" y1="94832" x2="70113" y2="95866"/>
                          <a14:foregroundMark x1="8835" y1="48837" x2="8835" y2="48837"/>
                          <a14:foregroundMark x1="53195" y1="9044" x2="53195" y2="9044"/>
                          <a14:foregroundMark x1="53759" y1="9044" x2="53759" y2="90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11530" y="1687936"/>
              <a:ext cx="670354" cy="487645"/>
            </a:xfrm>
            <a:prstGeom prst="rect">
              <a:avLst/>
            </a:prstGeom>
          </p:spPr>
        </p:pic>
        <p:pic>
          <p:nvPicPr>
            <p:cNvPr id="53" name="Billede 63">
              <a:extLst>
                <a:ext uri="{FF2B5EF4-FFF2-40B4-BE49-F238E27FC236}">
                  <a16:creationId xmlns:a16="http://schemas.microsoft.com/office/drawing/2014/main" id="{A961A7F6-265E-4BF0-B961-849197DDD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44" b="96641" l="8835" r="92105">
                          <a14:foregroundMark x1="32707" y1="94832" x2="34962" y2="96382"/>
                          <a14:foregroundMark x1="92669" y1="94832" x2="90414" y2="95866"/>
                          <a14:foregroundMark x1="55639" y1="96899" x2="58647" y2="96899"/>
                          <a14:foregroundMark x1="60150" y1="57364" x2="58835" y2="67700"/>
                          <a14:foregroundMark x1="39850" y1="41085" x2="30263" y2="48062"/>
                          <a14:foregroundMark x1="34774" y1="71576" x2="40602" y2="86305"/>
                          <a14:foregroundMark x1="57143" y1="44961" x2="58835" y2="78811"/>
                          <a14:foregroundMark x1="58835" y1="78811" x2="59398" y2="77519"/>
                          <a14:foregroundMark x1="63722" y1="94832" x2="70113" y2="95866"/>
                          <a14:foregroundMark x1="8835" y1="48837" x2="8835" y2="48837"/>
                          <a14:foregroundMark x1="53195" y1="9044" x2="53195" y2="9044"/>
                          <a14:foregroundMark x1="53759" y1="9044" x2="53759" y2="90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07591" y="1687936"/>
              <a:ext cx="670354" cy="487645"/>
            </a:xfrm>
            <a:prstGeom prst="rect">
              <a:avLst/>
            </a:prstGeom>
          </p:spPr>
        </p:pic>
        <p:pic>
          <p:nvPicPr>
            <p:cNvPr id="54" name="Billede 64">
              <a:extLst>
                <a:ext uri="{FF2B5EF4-FFF2-40B4-BE49-F238E27FC236}">
                  <a16:creationId xmlns:a16="http://schemas.microsoft.com/office/drawing/2014/main" id="{92FBCF2D-55FA-40F6-B168-C85E7A5F4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44" b="96641" l="8835" r="92105">
                          <a14:foregroundMark x1="32707" y1="94832" x2="34962" y2="96382"/>
                          <a14:foregroundMark x1="92669" y1="94832" x2="90414" y2="95866"/>
                          <a14:foregroundMark x1="55639" y1="96899" x2="58647" y2="96899"/>
                          <a14:foregroundMark x1="60150" y1="57364" x2="58835" y2="67700"/>
                          <a14:foregroundMark x1="39850" y1="41085" x2="30263" y2="48062"/>
                          <a14:foregroundMark x1="34774" y1="71576" x2="40602" y2="86305"/>
                          <a14:foregroundMark x1="57143" y1="44961" x2="58835" y2="78811"/>
                          <a14:foregroundMark x1="58835" y1="78811" x2="59398" y2="77519"/>
                          <a14:foregroundMark x1="63722" y1="94832" x2="70113" y2="95866"/>
                          <a14:foregroundMark x1="8835" y1="48837" x2="8835" y2="48837"/>
                          <a14:foregroundMark x1="53195" y1="9044" x2="53195" y2="9044"/>
                          <a14:foregroundMark x1="53759" y1="9044" x2="53759" y2="90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16932" y="1687936"/>
              <a:ext cx="670354" cy="487645"/>
            </a:xfrm>
            <a:prstGeom prst="rect">
              <a:avLst/>
            </a:prstGeom>
          </p:spPr>
        </p:pic>
        <p:pic>
          <p:nvPicPr>
            <p:cNvPr id="55" name="Billede 65">
              <a:extLst>
                <a:ext uri="{FF2B5EF4-FFF2-40B4-BE49-F238E27FC236}">
                  <a16:creationId xmlns:a16="http://schemas.microsoft.com/office/drawing/2014/main" id="{3A6A8CD3-7AF8-4638-AD2C-26C01DF47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44" b="96641" l="8835" r="92105">
                          <a14:foregroundMark x1="32707" y1="94832" x2="34962" y2="96382"/>
                          <a14:foregroundMark x1="92669" y1="94832" x2="90414" y2="95866"/>
                          <a14:foregroundMark x1="55639" y1="96899" x2="58647" y2="96899"/>
                          <a14:foregroundMark x1="60150" y1="57364" x2="58835" y2="67700"/>
                          <a14:foregroundMark x1="39850" y1="41085" x2="30263" y2="48062"/>
                          <a14:foregroundMark x1="34774" y1="71576" x2="40602" y2="86305"/>
                          <a14:foregroundMark x1="57143" y1="44961" x2="58835" y2="78811"/>
                          <a14:foregroundMark x1="58835" y1="78811" x2="59398" y2="77519"/>
                          <a14:foregroundMark x1="63722" y1="94832" x2="70113" y2="95866"/>
                          <a14:foregroundMark x1="8835" y1="48837" x2="8835" y2="48837"/>
                          <a14:foregroundMark x1="53195" y1="9044" x2="53195" y2="9044"/>
                          <a14:foregroundMark x1="53759" y1="9044" x2="53759" y2="904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712993" y="1687936"/>
              <a:ext cx="670354" cy="487645"/>
            </a:xfrm>
            <a:prstGeom prst="rect">
              <a:avLst/>
            </a:prstGeom>
          </p:spPr>
        </p:pic>
        <p:sp>
          <p:nvSpPr>
            <p:cNvPr id="56" name="TextBox 1">
              <a:extLst>
                <a:ext uri="{FF2B5EF4-FFF2-40B4-BE49-F238E27FC236}">
                  <a16:creationId xmlns:a16="http://schemas.microsoft.com/office/drawing/2014/main" id="{ED3057BE-2353-4C1A-98C5-161AFAF3DADE}"/>
                </a:ext>
              </a:extLst>
            </p:cNvPr>
            <p:cNvSpPr txBox="1"/>
            <p:nvPr/>
          </p:nvSpPr>
          <p:spPr>
            <a:xfrm>
              <a:off x="5057616" y="2639205"/>
              <a:ext cx="823823" cy="14228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04000"/>
                </a:lnSpc>
              </a:pPr>
              <a:r>
                <a:rPr lang="da-DK" sz="800" b="1" dirty="0">
                  <a:solidFill>
                    <a:schemeClr val="bg1"/>
                  </a:solidFill>
                </a:rPr>
                <a:t>Afgørelse</a:t>
              </a:r>
            </a:p>
          </p:txBody>
        </p:sp>
        <p:sp>
          <p:nvSpPr>
            <p:cNvPr id="57" name="TextBox 62">
              <a:extLst>
                <a:ext uri="{FF2B5EF4-FFF2-40B4-BE49-F238E27FC236}">
                  <a16:creationId xmlns:a16="http://schemas.microsoft.com/office/drawing/2014/main" id="{637CC471-55E5-49DB-9B93-9422A6D1676D}"/>
                </a:ext>
              </a:extLst>
            </p:cNvPr>
            <p:cNvSpPr txBox="1"/>
            <p:nvPr/>
          </p:nvSpPr>
          <p:spPr>
            <a:xfrm>
              <a:off x="6178926" y="2488488"/>
              <a:ext cx="800167" cy="4381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04000"/>
                </a:lnSpc>
              </a:pPr>
              <a:r>
                <a:rPr lang="da-DK" sz="800" b="1" dirty="0">
                  <a:solidFill>
                    <a:schemeClr val="bg1"/>
                  </a:solidFill>
                </a:rPr>
                <a:t>Anmodning </a:t>
              </a:r>
            </a:p>
            <a:p>
              <a:pPr algn="ctr">
                <a:lnSpc>
                  <a:spcPct val="104000"/>
                </a:lnSpc>
              </a:pPr>
              <a:r>
                <a:rPr lang="da-DK" sz="800" b="1" dirty="0">
                  <a:solidFill>
                    <a:schemeClr val="bg1"/>
                  </a:solidFill>
                </a:rPr>
                <a:t>om </a:t>
              </a:r>
            </a:p>
            <a:p>
              <a:pPr algn="ctr">
                <a:lnSpc>
                  <a:spcPct val="104000"/>
                </a:lnSpc>
              </a:pPr>
              <a:r>
                <a:rPr lang="da-DK" sz="800" b="1" dirty="0">
                  <a:solidFill>
                    <a:schemeClr val="bg1"/>
                  </a:solidFill>
                </a:rPr>
                <a:t>oplysninger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C0B18CED-E444-4A1E-B6AF-8C44C29AD8AD}"/>
                </a:ext>
              </a:extLst>
            </p:cNvPr>
            <p:cNvSpPr txBox="1"/>
            <p:nvPr/>
          </p:nvSpPr>
          <p:spPr>
            <a:xfrm>
              <a:off x="7281563" y="2477266"/>
              <a:ext cx="795535" cy="4381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04000"/>
                </a:lnSpc>
              </a:pPr>
              <a:r>
                <a:rPr lang="da-DK" sz="800" b="1" dirty="0">
                  <a:solidFill>
                    <a:schemeClr val="bg1"/>
                  </a:solidFill>
                </a:rPr>
                <a:t>Anmodning </a:t>
              </a:r>
            </a:p>
            <a:p>
              <a:pPr algn="ctr">
                <a:lnSpc>
                  <a:spcPct val="104000"/>
                </a:lnSpc>
              </a:pPr>
              <a:r>
                <a:rPr lang="da-DK" sz="800" b="1" dirty="0">
                  <a:solidFill>
                    <a:schemeClr val="bg1"/>
                  </a:solidFill>
                </a:rPr>
                <a:t>om </a:t>
              </a:r>
            </a:p>
            <a:p>
              <a:pPr algn="ctr">
                <a:lnSpc>
                  <a:spcPct val="104000"/>
                </a:lnSpc>
              </a:pPr>
              <a:r>
                <a:rPr lang="da-DK" sz="800" b="1" dirty="0">
                  <a:solidFill>
                    <a:schemeClr val="bg1"/>
                  </a:solidFill>
                </a:rPr>
                <a:t>underskrift</a:t>
              </a:r>
            </a:p>
          </p:txBody>
        </p:sp>
        <p:sp>
          <p:nvSpPr>
            <p:cNvPr id="59" name="TextBox 72">
              <a:extLst>
                <a:ext uri="{FF2B5EF4-FFF2-40B4-BE49-F238E27FC236}">
                  <a16:creationId xmlns:a16="http://schemas.microsoft.com/office/drawing/2014/main" id="{1A9803ED-2792-472F-828A-E2D07874134F}"/>
                </a:ext>
              </a:extLst>
            </p:cNvPr>
            <p:cNvSpPr txBox="1"/>
            <p:nvPr/>
          </p:nvSpPr>
          <p:spPr>
            <a:xfrm>
              <a:off x="8335111" y="2627829"/>
              <a:ext cx="842836" cy="14228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04000"/>
                </a:lnSpc>
              </a:pPr>
              <a:r>
                <a:rPr lang="da-DK" sz="800" b="1" dirty="0">
                  <a:solidFill>
                    <a:schemeClr val="bg1"/>
                  </a:solidFill>
                </a:rPr>
                <a:t>Aftale</a:t>
              </a:r>
            </a:p>
          </p:txBody>
        </p:sp>
        <p:sp>
          <p:nvSpPr>
            <p:cNvPr id="60" name="TextBox 76">
              <a:extLst>
                <a:ext uri="{FF2B5EF4-FFF2-40B4-BE49-F238E27FC236}">
                  <a16:creationId xmlns:a16="http://schemas.microsoft.com/office/drawing/2014/main" id="{5A04D67A-CF58-4116-812F-3F847E2C3EA0}"/>
                </a:ext>
              </a:extLst>
            </p:cNvPr>
            <p:cNvSpPr txBox="1"/>
            <p:nvPr/>
          </p:nvSpPr>
          <p:spPr>
            <a:xfrm>
              <a:off x="9467109" y="2639205"/>
              <a:ext cx="820467" cy="14228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04000"/>
                </a:lnSpc>
              </a:pPr>
              <a:r>
                <a:rPr lang="da-DK" sz="800" b="1" dirty="0">
                  <a:solidFill>
                    <a:schemeClr val="bg1"/>
                  </a:solidFill>
                </a:rPr>
                <a:t>Betaling</a:t>
              </a:r>
            </a:p>
          </p:txBody>
        </p:sp>
        <p:sp>
          <p:nvSpPr>
            <p:cNvPr id="61" name="TextBox 82">
              <a:extLst>
                <a:ext uri="{FF2B5EF4-FFF2-40B4-BE49-F238E27FC236}">
                  <a16:creationId xmlns:a16="http://schemas.microsoft.com/office/drawing/2014/main" id="{ADDF6015-2E1A-418D-994C-5AF2873FF6A7}"/>
                </a:ext>
              </a:extLst>
            </p:cNvPr>
            <p:cNvSpPr txBox="1"/>
            <p:nvPr/>
          </p:nvSpPr>
          <p:spPr>
            <a:xfrm>
              <a:off x="10563173" y="2639205"/>
              <a:ext cx="820471" cy="14228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04000"/>
                </a:lnSpc>
              </a:pPr>
              <a:r>
                <a:rPr lang="da-DK" sz="800" b="1" dirty="0">
                  <a:solidFill>
                    <a:schemeClr val="bg1"/>
                  </a:solidFill>
                </a:rPr>
                <a:t>Information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1909D09-B486-4728-B879-87E04172FE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569" t="1074" b="13956"/>
          <a:stretch/>
        </p:blipFill>
        <p:spPr>
          <a:xfrm>
            <a:off x="-549043" y="2864065"/>
            <a:ext cx="6230132" cy="3827901"/>
          </a:xfrm>
          <a:prstGeom prst="rect">
            <a:avLst/>
          </a:prstGeom>
        </p:spPr>
      </p:pic>
      <p:pic>
        <p:nvPicPr>
          <p:cNvPr id="64" name="Billede 76">
            <a:extLst>
              <a:ext uri="{FF2B5EF4-FFF2-40B4-BE49-F238E27FC236}">
                <a16:creationId xmlns:a16="http://schemas.microsoft.com/office/drawing/2014/main" id="{0A92F850-3BB2-4AE5-BCBE-4F66C0F020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4757" y="5033612"/>
            <a:ext cx="1598786" cy="1658354"/>
          </a:xfrm>
          <a:prstGeom prst="rect">
            <a:avLst/>
          </a:prstGeom>
        </p:spPr>
      </p:pic>
      <p:pic>
        <p:nvPicPr>
          <p:cNvPr id="65" name="Grafik 78" descr="Blyant med massiv udfyldning">
            <a:extLst>
              <a:ext uri="{FF2B5EF4-FFF2-40B4-BE49-F238E27FC236}">
                <a16:creationId xmlns:a16="http://schemas.microsoft.com/office/drawing/2014/main" id="{A784B631-E9AB-4513-9E8C-D6B4B307BF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14757" y="2676974"/>
            <a:ext cx="1028153" cy="1028153"/>
          </a:xfrm>
          <a:prstGeom prst="rect">
            <a:avLst/>
          </a:prstGeom>
        </p:spPr>
      </p:pic>
      <p:sp>
        <p:nvSpPr>
          <p:cNvPr id="66" name="Pil: højre 82">
            <a:extLst>
              <a:ext uri="{FF2B5EF4-FFF2-40B4-BE49-F238E27FC236}">
                <a16:creationId xmlns:a16="http://schemas.microsoft.com/office/drawing/2014/main" id="{48DEA09A-6F9F-44E7-A283-8260D41C238C}"/>
              </a:ext>
            </a:extLst>
          </p:cNvPr>
          <p:cNvSpPr/>
          <p:nvPr/>
        </p:nvSpPr>
        <p:spPr>
          <a:xfrm rot="13325924">
            <a:off x="4518654" y="4009911"/>
            <a:ext cx="1227438" cy="781741"/>
          </a:xfrm>
          <a:prstGeom prst="rightArrow">
            <a:avLst/>
          </a:prstGeom>
          <a:solidFill>
            <a:srgbClr val="FFF9B8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endParaRPr lang="da-DK" sz="16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F73DB85-FC31-49EC-B5F5-59B65239B5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91945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F73DB85-FC31-49EC-B5F5-59B65239B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FD32460-C1A5-46E8-B8B5-60176359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da-DK" sz="2930" dirty="0"/>
              <a:t>Beskrive forretningsbehovene for afsendt post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57307-AB97-484F-AC32-A1FFCDA050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533" y="1410899"/>
            <a:ext cx="8673099" cy="4754952"/>
          </a:xfrm>
        </p:spPr>
        <p:txBody>
          <a:bodyPr>
            <a:normAutofit/>
          </a:bodyPr>
          <a:lstStyle/>
          <a:p>
            <a:r>
              <a:rPr lang="da-DK" b="0" i="1" dirty="0"/>
              <a:t>Øvelse 6.1 – Afsendelse af digital post til borger/virksomhed/myndighed</a:t>
            </a:r>
          </a:p>
          <a:p>
            <a:r>
              <a:rPr lang="da-DK" b="0"/>
              <a:t>Øvelsen </a:t>
            </a:r>
            <a:r>
              <a:rPr lang="da-DK" b="0" dirty="0"/>
              <a:t>her går ud på at få lidt flere data på de breve, vi har identificeret som </a:t>
            </a:r>
            <a:r>
              <a:rPr lang="da-DK" b="1" dirty="0"/>
              <a:t>højt prioriteret afsendt post</a:t>
            </a:r>
            <a:r>
              <a:rPr lang="da-DK" dirty="0"/>
              <a:t>.</a:t>
            </a:r>
            <a:r>
              <a:rPr lang="da-DK" b="0" dirty="0"/>
              <a:t> Vi bruger en </a:t>
            </a:r>
            <a:r>
              <a:rPr lang="da-DK" b="0"/>
              <a:t>simpel tabel, </a:t>
            </a:r>
            <a:r>
              <a:rPr lang="da-DK" b="0" dirty="0"/>
              <a:t>der svarer lidt til en excel-skabelon.</a:t>
            </a:r>
          </a:p>
          <a:p>
            <a:r>
              <a:rPr lang="da-DK" b="1" dirty="0"/>
              <a:t>Vi tager de første par stykker sammen.</a:t>
            </a:r>
          </a:p>
        </p:txBody>
      </p:sp>
      <p:pic>
        <p:nvPicPr>
          <p:cNvPr id="9" name="Billede 7">
            <a:extLst>
              <a:ext uri="{FF2B5EF4-FFF2-40B4-BE49-F238E27FC236}">
                <a16:creationId xmlns:a16="http://schemas.microsoft.com/office/drawing/2014/main" id="{366B585C-4D27-4822-8A37-8E3A72F69E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165" r="1579" b="43103"/>
          <a:stretch/>
        </p:blipFill>
        <p:spPr>
          <a:xfrm>
            <a:off x="631634" y="3491349"/>
            <a:ext cx="9548358" cy="2551118"/>
          </a:xfrm>
          <a:prstGeom prst="rect">
            <a:avLst/>
          </a:prstGeom>
        </p:spPr>
      </p:pic>
      <p:sp>
        <p:nvSpPr>
          <p:cNvPr id="10" name="Rektangel 1">
            <a:extLst>
              <a:ext uri="{FF2B5EF4-FFF2-40B4-BE49-F238E27FC236}">
                <a16:creationId xmlns:a16="http://schemas.microsoft.com/office/drawing/2014/main" id="{220C0731-1036-4973-BD95-6F35C90D8B20}"/>
              </a:ext>
            </a:extLst>
          </p:cNvPr>
          <p:cNvSpPr/>
          <p:nvPr/>
        </p:nvSpPr>
        <p:spPr>
          <a:xfrm>
            <a:off x="9765478" y="220729"/>
            <a:ext cx="2144486" cy="2444307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r>
              <a:rPr lang="da-DK" sz="1600" dirty="0">
                <a:solidFill>
                  <a:schemeClr val="bg1"/>
                </a:solidFill>
              </a:rPr>
              <a:t>OBS: Denne øvelse er optionel – dvs. ikke nødvendig, hvis man benytter sig af arketyperne for MeMo-opmærkning, hvor Øvelse 6.0 vil være mere relevant.</a:t>
            </a:r>
          </a:p>
        </p:txBody>
      </p:sp>
    </p:spTree>
    <p:extLst>
      <p:ext uri="{BB962C8B-B14F-4D97-AF65-F5344CB8AC3E}">
        <p14:creationId xmlns:p14="http://schemas.microsoft.com/office/powerpoint/2010/main" val="1850003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F73DB85-FC31-49EC-B5F5-59B65239B5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23308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F73DB85-FC31-49EC-B5F5-59B65239B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FD32460-C1A5-46E8-B8B5-60176359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da-DK" sz="2930" dirty="0"/>
              <a:t>Beskrive forretningsbehovene for modtaget post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57307-AB97-484F-AC32-A1FFCDA050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533" y="1410899"/>
            <a:ext cx="5384467" cy="4754952"/>
          </a:xfrm>
        </p:spPr>
        <p:txBody>
          <a:bodyPr>
            <a:normAutofit/>
          </a:bodyPr>
          <a:lstStyle/>
          <a:p>
            <a:r>
              <a:rPr lang="da-DK" b="0" i="1" dirty="0"/>
              <a:t>Øvelse 6.2 – Modtagelse af digital post – direkte post</a:t>
            </a:r>
          </a:p>
          <a:p>
            <a:endParaRPr lang="da-DK" b="0" dirty="0"/>
          </a:p>
          <a:p>
            <a:r>
              <a:rPr lang="da-DK" b="0" dirty="0"/>
              <a:t>Øvelsen her går ed på at få lidt flere data på de breve, vi har identificeret som </a:t>
            </a:r>
            <a:r>
              <a:rPr lang="da-DK" b="1" dirty="0"/>
              <a:t>højt prioriteret modtaget post</a:t>
            </a:r>
            <a:r>
              <a:rPr lang="da-DK" dirty="0"/>
              <a:t>.</a:t>
            </a:r>
            <a:r>
              <a:rPr lang="da-DK" b="0" dirty="0"/>
              <a:t> Vi bruger en </a:t>
            </a:r>
            <a:r>
              <a:rPr lang="da-DK" b="0"/>
              <a:t>simpel tabel der </a:t>
            </a:r>
            <a:r>
              <a:rPr lang="da-DK" b="0" dirty="0"/>
              <a:t>svarer lidt til en excel-skabelon.</a:t>
            </a:r>
          </a:p>
          <a:p>
            <a:endParaRPr lang="da-DK" b="0" dirty="0"/>
          </a:p>
          <a:p>
            <a:r>
              <a:rPr lang="da-DK" b="1" dirty="0"/>
              <a:t>Vi tager de første par stykker sammen.</a:t>
            </a:r>
          </a:p>
          <a:p>
            <a:endParaRPr lang="da-DK" b="0" dirty="0"/>
          </a:p>
          <a:p>
            <a:endParaRPr lang="da-DK" b="0" dirty="0"/>
          </a:p>
        </p:txBody>
      </p:sp>
      <p:pic>
        <p:nvPicPr>
          <p:cNvPr id="9" name="Billede 9">
            <a:extLst>
              <a:ext uri="{FF2B5EF4-FFF2-40B4-BE49-F238E27FC236}">
                <a16:creationId xmlns:a16="http://schemas.microsoft.com/office/drawing/2014/main" id="{E0FBA8DE-78C1-4666-A45A-10FCE7A87C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999" t="-7820" r="999" b="41643"/>
          <a:stretch/>
        </p:blipFill>
        <p:spPr>
          <a:xfrm>
            <a:off x="6426255" y="2564652"/>
            <a:ext cx="5161239" cy="3408740"/>
          </a:xfrm>
          <a:prstGeom prst="rect">
            <a:avLst/>
          </a:prstGeom>
        </p:spPr>
      </p:pic>
      <p:sp>
        <p:nvSpPr>
          <p:cNvPr id="11" name="Rektangel 1">
            <a:extLst>
              <a:ext uri="{FF2B5EF4-FFF2-40B4-BE49-F238E27FC236}">
                <a16:creationId xmlns:a16="http://schemas.microsoft.com/office/drawing/2014/main" id="{706B9BE8-5120-449B-BF5D-05719F0D11BE}"/>
              </a:ext>
            </a:extLst>
          </p:cNvPr>
          <p:cNvSpPr/>
          <p:nvPr/>
        </p:nvSpPr>
        <p:spPr>
          <a:xfrm>
            <a:off x="9765478" y="220729"/>
            <a:ext cx="2144486" cy="2444307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4000"/>
              </a:lnSpc>
            </a:pPr>
            <a:r>
              <a:rPr lang="da-DK" sz="1600" dirty="0">
                <a:solidFill>
                  <a:schemeClr val="bg1"/>
                </a:solidFill>
              </a:rPr>
              <a:t>OBS: Denne øvelse er optionel – dvs. ikke nødvendig, hvis man benytter sig af arketyperne for MeMo-opmærkning, hvor Øvelse 6.0 vil være mere relevant.</a:t>
            </a:r>
          </a:p>
        </p:txBody>
      </p:sp>
    </p:spTree>
    <p:extLst>
      <p:ext uri="{BB962C8B-B14F-4D97-AF65-F5344CB8AC3E}">
        <p14:creationId xmlns:p14="http://schemas.microsoft.com/office/powerpoint/2010/main" val="1738829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BAACC34-7E08-4A09-BD46-BFE1EF8ECD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52749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BAACC34-7E08-4A09-BD46-BFE1EF8ECD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9694924-7DBA-4AE0-B053-14B2C07DD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0800"/>
            <a:ext cx="10563725" cy="1411341"/>
          </a:xfrm>
        </p:spPr>
        <p:txBody>
          <a:bodyPr vert="horz">
            <a:noAutofit/>
          </a:bodyPr>
          <a:lstStyle/>
          <a:p>
            <a:r>
              <a:rPr lang="da-DK" sz="6000" dirty="0"/>
              <a:t>08/ Afslutning og evaluering</a:t>
            </a:r>
          </a:p>
        </p:txBody>
      </p:sp>
    </p:spTree>
    <p:extLst>
      <p:ext uri="{BB962C8B-B14F-4D97-AF65-F5344CB8AC3E}">
        <p14:creationId xmlns:p14="http://schemas.microsoft.com/office/powerpoint/2010/main" val="2275818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F73DB85-FC31-49EC-B5F5-59B65239B5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6967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F73DB85-FC31-49EC-B5F5-59B65239B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FD32460-C1A5-46E8-B8B5-60176359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da-DK" sz="2930" dirty="0"/>
              <a:t>Evaluering af dagens workshop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57307-AB97-484F-AC32-A1FFCDA050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533" y="1410899"/>
            <a:ext cx="8673099" cy="475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0" dirty="0"/>
              <a:t>Inden vi skilles, vil vi bede om jeres evaluering af dagens workshop.</a:t>
            </a:r>
          </a:p>
          <a:p>
            <a:pPr marL="0" indent="0">
              <a:buNone/>
            </a:pPr>
            <a:endParaRPr lang="da-DK" sz="2000" b="0" dirty="0"/>
          </a:p>
          <a:p>
            <a:pPr marL="342900" indent="-342900">
              <a:buAutoNum type="arabicPeriod"/>
            </a:pPr>
            <a:r>
              <a:rPr lang="da-DK" sz="2000" b="0" dirty="0"/>
              <a:t>Skriv én post-it per felt</a:t>
            </a:r>
          </a:p>
          <a:p>
            <a:pPr marL="342900" indent="-342900">
              <a:buAutoNum type="arabicPeriod"/>
            </a:pPr>
            <a:r>
              <a:rPr lang="da-DK" sz="2000" b="0" dirty="0"/>
              <a:t>Vi gennemgår person for person – undlad at gentage hvad andre har sagt</a:t>
            </a:r>
          </a:p>
          <a:p>
            <a:pPr marL="457200" indent="-457200">
              <a:buFont typeface="+mj-lt"/>
              <a:buAutoNum type="arabicPeriod"/>
            </a:pPr>
            <a:endParaRPr lang="da-DK" sz="2000" b="0" dirty="0"/>
          </a:p>
          <a:p>
            <a:pPr marL="0" indent="0">
              <a:buNone/>
            </a:pPr>
            <a:endParaRPr lang="da-DK" sz="2000" b="0" dirty="0"/>
          </a:p>
          <a:p>
            <a:pPr marL="0" indent="0">
              <a:buNone/>
            </a:pPr>
            <a:endParaRPr lang="da-DK" sz="2000" b="0" dirty="0"/>
          </a:p>
          <a:p>
            <a:pPr marL="0" indent="0">
              <a:buNone/>
            </a:pPr>
            <a:endParaRPr lang="da-DK" sz="2000" b="0" dirty="0"/>
          </a:p>
          <a:p>
            <a:pPr marL="0" indent="0">
              <a:buNone/>
            </a:pPr>
            <a:endParaRPr lang="da-DK" sz="2000" b="0" dirty="0"/>
          </a:p>
          <a:p>
            <a:endParaRPr lang="da-DK" sz="2000" b="0" dirty="0"/>
          </a:p>
        </p:txBody>
      </p:sp>
      <p:pic>
        <p:nvPicPr>
          <p:cNvPr id="7" name="Billede 8">
            <a:extLst>
              <a:ext uri="{FF2B5EF4-FFF2-40B4-BE49-F238E27FC236}">
                <a16:creationId xmlns:a16="http://schemas.microsoft.com/office/drawing/2014/main" id="{3DB7251E-0BF7-4484-9DD2-B321D1880D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31" t="4493" r="1059" b="11201"/>
          <a:stretch/>
        </p:blipFill>
        <p:spPr>
          <a:xfrm>
            <a:off x="711533" y="3892386"/>
            <a:ext cx="8912088" cy="96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5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C8698-ADD4-6640-9E66-7289338F6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794ED-D68C-BC4C-A90D-85CE551404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/>
              <a:t>01 Intro til Næste generation Digital Post</a:t>
            </a:r>
          </a:p>
          <a:p>
            <a:r>
              <a:rPr lang="da-DK" b="1" dirty="0"/>
              <a:t>PAUSE</a:t>
            </a:r>
          </a:p>
          <a:p>
            <a:r>
              <a:rPr lang="da-DK" dirty="0"/>
              <a:t>02 Workshopøvelse #1 – Systemkortlægning </a:t>
            </a:r>
          </a:p>
          <a:p>
            <a:r>
              <a:rPr lang="da-DK" dirty="0"/>
              <a:t>03 Workshopøvelse #2 og #3 – Aktøranalyse og Brevanalyse</a:t>
            </a:r>
          </a:p>
          <a:p>
            <a:r>
              <a:rPr lang="da-DK" b="1" dirty="0"/>
              <a:t>PAUSE</a:t>
            </a:r>
          </a:p>
          <a:p>
            <a:r>
              <a:rPr lang="da-DK" dirty="0"/>
              <a:t>04 Hvad kan MeMo?</a:t>
            </a:r>
          </a:p>
          <a:p>
            <a:r>
              <a:rPr lang="da-DK" dirty="0"/>
              <a:t>05 Workshopøvelse #4 – Udfordringer med post i dag</a:t>
            </a:r>
          </a:p>
          <a:p>
            <a:r>
              <a:rPr lang="da-DK" b="1" dirty="0"/>
              <a:t>FROKOST</a:t>
            </a:r>
          </a:p>
          <a:p>
            <a:r>
              <a:rPr lang="da-DK" dirty="0"/>
              <a:t>06 Workshopøvelse #5 – Potentialeafdækning – prioritering af breve</a:t>
            </a:r>
          </a:p>
          <a:p>
            <a:r>
              <a:rPr lang="da-DK" b="1" dirty="0"/>
              <a:t>PAUSE</a:t>
            </a:r>
          </a:p>
          <a:p>
            <a:r>
              <a:rPr lang="da-DK" dirty="0"/>
              <a:t>07 Workshopøvelse #6 – Afdækning af forretningsbehov – høj prioritet</a:t>
            </a:r>
          </a:p>
          <a:p>
            <a:r>
              <a:rPr lang="da-DK" dirty="0"/>
              <a:t>08 Afslutning og evaluering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CF3E20-495D-3141-8EC4-5D336559A088}"/>
              </a:ext>
            </a:extLst>
          </p:cNvPr>
          <p:cNvGrpSpPr/>
          <p:nvPr/>
        </p:nvGrpSpPr>
        <p:grpSpPr>
          <a:xfrm>
            <a:off x="8307634" y="2561316"/>
            <a:ext cx="1788197" cy="1735369"/>
            <a:chOff x="5198713" y="2808406"/>
            <a:chExt cx="616189" cy="5979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Pentagon 5">
              <a:extLst>
                <a:ext uri="{FF2B5EF4-FFF2-40B4-BE49-F238E27FC236}">
                  <a16:creationId xmlns:a16="http://schemas.microsoft.com/office/drawing/2014/main" id="{7C8BA882-35F6-2944-AB44-7B912BE45851}"/>
                </a:ext>
              </a:extLst>
            </p:cNvPr>
            <p:cNvSpPr/>
            <p:nvPr/>
          </p:nvSpPr>
          <p:spPr>
            <a:xfrm>
              <a:off x="5545079" y="2951183"/>
              <a:ext cx="269823" cy="78395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DK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2777FF2-816E-CB49-A340-DB1FE47CD5D2}"/>
                </a:ext>
              </a:extLst>
            </p:cNvPr>
            <p:cNvCxnSpPr>
              <a:cxnSpLocks/>
            </p:cNvCxnSpPr>
            <p:nvPr/>
          </p:nvCxnSpPr>
          <p:spPr>
            <a:xfrm>
              <a:off x="5500898" y="2808406"/>
              <a:ext cx="0" cy="59798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Pentagon 50">
              <a:extLst>
                <a:ext uri="{FF2B5EF4-FFF2-40B4-BE49-F238E27FC236}">
                  <a16:creationId xmlns:a16="http://schemas.microsoft.com/office/drawing/2014/main" id="{8E80F73B-3A45-3541-B6F2-87C98C696346}"/>
                </a:ext>
              </a:extLst>
            </p:cNvPr>
            <p:cNvSpPr/>
            <p:nvPr/>
          </p:nvSpPr>
          <p:spPr>
            <a:xfrm rot="10800000">
              <a:off x="5198713" y="2951183"/>
              <a:ext cx="269823" cy="78395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DK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2" name="Pentagon 51">
              <a:extLst>
                <a:ext uri="{FF2B5EF4-FFF2-40B4-BE49-F238E27FC236}">
                  <a16:creationId xmlns:a16="http://schemas.microsoft.com/office/drawing/2014/main" id="{EC25DF45-97F7-6B4C-BC67-8E815C593F04}"/>
                </a:ext>
              </a:extLst>
            </p:cNvPr>
            <p:cNvSpPr/>
            <p:nvPr/>
          </p:nvSpPr>
          <p:spPr>
            <a:xfrm rot="10800000">
              <a:off x="5299664" y="3103369"/>
              <a:ext cx="168872" cy="78395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DK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3" name="Pentagon 52">
              <a:extLst>
                <a:ext uri="{FF2B5EF4-FFF2-40B4-BE49-F238E27FC236}">
                  <a16:creationId xmlns:a16="http://schemas.microsoft.com/office/drawing/2014/main" id="{889B7472-4AE1-B040-A6C9-BFF8312E9347}"/>
                </a:ext>
              </a:extLst>
            </p:cNvPr>
            <p:cNvSpPr/>
            <p:nvPr/>
          </p:nvSpPr>
          <p:spPr>
            <a:xfrm>
              <a:off x="5545079" y="2819558"/>
              <a:ext cx="168872" cy="78395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DK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836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7B34AE-FE68-4522-8A01-8AAE0301E0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Tak for i dag!</a:t>
            </a:r>
          </a:p>
        </p:txBody>
      </p:sp>
    </p:spTree>
    <p:extLst>
      <p:ext uri="{BB962C8B-B14F-4D97-AF65-F5344CB8AC3E}">
        <p14:creationId xmlns:p14="http://schemas.microsoft.com/office/powerpoint/2010/main" val="28415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5E0539B-A5BE-4169-8B33-D31B327F00D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776479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353" imgH="354" progId="TCLayout.ActiveDocument.1">
                  <p:embed/>
                </p:oleObj>
              </mc:Choice>
              <mc:Fallback>
                <p:oleObj name="think-cell Slide" r:id="rId5" imgW="353" imgH="35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5E0539B-A5BE-4169-8B33-D31B327F00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9E06B4A9-F53E-4ED5-B335-EB55E61C5748}"/>
              </a:ext>
            </a:extLst>
          </p:cNvPr>
          <p:cNvSpPr/>
          <p:nvPr/>
        </p:nvSpPr>
        <p:spPr>
          <a:xfrm>
            <a:off x="7807061" y="3878531"/>
            <a:ext cx="1097508" cy="106892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da-DK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4C525814-F5D0-4B7C-A8F2-E266D5D093D3}"/>
              </a:ext>
            </a:extLst>
          </p:cNvPr>
          <p:cNvSpPr/>
          <p:nvPr/>
        </p:nvSpPr>
        <p:spPr>
          <a:xfrm>
            <a:off x="7807061" y="1871684"/>
            <a:ext cx="1101880" cy="110188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da-DK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D63FAA32-2ADA-4B14-B11B-9206ADEC7860}"/>
              </a:ext>
            </a:extLst>
          </p:cNvPr>
          <p:cNvSpPr/>
          <p:nvPr/>
        </p:nvSpPr>
        <p:spPr>
          <a:xfrm>
            <a:off x="3200119" y="3871936"/>
            <a:ext cx="1068920" cy="106892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da-DK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2C222258-793C-4033-825B-11649A460EAB}"/>
              </a:ext>
            </a:extLst>
          </p:cNvPr>
          <p:cNvSpPr/>
          <p:nvPr/>
        </p:nvSpPr>
        <p:spPr>
          <a:xfrm>
            <a:off x="3182056" y="1865291"/>
            <a:ext cx="1096587" cy="1096587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da-DK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CF4B0-CBE1-4598-91FE-5542558B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/>
              <a:t>Praktikaliteter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2AF69C-9352-4629-90AD-5B1B305EA477}"/>
              </a:ext>
            </a:extLst>
          </p:cNvPr>
          <p:cNvGrpSpPr/>
          <p:nvPr/>
        </p:nvGrpSpPr>
        <p:grpSpPr>
          <a:xfrm>
            <a:off x="8185869" y="4093099"/>
            <a:ext cx="339889" cy="629739"/>
            <a:chOff x="3708337" y="4296782"/>
            <a:chExt cx="176819" cy="327606"/>
          </a:xfrm>
          <a:noFill/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25D902F-0483-43BB-A33C-9CE2F9A14E64}"/>
                </a:ext>
              </a:extLst>
            </p:cNvPr>
            <p:cNvGrpSpPr/>
            <p:nvPr/>
          </p:nvGrpSpPr>
          <p:grpSpPr>
            <a:xfrm rot="19800000">
              <a:off x="3708337" y="4296782"/>
              <a:ext cx="176819" cy="235169"/>
              <a:chOff x="9679321" y="4705506"/>
              <a:chExt cx="1164918" cy="1549341"/>
            </a:xfrm>
            <a:grpFill/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F38ACD9-0DFC-4633-B90F-661D3AD2D9C4}"/>
                  </a:ext>
                </a:extLst>
              </p:cNvPr>
              <p:cNvGrpSpPr/>
              <p:nvPr/>
            </p:nvGrpSpPr>
            <p:grpSpPr>
              <a:xfrm rot="1800000">
                <a:off x="9679321" y="4705506"/>
                <a:ext cx="1164918" cy="1549341"/>
                <a:chOff x="9698600" y="5538328"/>
                <a:chExt cx="1164918" cy="1549341"/>
              </a:xfrm>
              <a:grpFill/>
            </p:grpSpPr>
            <p:sp>
              <p:nvSpPr>
                <p:cNvPr id="31" name="Trapezoid 30">
                  <a:extLst>
                    <a:ext uri="{FF2B5EF4-FFF2-40B4-BE49-F238E27FC236}">
                      <a16:creationId xmlns:a16="http://schemas.microsoft.com/office/drawing/2014/main" id="{813B15DA-B04F-4BBA-BC68-5650CCAE4991}"/>
                    </a:ext>
                  </a:extLst>
                </p:cNvPr>
                <p:cNvSpPr/>
                <p:nvPr/>
              </p:nvSpPr>
              <p:spPr>
                <a:xfrm>
                  <a:off x="9698600" y="5538328"/>
                  <a:ext cx="1164918" cy="1549341"/>
                </a:xfrm>
                <a:prstGeom prst="trapezoid">
                  <a:avLst>
                    <a:gd name="adj" fmla="val 50000"/>
                  </a:avLst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1467">
                    <a:solidFill>
                      <a:srgbClr val="0F2047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4625CF21-B185-439F-B88E-AD8401394F42}"/>
                    </a:ext>
                  </a:extLst>
                </p:cNvPr>
                <p:cNvCxnSpPr>
                  <a:cxnSpLocks/>
                  <a:stCxn id="31" idx="2"/>
                  <a:endCxn id="31" idx="0"/>
                </p:cNvCxnSpPr>
                <p:nvPr/>
              </p:nvCxnSpPr>
              <p:spPr>
                <a:xfrm flipV="1">
                  <a:off x="10281059" y="5538328"/>
                  <a:ext cx="0" cy="1549341"/>
                </a:xfrm>
                <a:prstGeom prst="line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D9EC265-E052-42DB-9AC9-DD6C7C5D81BB}"/>
                  </a:ext>
                </a:extLst>
              </p:cNvPr>
              <p:cNvCxnSpPr>
                <a:cxnSpLocks/>
                <a:stCxn id="31" idx="3"/>
                <a:endCxn id="31" idx="2"/>
              </p:cNvCxnSpPr>
              <p:nvPr/>
            </p:nvCxnSpPr>
            <p:spPr>
              <a:xfrm flipH="1">
                <a:off x="9874445" y="5625793"/>
                <a:ext cx="639547" cy="52526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58D811C-3068-4FEC-879B-3FF1A38D4E10}"/>
                  </a:ext>
                </a:extLst>
              </p:cNvPr>
              <p:cNvCxnSpPr>
                <a:cxnSpLocks/>
                <a:stCxn id="31" idx="1"/>
                <a:endCxn id="31" idx="2"/>
              </p:cNvCxnSpPr>
              <p:nvPr/>
            </p:nvCxnSpPr>
            <p:spPr>
              <a:xfrm flipH="1">
                <a:off x="9874445" y="5334562"/>
                <a:ext cx="135123" cy="81649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7CAAA3-FD35-4F8E-B96B-49D00351F58A}"/>
                </a:ext>
              </a:extLst>
            </p:cNvPr>
            <p:cNvCxnSpPr>
              <a:stCxn id="31" idx="2"/>
            </p:cNvCxnSpPr>
            <p:nvPr/>
          </p:nvCxnSpPr>
          <p:spPr>
            <a:xfrm flipH="1">
              <a:off x="3796746" y="4531951"/>
              <a:ext cx="1" cy="92437"/>
            </a:xfrm>
            <a:prstGeom prst="line">
              <a:avLst/>
            </a:prstGeom>
            <a:grpFill/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239219-4E99-45CD-AC4F-ABC9A9ED59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6786" y="4565679"/>
              <a:ext cx="1" cy="58709"/>
            </a:xfrm>
            <a:prstGeom prst="line">
              <a:avLst/>
            </a:prstGeom>
            <a:grpFill/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F9A1EEB-2CB2-4052-B9C4-2D1D2A7350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61190" y="4565679"/>
              <a:ext cx="1" cy="58709"/>
            </a:xfrm>
            <a:prstGeom prst="line">
              <a:avLst/>
            </a:prstGeom>
            <a:grpFill/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54ADBB0-E327-490E-AC98-BA235B90EFF4}"/>
              </a:ext>
            </a:extLst>
          </p:cNvPr>
          <p:cNvSpPr txBox="1"/>
          <p:nvPr/>
        </p:nvSpPr>
        <p:spPr>
          <a:xfrm>
            <a:off x="2189463" y="3009491"/>
            <a:ext cx="3073512" cy="7827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377"/>
            <a:r>
              <a:rPr lang="da-DK" sz="1467">
                <a:solidFill>
                  <a:srgbClr val="0F2047"/>
                </a:solidFill>
                <a:latin typeface="Calibri" panose="020F0502020204030204"/>
              </a:rPr>
              <a:t>Hold gerne mikrofon </a:t>
            </a:r>
            <a:r>
              <a:rPr lang="da-DK" sz="1467" dirty="0">
                <a:solidFill>
                  <a:srgbClr val="0F2047"/>
                </a:solidFill>
                <a:latin typeface="Calibri" panose="020F0502020204030204"/>
              </a:rPr>
              <a:t>slukket </a:t>
            </a:r>
          </a:p>
          <a:p>
            <a:pPr algn="ctr" defTabSz="914377"/>
            <a:r>
              <a:rPr lang="da-DK" sz="1467">
                <a:solidFill>
                  <a:srgbClr val="0F2047"/>
                </a:solidFill>
                <a:latin typeface="Calibri" panose="020F0502020204030204"/>
              </a:rPr>
              <a:t>under oplæg</a:t>
            </a:r>
            <a:endParaRPr lang="da-DK" sz="1467" dirty="0">
              <a:solidFill>
                <a:srgbClr val="0F2047"/>
              </a:solidFill>
              <a:latin typeface="Calibri" panose="020F0502020204030204"/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5E95A7D-51B3-4DB8-8F1A-4BD57DF43ACA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6894006" y="3038397"/>
            <a:ext cx="2923615" cy="115674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da-DK" sz="1467" dirty="0"/>
              <a:t>Hold gerne kameraet tændt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43CB1BAF-4577-4B04-AD97-FEAA33C8CB49}"/>
              </a:ext>
            </a:extLst>
          </p:cNvPr>
          <p:cNvSpPr txBox="1">
            <a:spLocks/>
          </p:cNvSpPr>
          <p:nvPr/>
        </p:nvSpPr>
        <p:spPr>
          <a:xfrm>
            <a:off x="7022492" y="5023166"/>
            <a:ext cx="2923614" cy="115674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2737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600" dirty="0"/>
              <a:t>Dokumentation af workshoppen sker i anonymiseret form – vi skal have et trygt rum at ytre os i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E1B059F-258A-43E9-8877-CB6BD3F58ABB}"/>
              </a:ext>
            </a:extLst>
          </p:cNvPr>
          <p:cNvSpPr txBox="1"/>
          <p:nvPr/>
        </p:nvSpPr>
        <p:spPr>
          <a:xfrm>
            <a:off x="2307906" y="5020520"/>
            <a:ext cx="2794101" cy="7827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600" dirty="0"/>
              <a:t>I er velkomne til at stille spørgsmål mundtligt, ”række hånden op” eller skrive i chatten</a:t>
            </a:r>
          </a:p>
        </p:txBody>
      </p:sp>
      <p:sp>
        <p:nvSpPr>
          <p:cNvPr id="78" name="Rectangular Callout 35">
            <a:extLst>
              <a:ext uri="{FF2B5EF4-FFF2-40B4-BE49-F238E27FC236}">
                <a16:creationId xmlns:a16="http://schemas.microsoft.com/office/drawing/2014/main" id="{67A33BE1-E622-4FB0-86AD-2E8830AECC53}"/>
              </a:ext>
            </a:extLst>
          </p:cNvPr>
          <p:cNvSpPr/>
          <p:nvPr/>
        </p:nvSpPr>
        <p:spPr>
          <a:xfrm>
            <a:off x="3409356" y="4167418"/>
            <a:ext cx="639851" cy="418724"/>
          </a:xfrm>
          <a:prstGeom prst="wedgeRectCallout">
            <a:avLst>
              <a:gd name="adj1" fmla="val -42030"/>
              <a:gd name="adj2" fmla="val 73046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da-DK" sz="2133" b="1" dirty="0">
                <a:solidFill>
                  <a:srgbClr val="E36053"/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85" name="Graphic 84" descr="Video camera outline">
            <a:extLst>
              <a:ext uri="{FF2B5EF4-FFF2-40B4-BE49-F238E27FC236}">
                <a16:creationId xmlns:a16="http://schemas.microsoft.com/office/drawing/2014/main" id="{46716EF2-09B8-4375-9ADE-C47A90E116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80152" y="1981632"/>
            <a:ext cx="782387" cy="782387"/>
          </a:xfrm>
          <a:prstGeom prst="rect">
            <a:avLst/>
          </a:prstGeom>
        </p:spPr>
      </p:pic>
      <p:pic>
        <p:nvPicPr>
          <p:cNvPr id="92" name="Graphic 91" descr="Radio microphone with solid fill">
            <a:extLst>
              <a:ext uri="{FF2B5EF4-FFF2-40B4-BE49-F238E27FC236}">
                <a16:creationId xmlns:a16="http://schemas.microsoft.com/office/drawing/2014/main" id="{3C7D2D40-CDB4-4896-AC3B-144BA5598E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99728" y="2045482"/>
            <a:ext cx="682377" cy="6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9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BAACC34-7E08-4A09-BD46-BFE1EF8ECD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46918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BAACC34-7E08-4A09-BD46-BFE1EF8ECD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9694924-7DBA-4AE0-B053-14B2C07DD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780800"/>
            <a:ext cx="10146631" cy="1411341"/>
          </a:xfrm>
        </p:spPr>
        <p:txBody>
          <a:bodyPr vert="horz">
            <a:normAutofit fontScale="90000"/>
          </a:bodyPr>
          <a:lstStyle/>
          <a:p>
            <a:r>
              <a:rPr lang="da-DK" dirty="0"/>
              <a:t>01/ Intro til næste generation digital post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781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C13DBC7-0485-42E1-9737-956E8FDD170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653964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C13DBC7-0485-42E1-9737-956E8FDD17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53EF0A3A-38A4-4E49-863D-747C064D542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a-DK" sz="2933" b="1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D9FC4-EE20-445A-B1A8-C11870FC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Hvad omfatter den nye Digital Post løsningen?</a:t>
            </a:r>
          </a:p>
        </p:txBody>
      </p:sp>
      <p:pic>
        <p:nvPicPr>
          <p:cNvPr id="7" name="Billede 1">
            <a:extLst>
              <a:ext uri="{FF2B5EF4-FFF2-40B4-BE49-F238E27FC236}">
                <a16:creationId xmlns:a16="http://schemas.microsoft.com/office/drawing/2014/main" id="{630D3A03-F1BC-4FCF-A075-5C0E4B13B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805" y="1477967"/>
            <a:ext cx="8607345" cy="4576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D6947D-F2C1-49ED-ABED-F142465BEC06}"/>
              </a:ext>
            </a:extLst>
          </p:cNvPr>
          <p:cNvSpPr txBox="1"/>
          <p:nvPr/>
        </p:nvSpPr>
        <p:spPr>
          <a:xfrm>
            <a:off x="9408695" y="1477967"/>
            <a:ext cx="2614863" cy="5503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377"/>
            <a:r>
              <a:rPr lang="da-DK" sz="1333" i="1" dirty="0">
                <a:solidFill>
                  <a:srgbClr val="0F2047"/>
                </a:solidFill>
                <a:latin typeface="Calibri" panose="020F0502020204030204"/>
              </a:rPr>
              <a:t>Borgere modtager post i visningsklienten </a:t>
            </a:r>
            <a:r>
              <a:rPr lang="da-DK" sz="1333" b="1" i="1" dirty="0">
                <a:solidFill>
                  <a:srgbClr val="0F2047"/>
                </a:solidFill>
                <a:latin typeface="Calibri" panose="020F0502020204030204"/>
              </a:rPr>
              <a:t>Borger.dk</a:t>
            </a:r>
            <a:br>
              <a:rPr lang="da-DK" sz="1333" b="1" i="1" dirty="0">
                <a:solidFill>
                  <a:srgbClr val="0F2047"/>
                </a:solidFill>
                <a:latin typeface="Calibri" panose="020F0502020204030204"/>
              </a:rPr>
            </a:br>
            <a:r>
              <a:rPr lang="da-DK" sz="1400" i="1" dirty="0"/>
              <a:t>(eller kommercielle visningsklienter)</a:t>
            </a:r>
            <a:endParaRPr lang="da-DK" sz="1333" b="1" i="1" dirty="0">
              <a:solidFill>
                <a:srgbClr val="0F2047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A7634-FE3D-4D84-A1DB-00238B25BA85}"/>
              </a:ext>
            </a:extLst>
          </p:cNvPr>
          <p:cNvSpPr txBox="1"/>
          <p:nvPr/>
        </p:nvSpPr>
        <p:spPr>
          <a:xfrm>
            <a:off x="9408695" y="3268133"/>
            <a:ext cx="2614863" cy="1608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377"/>
            <a:r>
              <a:rPr lang="da-DK" sz="1333" i="1" dirty="0">
                <a:solidFill>
                  <a:srgbClr val="0F2047"/>
                </a:solidFill>
                <a:latin typeface="Calibri" panose="020F0502020204030204"/>
              </a:rPr>
              <a:t>Virksomheder modtager post i visningsklienten </a:t>
            </a:r>
            <a:r>
              <a:rPr lang="da-DK" sz="1333" b="1" i="1" dirty="0">
                <a:solidFill>
                  <a:srgbClr val="0F2047"/>
                </a:solidFill>
                <a:latin typeface="Calibri" panose="020F0502020204030204"/>
              </a:rPr>
              <a:t>Virk.dk</a:t>
            </a:r>
            <a:br>
              <a:rPr lang="da-DK" sz="1333" b="1" i="1" dirty="0">
                <a:solidFill>
                  <a:srgbClr val="0F2047"/>
                </a:solidFill>
                <a:latin typeface="Calibri" panose="020F0502020204030204"/>
              </a:rPr>
            </a:br>
            <a:r>
              <a:rPr lang="da-DK" sz="1400" i="1" dirty="0"/>
              <a:t>(eller kommercielle visningsklienter)</a:t>
            </a:r>
            <a:endParaRPr lang="da-DK" sz="1333" b="1" i="1" dirty="0">
              <a:solidFill>
                <a:srgbClr val="0F2047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94BDD-31F0-4195-BD23-92833E170F50}"/>
              </a:ext>
            </a:extLst>
          </p:cNvPr>
          <p:cNvSpPr txBox="1"/>
          <p:nvPr/>
        </p:nvSpPr>
        <p:spPr>
          <a:xfrm>
            <a:off x="4847787" y="5928023"/>
            <a:ext cx="2486660" cy="4909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377"/>
            <a:r>
              <a:rPr lang="da-DK" sz="1333" i="1" dirty="0">
                <a:solidFill>
                  <a:srgbClr val="0F2047"/>
                </a:solidFill>
                <a:latin typeface="Calibri" panose="020F0502020204030204"/>
              </a:rPr>
              <a:t>Myndigheder modtager post i egne modtagersystemer - skal kunne modtage </a:t>
            </a:r>
            <a:r>
              <a:rPr lang="da-DK" sz="1333" i="1" dirty="0" err="1">
                <a:solidFill>
                  <a:srgbClr val="0F2047"/>
                </a:solidFill>
                <a:latin typeface="Calibri" panose="020F0502020204030204"/>
              </a:rPr>
              <a:t>MeMo</a:t>
            </a:r>
            <a:r>
              <a:rPr lang="da-DK" sz="1333" i="1" dirty="0">
                <a:solidFill>
                  <a:srgbClr val="0F2047"/>
                </a:solidFill>
                <a:latin typeface="Calibri" panose="020F0502020204030204"/>
              </a:rPr>
              <a:t> </a:t>
            </a:r>
            <a:r>
              <a:rPr lang="da-DK" sz="1333" b="1" i="1" dirty="0">
                <a:solidFill>
                  <a:srgbClr val="0F2047"/>
                </a:solidFill>
                <a:latin typeface="Calibri" panose="020F0502020204030204"/>
              </a:rPr>
              <a:t>NOV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76FD92-30AF-43AA-B3C0-9FF8CF4E1BD3}"/>
              </a:ext>
            </a:extLst>
          </p:cNvPr>
          <p:cNvSpPr txBox="1"/>
          <p:nvPr/>
        </p:nvSpPr>
        <p:spPr>
          <a:xfrm>
            <a:off x="2087781" y="5013850"/>
            <a:ext cx="2484220" cy="7323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377"/>
            <a:r>
              <a:rPr lang="da-DK" sz="1333" i="1" dirty="0">
                <a:solidFill>
                  <a:srgbClr val="0F2047"/>
                </a:solidFill>
                <a:latin typeface="Calibri" panose="020F0502020204030204"/>
              </a:rPr>
              <a:t>Myndigheder sender post via egne afsendersystemer - skal kunne afsende i </a:t>
            </a:r>
            <a:r>
              <a:rPr lang="da-DK" sz="1333" i="1" dirty="0" err="1">
                <a:solidFill>
                  <a:srgbClr val="0F2047"/>
                </a:solidFill>
                <a:latin typeface="Calibri" panose="020F0502020204030204"/>
              </a:rPr>
              <a:t>MeMo</a:t>
            </a:r>
            <a:r>
              <a:rPr lang="da-DK" sz="1333" i="1" dirty="0">
                <a:solidFill>
                  <a:srgbClr val="0F2047"/>
                </a:solidFill>
                <a:latin typeface="Calibri" panose="020F0502020204030204"/>
              </a:rPr>
              <a:t> </a:t>
            </a:r>
            <a:r>
              <a:rPr lang="da-DK" sz="1333" b="1" i="1" dirty="0">
                <a:solidFill>
                  <a:srgbClr val="0F2047"/>
                </a:solidFill>
                <a:latin typeface="Calibri" panose="020F0502020204030204"/>
              </a:rPr>
              <a:t>NOV 2023 </a:t>
            </a:r>
            <a:br>
              <a:rPr lang="da-DK" sz="1333" i="1" dirty="0">
                <a:solidFill>
                  <a:srgbClr val="0F2047"/>
                </a:solidFill>
                <a:latin typeface="Calibri" panose="020F0502020204030204"/>
              </a:rPr>
            </a:br>
            <a:r>
              <a:rPr lang="da-DK" sz="1333" i="1" dirty="0">
                <a:solidFill>
                  <a:srgbClr val="0F2047"/>
                </a:solidFill>
                <a:latin typeface="Calibri" panose="020F0502020204030204"/>
              </a:rPr>
              <a:t>(DP1+2 understøttes indtil da)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0D64F8-EE00-44A5-9D55-8B21E6EE9C6B}"/>
              </a:ext>
            </a:extLst>
          </p:cNvPr>
          <p:cNvCxnSpPr/>
          <p:nvPr/>
        </p:nvCxnSpPr>
        <p:spPr>
          <a:xfrm>
            <a:off x="3166533" y="4055533"/>
            <a:ext cx="0" cy="812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FCA1A-D87E-46D6-8F0D-078BC46B478B}"/>
              </a:ext>
            </a:extLst>
          </p:cNvPr>
          <p:cNvCxnSpPr>
            <a:cxnSpLocks/>
          </p:cNvCxnSpPr>
          <p:nvPr/>
        </p:nvCxnSpPr>
        <p:spPr>
          <a:xfrm flipH="1">
            <a:off x="5926667" y="5538901"/>
            <a:ext cx="1032933" cy="3030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FCD038-8448-47B8-9D06-4B8E73330518}"/>
              </a:ext>
            </a:extLst>
          </p:cNvPr>
          <p:cNvSpPr txBox="1"/>
          <p:nvPr/>
        </p:nvSpPr>
        <p:spPr>
          <a:xfrm>
            <a:off x="9741396" y="6405680"/>
            <a:ext cx="1727033" cy="2280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1000" i="1" dirty="0"/>
              <a:t>Kilde: Digitaliseringsstyrelsen</a:t>
            </a:r>
          </a:p>
        </p:txBody>
      </p:sp>
    </p:spTree>
    <p:extLst>
      <p:ext uri="{BB962C8B-B14F-4D97-AF65-F5344CB8AC3E}">
        <p14:creationId xmlns:p14="http://schemas.microsoft.com/office/powerpoint/2010/main" val="421837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4C3E141-8D3E-4B47-B4C7-FAE6E552D1F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735910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4C3E141-8D3E-4B47-B4C7-FAE6E552D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97DB26B2-0D4B-4E18-83AA-95080239B6C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a-DK" sz="2933" b="1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165A3-1211-4F97-A67D-CB6F220E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33" y="1395563"/>
            <a:ext cx="5384468" cy="4755887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1867" b="1" dirty="0"/>
              <a:t>Hvad er </a:t>
            </a:r>
            <a:r>
              <a:rPr lang="da-DK" sz="1867" b="1" dirty="0" err="1"/>
              <a:t>MeMo</a:t>
            </a:r>
            <a:r>
              <a:rPr lang="da-DK" sz="1867" b="1" dirty="0"/>
              <a:t>?</a:t>
            </a:r>
            <a:br>
              <a:rPr lang="da-DK" sz="1867" b="1" dirty="0"/>
            </a:br>
            <a:r>
              <a:rPr lang="da-DK" sz="1867" dirty="0"/>
              <a:t>Nyt postformat med bedre mulighed for opmærkning af den digitale post.</a:t>
            </a:r>
          </a:p>
          <a:p>
            <a:pPr marL="0" indent="0">
              <a:lnSpc>
                <a:spcPct val="90000"/>
              </a:lnSpc>
              <a:buNone/>
            </a:pPr>
            <a:endParaRPr lang="da-DK" sz="1867" dirty="0"/>
          </a:p>
          <a:p>
            <a:pPr marL="0" indent="0">
              <a:lnSpc>
                <a:spcPct val="90000"/>
              </a:lnSpc>
              <a:buNone/>
            </a:pPr>
            <a:r>
              <a:rPr lang="da-DK" sz="1867" b="1" dirty="0"/>
              <a:t>Formålet med </a:t>
            </a:r>
            <a:r>
              <a:rPr lang="da-DK" sz="1867" b="1" dirty="0" err="1"/>
              <a:t>MeMo</a:t>
            </a:r>
            <a:br>
              <a:rPr lang="da-DK" sz="1867" b="1" dirty="0"/>
            </a:br>
            <a:r>
              <a:rPr lang="da-DK" sz="1867" dirty="0"/>
              <a:t>At skabe en fællesoffentlig datastandard, som i højere grad understøtter intelligent og automatiseret håndtering af meddelelser i Digital Post-løsningen. Det bliver lettere:</a:t>
            </a:r>
          </a:p>
          <a:p>
            <a:pPr marL="304792" indent="-304792">
              <a:lnSpc>
                <a:spcPct val="90000"/>
              </a:lnSpc>
              <a:buFont typeface="+mj-lt"/>
              <a:buAutoNum type="arabicPeriod"/>
            </a:pPr>
            <a:r>
              <a:rPr lang="da-DK" sz="1867" dirty="0"/>
              <a:t>At agere på meddelelser fra det offentlige for borgere og virksomheder</a:t>
            </a:r>
          </a:p>
          <a:p>
            <a:pPr marL="304792" indent="-304792">
              <a:lnSpc>
                <a:spcPct val="90000"/>
              </a:lnSpc>
              <a:buFont typeface="+mj-lt"/>
              <a:buAutoNum type="arabicPeriod"/>
            </a:pPr>
            <a:r>
              <a:rPr lang="da-DK" sz="1867" dirty="0"/>
              <a:t>At fordele og behandle posten internt i systemerne for myndigheder</a:t>
            </a:r>
          </a:p>
          <a:p>
            <a:pPr marL="0" indent="0">
              <a:lnSpc>
                <a:spcPct val="90000"/>
              </a:lnSpc>
              <a:buNone/>
            </a:pPr>
            <a:endParaRPr lang="da-DK" sz="1867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12D11-CF5A-455C-8BD8-16DF8CCC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33" y="613434"/>
            <a:ext cx="10760801" cy="444740"/>
          </a:xfrm>
        </p:spPr>
        <p:txBody>
          <a:bodyPr vert="horz" anchor="b">
            <a:normAutofit/>
          </a:bodyPr>
          <a:lstStyle/>
          <a:p>
            <a:r>
              <a:rPr lang="da-DK" dirty="0"/>
              <a:t>Introduktion til det nye meddelelsesformat </a:t>
            </a:r>
            <a:r>
              <a:rPr lang="da-DK" dirty="0" err="1"/>
              <a:t>MeMo</a:t>
            </a:r>
            <a:endParaRPr lang="da-DK" dirty="0"/>
          </a:p>
        </p:txBody>
      </p:sp>
      <p:pic>
        <p:nvPicPr>
          <p:cNvPr id="9" name="Billede 11">
            <a:extLst>
              <a:ext uri="{FF2B5EF4-FFF2-40B4-BE49-F238E27FC236}">
                <a16:creationId xmlns:a16="http://schemas.microsoft.com/office/drawing/2014/main" id="{763DC280-3701-425D-B780-A6D8809538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824" y="1547411"/>
            <a:ext cx="5627827" cy="44521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D1244A-89F8-4287-A4B2-6543852BCFD2}"/>
              </a:ext>
            </a:extLst>
          </p:cNvPr>
          <p:cNvSpPr txBox="1"/>
          <p:nvPr/>
        </p:nvSpPr>
        <p:spPr>
          <a:xfrm>
            <a:off x="9741396" y="6405680"/>
            <a:ext cx="1727033" cy="2280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1000" i="1" dirty="0"/>
              <a:t>Kilde: Digitaliseringsstyrelsen</a:t>
            </a:r>
          </a:p>
        </p:txBody>
      </p:sp>
    </p:spTree>
    <p:extLst>
      <p:ext uri="{BB962C8B-B14F-4D97-AF65-F5344CB8AC3E}">
        <p14:creationId xmlns:p14="http://schemas.microsoft.com/office/powerpoint/2010/main" val="223870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BAACC34-7E08-4A09-BD46-BFE1EF8ECD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42371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BAACC34-7E08-4A09-BD46-BFE1EF8ECD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9694924-7DBA-4AE0-B053-14B2C07DD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780800"/>
            <a:ext cx="10146631" cy="1411341"/>
          </a:xfrm>
        </p:spPr>
        <p:txBody>
          <a:bodyPr vert="horz">
            <a:normAutofit/>
          </a:bodyPr>
          <a:lstStyle/>
          <a:p>
            <a:r>
              <a:rPr lang="da-DK" dirty="0"/>
              <a:t>02/ Workshopøvelse #1 – systemkortlægning</a:t>
            </a:r>
          </a:p>
        </p:txBody>
      </p:sp>
    </p:spTree>
    <p:extLst>
      <p:ext uri="{BB962C8B-B14F-4D97-AF65-F5344CB8AC3E}">
        <p14:creationId xmlns:p14="http://schemas.microsoft.com/office/powerpoint/2010/main" val="197155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F73DB85-FC31-49EC-B5F5-59B65239B5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7661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F73DB85-FC31-49EC-B5F5-59B65239B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FD32460-C1A5-46E8-B8B5-60176359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Hvilke systemer bruger kommunen?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57307-AB97-484F-AC32-A1FFCDA050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533" y="1410899"/>
            <a:ext cx="5384467" cy="4754952"/>
          </a:xfrm>
        </p:spPr>
        <p:txBody>
          <a:bodyPr/>
          <a:lstStyle/>
          <a:p>
            <a:pPr marL="0" indent="0">
              <a:buNone/>
            </a:pPr>
            <a:r>
              <a:rPr lang="da-DK" i="1" dirty="0"/>
              <a:t>Øvelse 1 - Systemkortlægning</a:t>
            </a:r>
          </a:p>
          <a:p>
            <a:pPr marL="0" indent="0">
              <a:buNone/>
            </a:pPr>
            <a:r>
              <a:rPr lang="da-DK" dirty="0"/>
              <a:t>Vi starter i den første øvelse med at få et indblik i, hvilke systemer, der knytter sig til afsendelse og modtagelse af digital post i jeres fagområde.</a:t>
            </a:r>
          </a:p>
          <a:p>
            <a:endParaRPr lang="da-DK" dirty="0"/>
          </a:p>
        </p:txBody>
      </p:sp>
      <p:pic>
        <p:nvPicPr>
          <p:cNvPr id="6" name="Billede 9">
            <a:extLst>
              <a:ext uri="{FF2B5EF4-FFF2-40B4-BE49-F238E27FC236}">
                <a16:creationId xmlns:a16="http://schemas.microsoft.com/office/drawing/2014/main" id="{CFDA0B9F-21D2-4B80-B6F6-1BB9593139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51" t="1170" b="553"/>
          <a:stretch/>
        </p:blipFill>
        <p:spPr>
          <a:xfrm>
            <a:off x="6525758" y="1410899"/>
            <a:ext cx="4954709" cy="49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889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L_skDtHfi_m.WN0b.Rl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L_skDtHfi_m.WN0b.Rl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L_skDtHfi_m.WN0b.Rl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iLdZfb24y6yuj3QUqyj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85Qm511aKWTttFFpHGI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L_skDtHfi_m.WN0b.Rl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L_skDtHfi_m.WN0b.Rl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L_skDtHfi_m.WN0b.RlQ"/>
</p:tagLst>
</file>

<file path=ppt/theme/theme1.xml><?xml version="1.0" encoding="utf-8"?>
<a:theme xmlns:a="http://schemas.openxmlformats.org/drawingml/2006/main" name="NC1">
  <a:themeElements>
    <a:clrScheme name="Netcompany">
      <a:dk1>
        <a:srgbClr val="0F2047"/>
      </a:dk1>
      <a:lt1>
        <a:srgbClr val="FFFFFF"/>
      </a:lt1>
      <a:dk2>
        <a:srgbClr val="0E2046"/>
      </a:dk2>
      <a:lt2>
        <a:srgbClr val="FFFFFF"/>
      </a:lt2>
      <a:accent1>
        <a:srgbClr val="0E2046"/>
      </a:accent1>
      <a:accent2>
        <a:srgbClr val="50B8C1"/>
      </a:accent2>
      <a:accent3>
        <a:srgbClr val="5CBDAA"/>
      </a:accent3>
      <a:accent4>
        <a:srgbClr val="E36053"/>
      </a:accent4>
      <a:accent5>
        <a:srgbClr val="DE9C2B"/>
      </a:accent5>
      <a:accent6>
        <a:srgbClr val="385B73"/>
      </a:accent6>
      <a:hlink>
        <a:srgbClr val="E25F53"/>
      </a:hlink>
      <a:folHlink>
        <a:srgbClr val="EC938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C1" id="{4F018C51-3A96-4BC8-8040-C3D2B6D52AAB}" vid="{6725C008-FE1C-4BA0-9031-4C74100AC5B5}"/>
    </a:ext>
  </a:extLst>
</a:theme>
</file>

<file path=ppt/theme/theme2.xml><?xml version="1.0" encoding="utf-8"?>
<a:theme xmlns:a="http://schemas.openxmlformats.org/drawingml/2006/main" name="Office Theme">
  <a:themeElements>
    <a:clrScheme name="Netcompany">
      <a:dk1>
        <a:srgbClr val="0F2047"/>
      </a:dk1>
      <a:lt1>
        <a:srgbClr val="FFFFFF"/>
      </a:lt1>
      <a:dk2>
        <a:srgbClr val="0E2046"/>
      </a:dk2>
      <a:lt2>
        <a:srgbClr val="FFFFFF"/>
      </a:lt2>
      <a:accent1>
        <a:srgbClr val="0E2046"/>
      </a:accent1>
      <a:accent2>
        <a:srgbClr val="50B8C1"/>
      </a:accent2>
      <a:accent3>
        <a:srgbClr val="5CBDAA"/>
      </a:accent3>
      <a:accent4>
        <a:srgbClr val="E36053"/>
      </a:accent4>
      <a:accent5>
        <a:srgbClr val="DE9C2B"/>
      </a:accent5>
      <a:accent6>
        <a:srgbClr val="385B73"/>
      </a:accent6>
      <a:hlink>
        <a:srgbClr val="E25F53"/>
      </a:hlink>
      <a:folHlink>
        <a:srgbClr val="EC938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tcompany Powerpoint Template" id="{AB4013E1-7775-4A38-9847-F3C2B169EE54}" vid="{D8478EB0-6B0B-4B16-AC86-2203766D66A8}"/>
    </a:ext>
  </a:extLst>
</a:theme>
</file>

<file path=ppt/theme/theme3.xml><?xml version="1.0" encoding="utf-8"?>
<a:theme xmlns:a="http://schemas.openxmlformats.org/drawingml/2006/main" name="1_Office Theme">
  <a:themeElements>
    <a:clrScheme name="Netcompany">
      <a:dk1>
        <a:srgbClr val="0F2047"/>
      </a:dk1>
      <a:lt1>
        <a:srgbClr val="FFFFFF"/>
      </a:lt1>
      <a:dk2>
        <a:srgbClr val="0E2046"/>
      </a:dk2>
      <a:lt2>
        <a:srgbClr val="FFFFFF"/>
      </a:lt2>
      <a:accent1>
        <a:srgbClr val="0E2046"/>
      </a:accent1>
      <a:accent2>
        <a:srgbClr val="50B8C1"/>
      </a:accent2>
      <a:accent3>
        <a:srgbClr val="5CBDAA"/>
      </a:accent3>
      <a:accent4>
        <a:srgbClr val="E36053"/>
      </a:accent4>
      <a:accent5>
        <a:srgbClr val="DE9C2B"/>
      </a:accent5>
      <a:accent6>
        <a:srgbClr val="385B73"/>
      </a:accent6>
      <a:hlink>
        <a:srgbClr val="E25F53"/>
      </a:hlink>
      <a:folHlink>
        <a:srgbClr val="EC938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tcompany Powerpoint Template" id="{AB4013E1-7775-4A38-9847-F3C2B169EE54}" vid="{D8478EB0-6B0B-4B16-AC86-2203766D66A8}"/>
    </a:ext>
  </a:extLst>
</a:theme>
</file>

<file path=ppt/theme/theme4.xml><?xml version="1.0" encoding="utf-8"?>
<a:theme xmlns:a="http://schemas.openxmlformats.org/drawingml/2006/main" name="2_Office Theme">
  <a:themeElements>
    <a:clrScheme name="Netcompany">
      <a:dk1>
        <a:srgbClr val="0F2047"/>
      </a:dk1>
      <a:lt1>
        <a:srgbClr val="FFFFFF"/>
      </a:lt1>
      <a:dk2>
        <a:srgbClr val="0E2046"/>
      </a:dk2>
      <a:lt2>
        <a:srgbClr val="FFFFFF"/>
      </a:lt2>
      <a:accent1>
        <a:srgbClr val="0E2046"/>
      </a:accent1>
      <a:accent2>
        <a:srgbClr val="50B8C1"/>
      </a:accent2>
      <a:accent3>
        <a:srgbClr val="5CBDAA"/>
      </a:accent3>
      <a:accent4>
        <a:srgbClr val="E36053"/>
      </a:accent4>
      <a:accent5>
        <a:srgbClr val="DE9C2B"/>
      </a:accent5>
      <a:accent6>
        <a:srgbClr val="385B73"/>
      </a:accent6>
      <a:hlink>
        <a:srgbClr val="E25F53"/>
      </a:hlink>
      <a:folHlink>
        <a:srgbClr val="EC938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tcompany Powerpoint Template" id="{AB4013E1-7775-4A38-9847-F3C2B169EE54}" vid="{D8478EB0-6B0B-4B16-AC86-2203766D66A8}"/>
    </a:ext>
  </a:extLst>
</a:theme>
</file>

<file path=ppt/theme/theme5.xml><?xml version="1.0" encoding="utf-8"?>
<a:theme xmlns:a="http://schemas.openxmlformats.org/drawingml/2006/main" name="3_Office Theme">
  <a:themeElements>
    <a:clrScheme name="Netcompany">
      <a:dk1>
        <a:srgbClr val="0F2047"/>
      </a:dk1>
      <a:lt1>
        <a:srgbClr val="FFFFFF"/>
      </a:lt1>
      <a:dk2>
        <a:srgbClr val="0E2046"/>
      </a:dk2>
      <a:lt2>
        <a:srgbClr val="FFFFFF"/>
      </a:lt2>
      <a:accent1>
        <a:srgbClr val="0E2046"/>
      </a:accent1>
      <a:accent2>
        <a:srgbClr val="50B8C1"/>
      </a:accent2>
      <a:accent3>
        <a:srgbClr val="5CBDAA"/>
      </a:accent3>
      <a:accent4>
        <a:srgbClr val="E36053"/>
      </a:accent4>
      <a:accent5>
        <a:srgbClr val="DE9C2B"/>
      </a:accent5>
      <a:accent6>
        <a:srgbClr val="385B73"/>
      </a:accent6>
      <a:hlink>
        <a:srgbClr val="E25F53"/>
      </a:hlink>
      <a:folHlink>
        <a:srgbClr val="EC938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tcompany Powerpoint Template" id="{AB4013E1-7775-4A38-9847-F3C2B169EE54}" vid="{D8478EB0-6B0B-4B16-AC86-2203766D66A8}"/>
    </a:ext>
  </a:extLst>
</a:theme>
</file>

<file path=ppt/theme/theme6.xml><?xml version="1.0" encoding="utf-8"?>
<a:theme xmlns:a="http://schemas.openxmlformats.org/drawingml/2006/main" name="4_Office Theme">
  <a:themeElements>
    <a:clrScheme name="Netcompany">
      <a:dk1>
        <a:srgbClr val="0F2047"/>
      </a:dk1>
      <a:lt1>
        <a:srgbClr val="FFFFFF"/>
      </a:lt1>
      <a:dk2>
        <a:srgbClr val="0E2046"/>
      </a:dk2>
      <a:lt2>
        <a:srgbClr val="FFFFFF"/>
      </a:lt2>
      <a:accent1>
        <a:srgbClr val="0E2046"/>
      </a:accent1>
      <a:accent2>
        <a:srgbClr val="50B8C1"/>
      </a:accent2>
      <a:accent3>
        <a:srgbClr val="5CBDAA"/>
      </a:accent3>
      <a:accent4>
        <a:srgbClr val="E36053"/>
      </a:accent4>
      <a:accent5>
        <a:srgbClr val="DE9C2B"/>
      </a:accent5>
      <a:accent6>
        <a:srgbClr val="385B73"/>
      </a:accent6>
      <a:hlink>
        <a:srgbClr val="E25F53"/>
      </a:hlink>
      <a:folHlink>
        <a:srgbClr val="EC938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tcompany Powerpoint Template" id="{AB4013E1-7775-4A38-9847-F3C2B169EE54}" vid="{D8478EB0-6B0B-4B16-AC86-2203766D66A8}"/>
    </a:ext>
  </a:extLst>
</a:theme>
</file>

<file path=ppt/theme/theme7.xml><?xml version="1.0" encoding="utf-8"?>
<a:theme xmlns:a="http://schemas.openxmlformats.org/drawingml/2006/main" name="5_Office Theme">
  <a:themeElements>
    <a:clrScheme name="Netcompany">
      <a:dk1>
        <a:srgbClr val="0F2047"/>
      </a:dk1>
      <a:lt1>
        <a:srgbClr val="FFFFFF"/>
      </a:lt1>
      <a:dk2>
        <a:srgbClr val="0E2046"/>
      </a:dk2>
      <a:lt2>
        <a:srgbClr val="FFFFFF"/>
      </a:lt2>
      <a:accent1>
        <a:srgbClr val="0E2046"/>
      </a:accent1>
      <a:accent2>
        <a:srgbClr val="50B8C1"/>
      </a:accent2>
      <a:accent3>
        <a:srgbClr val="5CBDAA"/>
      </a:accent3>
      <a:accent4>
        <a:srgbClr val="E36053"/>
      </a:accent4>
      <a:accent5>
        <a:srgbClr val="DE9C2B"/>
      </a:accent5>
      <a:accent6>
        <a:srgbClr val="385B73"/>
      </a:accent6>
      <a:hlink>
        <a:srgbClr val="E25F53"/>
      </a:hlink>
      <a:folHlink>
        <a:srgbClr val="EC938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tcompany Powerpoint Template" id="{AB4013E1-7775-4A38-9847-F3C2B169EE54}" vid="{D8478EB0-6B0B-4B16-AC86-2203766D66A8}"/>
    </a:ext>
  </a:extLst>
</a:theme>
</file>

<file path=ppt/theme/theme8.xml><?xml version="1.0" encoding="utf-8"?>
<a:theme xmlns:a="http://schemas.openxmlformats.org/drawingml/2006/main" name="6_Office Theme">
  <a:themeElements>
    <a:clrScheme name="Netcompany">
      <a:dk1>
        <a:srgbClr val="0F2047"/>
      </a:dk1>
      <a:lt1>
        <a:srgbClr val="FFFFFF"/>
      </a:lt1>
      <a:dk2>
        <a:srgbClr val="0E2046"/>
      </a:dk2>
      <a:lt2>
        <a:srgbClr val="FFFFFF"/>
      </a:lt2>
      <a:accent1>
        <a:srgbClr val="0E2046"/>
      </a:accent1>
      <a:accent2>
        <a:srgbClr val="50B8C1"/>
      </a:accent2>
      <a:accent3>
        <a:srgbClr val="5CBDAA"/>
      </a:accent3>
      <a:accent4>
        <a:srgbClr val="E36053"/>
      </a:accent4>
      <a:accent5>
        <a:srgbClr val="DE9C2B"/>
      </a:accent5>
      <a:accent6>
        <a:srgbClr val="385B73"/>
      </a:accent6>
      <a:hlink>
        <a:srgbClr val="E25F53"/>
      </a:hlink>
      <a:folHlink>
        <a:srgbClr val="EC938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tcompany Powerpoint Template" id="{AB4013E1-7775-4A38-9847-F3C2B169EE54}" vid="{D8478EB0-6B0B-4B16-AC86-2203766D66A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7CF53FA2B9BF854F883461E7BFD2CE7D" ma:contentTypeVersion="4" ma:contentTypeDescription="GetOrganized dokument" ma:contentTypeScope="" ma:versionID="823af42875e26a8c2dbbaff42f6c35a7">
  <xsd:schema xmlns:xsd="http://www.w3.org/2001/XMLSchema" xmlns:xs="http://www.w3.org/2001/XMLSchema" xmlns:p="http://schemas.microsoft.com/office/2006/metadata/properties" xmlns:ns1="http://schemas.microsoft.com/sharepoint/v3" xmlns:ns2="68d23aaf-9d18-4ef4-86af-5a9924be5294" targetNamespace="http://schemas.microsoft.com/office/2006/metadata/properties" ma:root="true" ma:fieldsID="7e0ebbc7392b828a3bdf2a6c88f78c05" ns1:_="" ns2:_="">
    <xsd:import namespace="http://schemas.microsoft.com/sharepoint/v3"/>
    <xsd:import namespace="68d23aaf-9d18-4ef4-86af-5a9924be5294"/>
    <xsd:element name="properties">
      <xsd:complexType>
        <xsd:sequence>
          <xsd:element name="documentManagement">
            <xsd:complexType>
              <xsd:all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LocalAttachment" minOccurs="0"/>
                <xsd:element ref="ns1:RegistrationDate" minOccurs="0"/>
                <xsd:element ref="ns1:CaseRecordNumber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1:CustomerName" minOccurs="0"/>
                <xsd:element ref="ns1:ProjectName" minOccurs="0"/>
                <xsd:element ref="ns1:CCMVisualId" minOccurs="0"/>
                <xsd:element ref="ns1:CCMOriginalDocID" minOccurs="0"/>
                <xsd:element ref="ns1:CCMMetadataExtractionStatus" minOccurs="0"/>
                <xsd:element ref="ns1:CCMCommentCount" minOccurs="0"/>
                <xsd:element ref="ns1:CCMPageCount" minOccurs="0"/>
                <xsd:element ref="ns1:CCMPreviewAnnotationsTasks" minOccurs="0"/>
                <xsd:element ref="ns1:CCMCognitiveType" minOccurs="0"/>
                <xsd:element ref="ns2:SharedWithUsers" minOccurs="0"/>
                <xsd:element ref="ns2:SharedWithDetails" minOccurs="0"/>
                <xsd:element ref="ns1:DocumentVersion" minOccurs="0"/>
                <xsd:element ref="ns1:Document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8" nillable="true" ma:displayName="Sags ID" ma:default="Tildeler" ma:internalName="CaseID" ma:readOnly="true">
      <xsd:simpleType>
        <xsd:restriction base="dms:Text"/>
      </xsd:simpleType>
    </xsd:element>
    <xsd:element name="DocID" ma:index="9" nillable="true" ma:displayName="Dok ID" ma:default="Tildeler" ma:internalName="DocID" ma:readOnly="true">
      <xsd:simpleType>
        <xsd:restriction base="dms:Text"/>
      </xsd:simpleType>
    </xsd:element>
    <xsd:element name="Finalized" ma:index="10" nillable="true" ma:displayName="Endeligt" ma:default="False" ma:internalName="Finalized" ma:readOnly="true">
      <xsd:simpleType>
        <xsd:restriction base="dms:Boolean"/>
      </xsd:simpleType>
    </xsd:element>
    <xsd:element name="Related" ma:index="11" nillable="true" ma:displayName="Vedhæftet dokument" ma:default="False" ma:internalName="Related" ma:readOnly="true">
      <xsd:simpleType>
        <xsd:restriction base="dms:Boolean"/>
      </xsd:simpleType>
    </xsd:element>
    <xsd:element name="LocalAttachment" ma:index="12" nillable="true" ma:displayName="Lokalt bilag" ma:default="False" ma:internalName="LocalAttachment" ma:readOnly="true">
      <xsd:simpleType>
        <xsd:restriction base="dms:Boolean"/>
      </xsd:simpleType>
    </xsd:element>
    <xsd:element name="RegistrationDate" ma:index="13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4" nillable="true" ma:displayName="Akt ID" ma:decimals="0" ma:default="0" ma:internalName="CaseRecordNumber" ma:readOnly="true">
      <xsd:simpleType>
        <xsd:restriction base="dms:Number"/>
      </xsd:simpleType>
    </xsd:element>
    <xsd:element name="CCMTemplateName" ma:index="15" nillable="true" ma:displayName="Skabelon navn" ma:internalName="CCMTemplateName" ma:readOnly="true">
      <xsd:simpleType>
        <xsd:restriction base="dms:Text"/>
      </xsd:simpleType>
    </xsd:element>
    <xsd:element name="CCMTemplateVersion" ma:index="16" nillable="true" ma:displayName="Skabelon version" ma:internalName="CCMTemplateVersion" ma:readOnly="true">
      <xsd:simpleType>
        <xsd:restriction base="dms:Text"/>
      </xsd:simpleType>
    </xsd:element>
    <xsd:element name="CCMTemplateID" ma:index="1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18" nillable="true" ma:displayName="CCMSystemID" ma:hidden="true" ma:internalName="CCMSystemID" ma:readOnly="true">
      <xsd:simpleType>
        <xsd:restriction base="dms:Text"/>
      </xsd:simpleType>
    </xsd:element>
    <xsd:element name="WasEncrypted" ma:index="19" nillable="true" ma:displayName="Krypteret" ma:default="False" ma:internalName="WasEncrypted" ma:readOnly="true">
      <xsd:simpleType>
        <xsd:restriction base="dms:Boolean"/>
      </xsd:simpleType>
    </xsd:element>
    <xsd:element name="WasSigned" ma:index="20" nillable="true" ma:displayName="Signeret" ma:default="False" ma:internalName="WasSigned" ma:readOnly="true">
      <xsd:simpleType>
        <xsd:restriction base="dms:Boolean"/>
      </xsd:simpleType>
    </xsd:element>
    <xsd:element name="MailHasAttachments" ma:index="21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22" nillable="true" ma:displayName="Samtale" ma:internalName="CCMConversation" ma:readOnly="true">
      <xsd:simpleType>
        <xsd:restriction base="dms:Text"/>
      </xsd:simpleType>
    </xsd:element>
    <xsd:element name="CustomerName" ma:index="23" nillable="true" ma:displayName="Kunde" ma:internalName="CustomerName">
      <xsd:simpleType>
        <xsd:restriction base="dms:Text">
          <xsd:maxLength value="255"/>
        </xsd:restriction>
      </xsd:simpleType>
    </xsd:element>
    <xsd:element name="ProjectName" ma:index="24" nillable="true" ma:displayName="Løsning" ma:internalName="ProjectName">
      <xsd:simpleType>
        <xsd:restriction base="dms:Text">
          <xsd:maxLength value="255"/>
        </xsd:restriction>
      </xsd:simpleType>
    </xsd:element>
    <xsd:element name="CCMVisualId" ma:index="25" nillable="true" ma:displayName="Sags ID" ma:default="Tildeler" ma:internalName="CCMVisualId" ma:readOnly="true">
      <xsd:simpleType>
        <xsd:restriction base="dms:Text"/>
      </xsd:simpleType>
    </xsd:element>
    <xsd:element name="CCMOriginalDocID" ma:index="27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29" nillable="true" ma:displayName="CCMMetadataExtractionStatus" ma:default="CCMPageCount:InProgress;CCMCommentCount:InProgress" ma:description="" ma:hidden="true" ma:internalName="CCMMetadataExtractionStatus" ma:readOnly="false">
      <xsd:simpleType>
        <xsd:restriction base="dms:Text"/>
      </xsd:simpleType>
    </xsd:element>
    <xsd:element name="CCMCommentCount" ma:index="30" nillable="true" ma:displayName="Kommentarer" ma:decimals="0" ma:description="" ma:internalName="CCMCommentCount" ma:readOnly="true">
      <xsd:simpleType>
        <xsd:restriction base="dms:Number"/>
      </xsd:simpleType>
    </xsd:element>
    <xsd:element name="CCMPageCount" ma:index="31" nillable="true" ma:displayName="Sider" ma:decimals="0" ma:description="" ma:internalName="CCMPageCount" ma:readOnly="true">
      <xsd:simpleType>
        <xsd:restriction base="dms:Number"/>
      </xsd:simpleType>
    </xsd:element>
    <xsd:element name="CCMPreviewAnnotationsTasks" ma:index="32" nillable="true" ma:displayName="Opgaver" ma:decimals="0" ma:description="" ma:internalName="CCMPreviewAnnotationsTasks" ma:readOnly="true">
      <xsd:simpleType>
        <xsd:restriction base="dms:Number"/>
      </xsd:simpleType>
    </xsd:element>
    <xsd:element name="CCMCognitiveType" ma:index="33" nillable="true" ma:displayName="CognitiveType" ma:decimals="0" ma:internalName="CCMCognitiveType" ma:readOnly="false">
      <xsd:simpleType>
        <xsd:restriction base="dms:Number"/>
      </xsd:simpleType>
    </xsd:element>
    <xsd:element name="DocumentVersion" ma:index="36" nillable="true" ma:displayName="Dokument version" ma:default="1.0" ma:internalName="DocumentVersion" ma:readOnly="false">
      <xsd:simpleType>
        <xsd:restriction base="dms:Text"/>
      </xsd:simpleType>
    </xsd:element>
    <xsd:element name="DocumentStatus" ma:index="37" nillable="true" ma:displayName="Dokument status" ma:default="01 - Planlagt" ma:internalName="DocumentStatus" ma:readOnly="false">
      <xsd:simpleType>
        <xsd:restriction base="dms:Choice">
          <xsd:enumeration value="01 - Planlagt"/>
          <xsd:enumeration value="02 - Under udarbejdelse"/>
          <xsd:enumeration value="03 - Færdigt"/>
          <xsd:enumeration value="04 - Reviewet"/>
          <xsd:enumeration value="05 - Godkendt"/>
          <xsd:enumeration value="80 - Annullere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23aaf-9d18-4ef4-86af-5a9924be5294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MCognitiveType xmlns="http://schemas.microsoft.com/sharepoint/v3" xsi:nil="true"/>
    <DocumentStatus xmlns="http://schemas.microsoft.com/sharepoint/v3">01 - Planlagt</DocumentStatus>
    <DocumentVersion xmlns="http://schemas.microsoft.com/sharepoint/v3">1.0</DocumentVersion>
    <CustomerName xmlns="http://schemas.microsoft.com/sharepoint/v3" xsi:nil="true"/>
    <ProjectName xmlns="http://schemas.microsoft.com/sharepoint/v3" xsi:nil="true"/>
    <CCMMetadataExtractionStatus xmlns="http://schemas.microsoft.com/sharepoint/v3">CCMPageCount:Idle;CCMCommentCount:Idle</CCMMetadataExtractionStatus>
    <WasSigned xmlns="http://schemas.microsoft.com/sharepoint/v3">false</WasSigned>
    <WasEncrypted xmlns="http://schemas.microsoft.com/sharepoint/v3">false</WasEncrypted>
    <LocalAttachment xmlns="http://schemas.microsoft.com/sharepoint/v3">false</LocalAttachment>
    <CCMTemplateID xmlns="http://schemas.microsoft.com/sharepoint/v3">0</CCMTemplateID>
    <CaseRecordNumber xmlns="http://schemas.microsoft.com/sharepoint/v3">0</CaseRecordNumber>
    <CaseID xmlns="http://schemas.microsoft.com/sharepoint/v3">NCHCCNGDPBD</CaseID>
    <RegistrationDate xmlns="http://schemas.microsoft.com/sharepoint/v3" xsi:nil="true"/>
    <CCMPreviewAnnotationsTasks xmlns="http://schemas.microsoft.com/sharepoint/v3">0</CCMPreviewAnnotationsTasks>
    <Related xmlns="http://schemas.microsoft.com/sharepoint/v3">false</Related>
    <CCMSystemID xmlns="http://schemas.microsoft.com/sharepoint/v3">a83c9e44-5554-4fe4-9554-0ea6ec621664</CCMSystemID>
    <CCMVisualId xmlns="http://schemas.microsoft.com/sharepoint/v3">NCHCCNGDPBD</CCMVisualId>
    <Finalized xmlns="http://schemas.microsoft.com/sharepoint/v3">false</Finalized>
    <CCMPageCount xmlns="http://schemas.microsoft.com/sharepoint/v3">30</CCMPageCount>
    <DocID xmlns="http://schemas.microsoft.com/sharepoint/v3">6668550</DocID>
    <MailHasAttachments xmlns="http://schemas.microsoft.com/sharepoint/v3">false</MailHasAttachments>
    <CCMCommentCount xmlns="http://schemas.microsoft.com/sharepoint/v3">0</CCMCommentCount>
  </documentManagement>
</p:properties>
</file>

<file path=customXml/itemProps1.xml><?xml version="1.0" encoding="utf-8"?>
<ds:datastoreItem xmlns:ds="http://schemas.openxmlformats.org/officeDocument/2006/customXml" ds:itemID="{AAA93BC7-8510-44F3-91CA-60F6BE649E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d23aaf-9d18-4ef4-86af-5a9924be52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E0E32E-0C17-4E64-B205-8B348DDC78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218A67-507D-4133-B454-65BF573F9F4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1614</Words>
  <Application>Microsoft Office PowerPoint</Application>
  <PresentationFormat>Widescreen</PresentationFormat>
  <Paragraphs>202</Paragraphs>
  <Slides>30</Slides>
  <Notes>4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8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44" baseType="lpstr">
      <vt:lpstr>Arial</vt:lpstr>
      <vt:lpstr>Calibri</vt:lpstr>
      <vt:lpstr>HelveticaNeueLT Std Lt Cn</vt:lpstr>
      <vt:lpstr>System Font Regular</vt:lpstr>
      <vt:lpstr>Wingdings</vt:lpstr>
      <vt:lpstr>NC1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think-cell Slide</vt:lpstr>
      <vt:lpstr>Memo-workshop: Analyse af MeMo-potentialet i kommunerne</vt:lpstr>
      <vt:lpstr>Bordet rundt</vt:lpstr>
      <vt:lpstr>Agenda</vt:lpstr>
      <vt:lpstr>Praktikaliteter</vt:lpstr>
      <vt:lpstr>01/ Intro til næste generation digital post </vt:lpstr>
      <vt:lpstr>Hvad omfatter den nye Digital Post løsningen?</vt:lpstr>
      <vt:lpstr>Introduktion til det nye meddelelsesformat MeMo</vt:lpstr>
      <vt:lpstr>02/ Workshopøvelse #1 – systemkortlægning</vt:lpstr>
      <vt:lpstr>Hvilke systemer bruger kommunen?</vt:lpstr>
      <vt:lpstr>03/ Workshopøvelse #2 – Aktøranalyse og  #3 – brevanalyse</vt:lpstr>
      <vt:lpstr>Hvem kommunikerer kommunen med?</vt:lpstr>
      <vt:lpstr>Hvilke breve sender I?</vt:lpstr>
      <vt:lpstr>04/ Hvad kan memo?</vt:lpstr>
      <vt:lpstr>Mulighed for bedre at hjælpe modtageren til at handle på baggrund af posten og undgå spildtid</vt:lpstr>
      <vt:lpstr>Fire forskellige forsendelses-flows i Digital Post</vt:lpstr>
      <vt:lpstr>05/ Workshopøvelse #4 –udfordringer med post i dag</vt:lpstr>
      <vt:lpstr>Hvilke udfordringer er der med digital post i dag?</vt:lpstr>
      <vt:lpstr>06/ Workshopøvelse #5 - potentialeafdækning</vt:lpstr>
      <vt:lpstr>Prioritering af forsendelsestyperne - Afsendt Post</vt:lpstr>
      <vt:lpstr>Prioritering af forsendelsestyperne - Modtaget Post</vt:lpstr>
      <vt:lpstr>07/ Workshopøvelse #6 – afdækning af forretningsbehov</vt:lpstr>
      <vt:lpstr>Hvad betyder det at beskrive forretningsbehov, og hvorfor er det vigtigt?</vt:lpstr>
      <vt:lpstr>Arketyper for MeMo-opmærkning</vt:lpstr>
      <vt:lpstr>Brug af arketyper</vt:lpstr>
      <vt:lpstr>Øvelse 6.0: ‘Top-down’ inddeling af brevtyper i arketyper</vt:lpstr>
      <vt:lpstr>Beskrive forretningsbehovene for afsendt post</vt:lpstr>
      <vt:lpstr>Beskrive forretningsbehovene for modtaget post</vt:lpstr>
      <vt:lpstr>08/ Afslutning og evaluering</vt:lpstr>
      <vt:lpstr>Evaluering af dagens workshop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Memo-workshop: Analyse af MeMo-potentialet i kommunerne</dc:title>
  <dc:creator>Sarah Hyldgaard</dc:creator>
  <cp:lastModifiedBy>Alberte Friis Hansen</cp:lastModifiedBy>
  <cp:revision>14</cp:revision>
  <dcterms:created xsi:type="dcterms:W3CDTF">2021-11-01T15:48:45Z</dcterms:created>
  <dcterms:modified xsi:type="dcterms:W3CDTF">2023-06-21T10:11:15Z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0x010100AC085CFC53BC46CEA2EADE194AD9D482007CF53FA2B9BF854F883461E7BFD2CE7D</vt:lpwstr>
  </property>
  <property fmtid="{D5CDD505-2E9C-101B-9397-08002B2CF9AE}" pid="3" name="CCMIsSharedOnOneDrive">
    <vt:bool>false</vt:bool>
  </property>
  <property fmtid="{D5CDD505-2E9C-101B-9397-08002B2CF9AE}" pid="4" name="xd_Signature">
    <vt:bool>false</vt:bool>
  </property>
  <property fmtid="{D5CDD505-2E9C-101B-9397-08002B2CF9AE}" pid="5" name="CCMOneDriveID">
    <vt:lpwstr/>
  </property>
  <property fmtid="{D5CDD505-2E9C-101B-9397-08002B2CF9AE}" pid="6" name="CCMOneDriveOwnerID">
    <vt:lpwstr/>
  </property>
  <property fmtid="{D5CDD505-2E9C-101B-9397-08002B2CF9AE}" pid="7" name="CCMOneDriveItemID">
    <vt:lpwstr/>
  </property>
  <property fmtid="{D5CDD505-2E9C-101B-9397-08002B2CF9AE}" pid="8" name="CCMSystem">
    <vt:lpwstr> </vt:lpwstr>
  </property>
</Properties>
</file>